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7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7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8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70" r:id="rId5"/>
    <p:sldMasterId id="2147483686" r:id="rId6"/>
  </p:sldMasterIdLst>
  <p:notesMasterIdLst>
    <p:notesMasterId r:id="rId88"/>
  </p:notesMasterIdLst>
  <p:handoutMasterIdLst>
    <p:handoutMasterId r:id="rId89"/>
  </p:handoutMasterIdLst>
  <p:sldIdLst>
    <p:sldId id="1924" r:id="rId7"/>
    <p:sldId id="256" r:id="rId8"/>
    <p:sldId id="653" r:id="rId9"/>
    <p:sldId id="654" r:id="rId10"/>
    <p:sldId id="514" r:id="rId11"/>
    <p:sldId id="628" r:id="rId12"/>
    <p:sldId id="629" r:id="rId13"/>
    <p:sldId id="631" r:id="rId14"/>
    <p:sldId id="443" r:id="rId15"/>
    <p:sldId id="494" r:id="rId16"/>
    <p:sldId id="610" r:id="rId17"/>
    <p:sldId id="582" r:id="rId18"/>
    <p:sldId id="465" r:id="rId19"/>
    <p:sldId id="523" r:id="rId20"/>
    <p:sldId id="524" r:id="rId21"/>
    <p:sldId id="525" r:id="rId22"/>
    <p:sldId id="526" r:id="rId23"/>
    <p:sldId id="527" r:id="rId24"/>
    <p:sldId id="516" r:id="rId25"/>
    <p:sldId id="528" r:id="rId26"/>
    <p:sldId id="315" r:id="rId27"/>
    <p:sldId id="531" r:id="rId28"/>
    <p:sldId id="533" r:id="rId29"/>
    <p:sldId id="316" r:id="rId30"/>
    <p:sldId id="536" r:id="rId31"/>
    <p:sldId id="537" r:id="rId32"/>
    <p:sldId id="595" r:id="rId33"/>
    <p:sldId id="545" r:id="rId34"/>
    <p:sldId id="616" r:id="rId35"/>
    <p:sldId id="591" r:id="rId36"/>
    <p:sldId id="517" r:id="rId37"/>
    <p:sldId id="585" r:id="rId38"/>
    <p:sldId id="549" r:id="rId39"/>
    <p:sldId id="263" r:id="rId40"/>
    <p:sldId id="553" r:id="rId41"/>
    <p:sldId id="552" r:id="rId42"/>
    <p:sldId id="635" r:id="rId43"/>
    <p:sldId id="637" r:id="rId44"/>
    <p:sldId id="605" r:id="rId45"/>
    <p:sldId id="624" r:id="rId46"/>
    <p:sldId id="621" r:id="rId47"/>
    <p:sldId id="604" r:id="rId48"/>
    <p:sldId id="638" r:id="rId49"/>
    <p:sldId id="639" r:id="rId50"/>
    <p:sldId id="640" r:id="rId51"/>
    <p:sldId id="589" r:id="rId52"/>
    <p:sldId id="641" r:id="rId53"/>
    <p:sldId id="642" r:id="rId54"/>
    <p:sldId id="267" r:id="rId55"/>
    <p:sldId id="643" r:id="rId56"/>
    <p:sldId id="644" r:id="rId57"/>
    <p:sldId id="270" r:id="rId58"/>
    <p:sldId id="645" r:id="rId59"/>
    <p:sldId id="598" r:id="rId60"/>
    <p:sldId id="646" r:id="rId61"/>
    <p:sldId id="647" r:id="rId62"/>
    <p:sldId id="561" r:id="rId63"/>
    <p:sldId id="563" r:id="rId64"/>
    <p:sldId id="564" r:id="rId65"/>
    <p:sldId id="565" r:id="rId66"/>
    <p:sldId id="271" r:id="rId67"/>
    <p:sldId id="594" r:id="rId68"/>
    <p:sldId id="593" r:id="rId69"/>
    <p:sldId id="626" r:id="rId70"/>
    <p:sldId id="648" r:id="rId71"/>
    <p:sldId id="649" r:id="rId72"/>
    <p:sldId id="650" r:id="rId73"/>
    <p:sldId id="651" r:id="rId74"/>
    <p:sldId id="652" r:id="rId75"/>
    <p:sldId id="284" r:id="rId76"/>
    <p:sldId id="285" r:id="rId77"/>
    <p:sldId id="600" r:id="rId78"/>
    <p:sldId id="464" r:id="rId79"/>
    <p:sldId id="592" r:id="rId80"/>
    <p:sldId id="603" r:id="rId81"/>
    <p:sldId id="570" r:id="rId82"/>
    <p:sldId id="573" r:id="rId83"/>
    <p:sldId id="575" r:id="rId84"/>
    <p:sldId id="530" r:id="rId85"/>
    <p:sldId id="630" r:id="rId86"/>
    <p:sldId id="521" r:id="rId87"/>
  </p:sldIdLst>
  <p:sldSz cx="12192000" cy="6858000"/>
  <p:notesSz cx="6858000" cy="9144000"/>
  <p:custDataLst>
    <p:tags r:id="rId9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7ADDA2-3D5A-4DAF-9AA7-2E2EDB81E27C}">
          <p14:sldIdLst>
            <p14:sldId id="1924"/>
            <p14:sldId id="256"/>
            <p14:sldId id="653"/>
            <p14:sldId id="654"/>
            <p14:sldId id="514"/>
            <p14:sldId id="628"/>
            <p14:sldId id="629"/>
            <p14:sldId id="631"/>
            <p14:sldId id="443"/>
            <p14:sldId id="494"/>
            <p14:sldId id="610"/>
            <p14:sldId id="582"/>
            <p14:sldId id="465"/>
            <p14:sldId id="523"/>
            <p14:sldId id="524"/>
            <p14:sldId id="525"/>
            <p14:sldId id="526"/>
            <p14:sldId id="527"/>
            <p14:sldId id="516"/>
            <p14:sldId id="528"/>
            <p14:sldId id="315"/>
            <p14:sldId id="531"/>
            <p14:sldId id="533"/>
            <p14:sldId id="316"/>
            <p14:sldId id="536"/>
            <p14:sldId id="537"/>
            <p14:sldId id="595"/>
            <p14:sldId id="545"/>
            <p14:sldId id="616"/>
            <p14:sldId id="591"/>
            <p14:sldId id="517"/>
            <p14:sldId id="585"/>
            <p14:sldId id="549"/>
            <p14:sldId id="263"/>
            <p14:sldId id="553"/>
            <p14:sldId id="552"/>
            <p14:sldId id="635"/>
            <p14:sldId id="637"/>
            <p14:sldId id="605"/>
            <p14:sldId id="624"/>
            <p14:sldId id="621"/>
            <p14:sldId id="604"/>
            <p14:sldId id="638"/>
            <p14:sldId id="639"/>
            <p14:sldId id="640"/>
            <p14:sldId id="589"/>
            <p14:sldId id="641"/>
            <p14:sldId id="642"/>
            <p14:sldId id="267"/>
            <p14:sldId id="643"/>
            <p14:sldId id="644"/>
            <p14:sldId id="270"/>
            <p14:sldId id="645"/>
            <p14:sldId id="598"/>
            <p14:sldId id="646"/>
            <p14:sldId id="647"/>
            <p14:sldId id="561"/>
            <p14:sldId id="563"/>
            <p14:sldId id="564"/>
            <p14:sldId id="565"/>
            <p14:sldId id="271"/>
            <p14:sldId id="594"/>
            <p14:sldId id="593"/>
            <p14:sldId id="626"/>
            <p14:sldId id="648"/>
            <p14:sldId id="649"/>
            <p14:sldId id="650"/>
            <p14:sldId id="651"/>
            <p14:sldId id="652"/>
            <p14:sldId id="284"/>
            <p14:sldId id="285"/>
            <p14:sldId id="600"/>
            <p14:sldId id="464"/>
            <p14:sldId id="592"/>
            <p14:sldId id="603"/>
            <p14:sldId id="570"/>
            <p14:sldId id="573"/>
            <p14:sldId id="575"/>
            <p14:sldId id="530"/>
            <p14:sldId id="630"/>
            <p14:sldId id="52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D37552-3FCC-F52B-F72A-30A442C79C20}" name="Feodora Rayner" initials="FR" userId="Feodora Rayner" providerId="None"/>
  <p188:author id="{834C306C-D458-60B0-2CB4-C89F1376D1D2}" name="Feodora Rayner" initials="FR" userId="S::feodora.rayner@england.nhs.uk::6138571a-ec02-473c-ada7-f263d7bbf07d" providerId="AD"/>
  <p188:author id="{E0E1D387-27ED-8A30-1017-2CE8F5727952}" name="Jemma McConville-Roe" initials="JMR" userId="S::Jemma.McConville-Roe@england.nhs.uk::a1e5af9c-d81c-498e-99d5-0afe99bba8ca" providerId="AD"/>
  <p188:author id="{839DD48D-E4A8-700D-4294-27AD8A16E674}" name="Csenge Gal" initials="CG" userId="Csenge Gal" providerId="None"/>
  <p188:author id="{C5A27890-7F99-FFCC-DE4D-5B3251330263}" name="Csenge Gal" initials="CG" userId="S::csenge.gal@england.nhs.uk::d0f416fc-64be-4665-b94a-8ee589acb5b6" providerId="AD"/>
  <p188:author id="{B66FD293-534B-DE7C-9A2E-1B979938D85A}" name="David Savage" initials="DS" userId="S::david.savage1@england.nhs.uk::7d561392-15e9-49d7-86d3-f586e5820fb5" providerId="AD"/>
  <p188:author id="{7365879C-ECB5-9743-4E4C-E2FC08B58511}" name="Silvia Davey" initials="SD" userId="S::Silvia.Davey@england.nhs.uk::1185b923-a34f-4a21-99e7-005c6cf3ec34" providerId="AD"/>
  <p188:author id="{DCBF07B5-AA42-7BCA-CDED-8EF07F8F4BC4}" name="Andrew Daly (HEMPSONS)" initials="AD(" userId="S::a.daly@Hempsons.co.uk::b8e660d5-a750-40dd-bafc-4c35bebf3a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CE"/>
    <a:srgbClr val="A5A5A5"/>
    <a:srgbClr val="005EB8"/>
    <a:srgbClr val="000000"/>
    <a:srgbClr val="EF8D4B"/>
    <a:srgbClr val="CB75FB"/>
    <a:srgbClr val="2F528F"/>
    <a:srgbClr val="F2AD7E"/>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DFB83-F065-40D3-994F-DFCF35A6F569}" v="26" dt="2023-12-20T13:43:22.055"/>
    <p1510:client id="{701F9F36-09CD-EFF8-7472-D2F3C619C73A}" v="49" dt="2024-01-04T13:46:56.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handoutMaster" Target="handoutMasters/handoutMaster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tags" Target="tags/tag1.xml"/><Relationship Id="rId95" Type="http://schemas.microsoft.com/office/2016/11/relationships/changesInfo" Target="changesInfos/changesInfo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notesMaster" Target="notesMasters/notesMaster1.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microsoft.com/office/2018/10/relationships/authors" Targe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senge Gal" userId="S::csenge.gal@england.nhs.uk::d0f416fc-64be-4665-b94a-8ee589acb5b6" providerId="AD" clId="Web-{701F9F36-09CD-EFF8-7472-D2F3C619C73A}"/>
    <pc:docChg chg="modSld">
      <pc:chgData name="Csenge Gal" userId="S::csenge.gal@england.nhs.uk::d0f416fc-64be-4665-b94a-8ee589acb5b6" providerId="AD" clId="Web-{701F9F36-09CD-EFF8-7472-D2F3C619C73A}" dt="2024-01-04T13:46:56.404" v="31" actId="1076"/>
      <pc:docMkLst>
        <pc:docMk/>
      </pc:docMkLst>
      <pc:sldChg chg="modSp">
        <pc:chgData name="Csenge Gal" userId="S::csenge.gal@england.nhs.uk::d0f416fc-64be-4665-b94a-8ee589acb5b6" providerId="AD" clId="Web-{701F9F36-09CD-EFF8-7472-D2F3C619C73A}" dt="2024-01-04T12:14:47.918" v="5" actId="1076"/>
        <pc:sldMkLst>
          <pc:docMk/>
          <pc:sldMk cId="2300638134" sldId="464"/>
        </pc:sldMkLst>
        <pc:grpChg chg="mod">
          <ac:chgData name="Csenge Gal" userId="S::csenge.gal@england.nhs.uk::d0f416fc-64be-4665-b94a-8ee589acb5b6" providerId="AD" clId="Web-{701F9F36-09CD-EFF8-7472-D2F3C619C73A}" dt="2024-01-04T12:14:47.918" v="5" actId="1076"/>
          <ac:grpSpMkLst>
            <pc:docMk/>
            <pc:sldMk cId="2300638134" sldId="464"/>
            <ac:grpSpMk id="39" creationId="{DC130666-1C1B-4DE6-A12F-F65847E495C0}"/>
          </ac:grpSpMkLst>
        </pc:grpChg>
      </pc:sldChg>
      <pc:sldChg chg="delSp modSp">
        <pc:chgData name="Csenge Gal" userId="S::csenge.gal@england.nhs.uk::d0f416fc-64be-4665-b94a-8ee589acb5b6" providerId="AD" clId="Web-{701F9F36-09CD-EFF8-7472-D2F3C619C73A}" dt="2024-01-04T13:46:56.404" v="31" actId="1076"/>
        <pc:sldMkLst>
          <pc:docMk/>
          <pc:sldMk cId="3963509789" sldId="592"/>
        </pc:sldMkLst>
        <pc:spChg chg="mod">
          <ac:chgData name="Csenge Gal" userId="S::csenge.gal@england.nhs.uk::d0f416fc-64be-4665-b94a-8ee589acb5b6" providerId="AD" clId="Web-{701F9F36-09CD-EFF8-7472-D2F3C619C73A}" dt="2024-01-04T13:46:19.435" v="25" actId="14100"/>
          <ac:spMkLst>
            <pc:docMk/>
            <pc:sldMk cId="3963509789" sldId="592"/>
            <ac:spMk id="11" creationId="{4A732612-2154-4378-BF95-3C9AF7170D67}"/>
          </ac:spMkLst>
        </pc:spChg>
        <pc:spChg chg="mod">
          <ac:chgData name="Csenge Gal" userId="S::csenge.gal@england.nhs.uk::d0f416fc-64be-4665-b94a-8ee589acb5b6" providerId="AD" clId="Web-{701F9F36-09CD-EFF8-7472-D2F3C619C73A}" dt="2024-01-04T12:18:19.394" v="14" actId="20577"/>
          <ac:spMkLst>
            <pc:docMk/>
            <pc:sldMk cId="3963509789" sldId="592"/>
            <ac:spMk id="20" creationId="{6FC1FB0D-4671-45E5-974B-BB5A73102D2B}"/>
          </ac:spMkLst>
        </pc:spChg>
        <pc:spChg chg="mod">
          <ac:chgData name="Csenge Gal" userId="S::csenge.gal@england.nhs.uk::d0f416fc-64be-4665-b94a-8ee589acb5b6" providerId="AD" clId="Web-{701F9F36-09CD-EFF8-7472-D2F3C619C73A}" dt="2024-01-04T13:46:25.935" v="27" actId="20577"/>
          <ac:spMkLst>
            <pc:docMk/>
            <pc:sldMk cId="3963509789" sldId="592"/>
            <ac:spMk id="41" creationId="{209EFEB5-BA6A-4B7D-B925-C9D8DAEE9407}"/>
          </ac:spMkLst>
        </pc:spChg>
        <pc:spChg chg="mod">
          <ac:chgData name="Csenge Gal" userId="S::csenge.gal@england.nhs.uk::d0f416fc-64be-4665-b94a-8ee589acb5b6" providerId="AD" clId="Web-{701F9F36-09CD-EFF8-7472-D2F3C619C73A}" dt="2024-01-04T13:30:33.319" v="20" actId="20577"/>
          <ac:spMkLst>
            <pc:docMk/>
            <pc:sldMk cId="3963509789" sldId="592"/>
            <ac:spMk id="45" creationId="{76FD5B96-5187-4342-8C72-CC2CE33E045C}"/>
          </ac:spMkLst>
        </pc:spChg>
        <pc:grpChg chg="del">
          <ac:chgData name="Csenge Gal" userId="S::csenge.gal@england.nhs.uk::d0f416fc-64be-4665-b94a-8ee589acb5b6" providerId="AD" clId="Web-{701F9F36-09CD-EFF8-7472-D2F3C619C73A}" dt="2024-01-04T12:18:14.847" v="12"/>
          <ac:grpSpMkLst>
            <pc:docMk/>
            <pc:sldMk cId="3963509789" sldId="592"/>
            <ac:grpSpMk id="36" creationId="{A37CB80F-7E5E-4B7E-8F2E-B45425CACBF6}"/>
          </ac:grpSpMkLst>
        </pc:grpChg>
        <pc:grpChg chg="del">
          <ac:chgData name="Csenge Gal" userId="S::csenge.gal@england.nhs.uk::d0f416fc-64be-4665-b94a-8ee589acb5b6" providerId="AD" clId="Web-{701F9F36-09CD-EFF8-7472-D2F3C619C73A}" dt="2024-01-04T12:18:15.988" v="13"/>
          <ac:grpSpMkLst>
            <pc:docMk/>
            <pc:sldMk cId="3963509789" sldId="592"/>
            <ac:grpSpMk id="37" creationId="{A06F8A2E-57E6-449D-AC24-0D574A101FCA}"/>
          </ac:grpSpMkLst>
        </pc:grpChg>
        <pc:grpChg chg="mod">
          <ac:chgData name="Csenge Gal" userId="S::csenge.gal@england.nhs.uk::d0f416fc-64be-4665-b94a-8ee589acb5b6" providerId="AD" clId="Web-{701F9F36-09CD-EFF8-7472-D2F3C619C73A}" dt="2024-01-04T13:46:45.264" v="29" actId="1076"/>
          <ac:grpSpMkLst>
            <pc:docMk/>
            <pc:sldMk cId="3963509789" sldId="592"/>
            <ac:grpSpMk id="38" creationId="{C0D93638-ECFC-4A14-A484-35FA8ECE2F0E}"/>
          </ac:grpSpMkLst>
        </pc:grpChg>
        <pc:grpChg chg="mod">
          <ac:chgData name="Csenge Gal" userId="S::csenge.gal@england.nhs.uk::d0f416fc-64be-4665-b94a-8ee589acb5b6" providerId="AD" clId="Web-{701F9F36-09CD-EFF8-7472-D2F3C619C73A}" dt="2024-01-04T13:46:35.045" v="28" actId="1076"/>
          <ac:grpSpMkLst>
            <pc:docMk/>
            <pc:sldMk cId="3963509789" sldId="592"/>
            <ac:grpSpMk id="40" creationId="{819B2376-C26F-43C5-993A-4D25CCA247EE}"/>
          </ac:grpSpMkLst>
        </pc:grpChg>
        <pc:grpChg chg="mod">
          <ac:chgData name="Csenge Gal" userId="S::csenge.gal@england.nhs.uk::d0f416fc-64be-4665-b94a-8ee589acb5b6" providerId="AD" clId="Web-{701F9F36-09CD-EFF8-7472-D2F3C619C73A}" dt="2024-01-04T13:46:56.404" v="31" actId="1076"/>
          <ac:grpSpMkLst>
            <pc:docMk/>
            <pc:sldMk cId="3963509789" sldId="592"/>
            <ac:grpSpMk id="43" creationId="{EDDA6683-0959-409B-B18E-D1BD029EB7EB}"/>
          </ac:grpSpMkLst>
        </pc:grpChg>
      </pc:sldChg>
    </pc:docChg>
  </pc:docChgLst>
</pc:chgInfo>
</file>

<file path=ppt/diagrams/_rels/data17.xml.rels><?xml version="1.0" encoding="UTF-8" standalone="yes"?>
<Relationships xmlns="http://schemas.openxmlformats.org/package/2006/relationships"><Relationship Id="rId1" Type="http://schemas.openxmlformats.org/officeDocument/2006/relationships/hyperlink" Target="https://www.england.nhs.uk/long-read/the-provider-selection-regime-statutory-guidance/" TargetMode="External"/></Relationships>
</file>

<file path=ppt/diagrams/_rels/drawing17.xml.rels><?xml version="1.0" encoding="UTF-8" standalone="yes"?>
<Relationships xmlns="http://schemas.openxmlformats.org/package/2006/relationships"><Relationship Id="rId1" Type="http://schemas.openxmlformats.org/officeDocument/2006/relationships/hyperlink" Target="https://www.england.nhs.uk/long-read/the-provider-selection-regime-statutory-guidanc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833F0-40F7-4FAE-8816-46B5FFDB78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91158672-11A2-4F49-941F-BE08CCE14DCE}">
      <dgm:prSet phldrT="[Text]" custT="1"/>
      <dgm:spPr>
        <a:solidFill>
          <a:srgbClr val="005EB8"/>
        </a:solidFill>
        <a:ln>
          <a:solidFill>
            <a:srgbClr val="005EB8"/>
          </a:solidFill>
        </a:ln>
      </dgm:spPr>
      <dgm:t>
        <a:bodyPr/>
        <a:lstStyle/>
        <a:p>
          <a:pPr>
            <a:buNone/>
          </a:pPr>
          <a:r>
            <a:rPr lang="en-GB" sz="1800">
              <a:latin typeface="Arial" panose="020B0604020202020204" pitchFamily="34" charset="0"/>
              <a:cs typeface="Arial" panose="020B0604020202020204" pitchFamily="34" charset="0"/>
            </a:rPr>
            <a:t>Patient transport, which includes health care services (for which the provider requires CQC registration) and non-health care service (where no CQC registration is required)</a:t>
          </a:r>
          <a:endParaRPr lang="en-GB" sz="1800"/>
        </a:p>
      </dgm:t>
    </dgm:pt>
    <dgm:pt modelId="{5E4F5341-3F41-49BB-AD3C-A6F7AF81CBA5}" type="parTrans" cxnId="{C98CCD82-4394-4834-B00C-16C6CD17A470}">
      <dgm:prSet/>
      <dgm:spPr/>
      <dgm:t>
        <a:bodyPr/>
        <a:lstStyle/>
        <a:p>
          <a:endParaRPr lang="en-GB"/>
        </a:p>
      </dgm:t>
    </dgm:pt>
    <dgm:pt modelId="{168D4AB5-0E5C-4585-875D-0D254D4E37D5}" type="sibTrans" cxnId="{C98CCD82-4394-4834-B00C-16C6CD17A470}">
      <dgm:prSet/>
      <dgm:spPr>
        <a:solidFill>
          <a:srgbClr val="005EB8"/>
        </a:solidFill>
        <a:ln>
          <a:solidFill>
            <a:srgbClr val="005EB8"/>
          </a:solidFill>
        </a:ln>
      </dgm:spPr>
      <dgm:t>
        <a:bodyPr/>
        <a:lstStyle/>
        <a:p>
          <a:endParaRPr lang="en-GB"/>
        </a:p>
      </dgm:t>
    </dgm:pt>
    <dgm:pt modelId="{9A362AF6-120E-4625-9F2E-3E255494EB39}">
      <dgm:prSet phldrT="[Text]" custT="1"/>
      <dgm:spPr>
        <a:solidFill>
          <a:srgbClr val="005EB8"/>
        </a:solidFill>
        <a:ln>
          <a:solidFill>
            <a:srgbClr val="005EB8"/>
          </a:solidFill>
        </a:ln>
      </dgm:spPr>
      <dgm:t>
        <a:bodyPr/>
        <a:lstStyle/>
        <a:p>
          <a:pPr>
            <a:buNone/>
          </a:pPr>
          <a:r>
            <a:rPr lang="en-GB" sz="1800">
              <a:latin typeface="Arial" panose="020B0604020202020204" pitchFamily="34" charset="0"/>
              <a:cs typeface="Arial" panose="020B0604020202020204" pitchFamily="34" charset="0"/>
            </a:rPr>
            <a:t>Mental health aftercare services, such as support services arranged under Section 117 of the Mental Health Act</a:t>
          </a:r>
          <a:endParaRPr lang="en-GB" sz="1800"/>
        </a:p>
      </dgm:t>
    </dgm:pt>
    <dgm:pt modelId="{F5D3A998-C45E-4B73-8B97-255E887A7AE8}" type="parTrans" cxnId="{3710CF62-3D2E-4745-ADDD-1B597546F29B}">
      <dgm:prSet/>
      <dgm:spPr/>
      <dgm:t>
        <a:bodyPr/>
        <a:lstStyle/>
        <a:p>
          <a:endParaRPr lang="en-GB"/>
        </a:p>
      </dgm:t>
    </dgm:pt>
    <dgm:pt modelId="{ED3994A5-28AD-43A8-8252-6E81B20AD0A5}" type="sibTrans" cxnId="{3710CF62-3D2E-4745-ADDD-1B597546F29B}">
      <dgm:prSet/>
      <dgm:spPr/>
      <dgm:t>
        <a:bodyPr/>
        <a:lstStyle/>
        <a:p>
          <a:endParaRPr lang="en-GB"/>
        </a:p>
      </dgm:t>
    </dgm:pt>
    <dgm:pt modelId="{A120C755-A93C-4CBD-8199-37B4F34C3C6A}">
      <dgm:prSet phldrT="[Text]" custT="1"/>
      <dgm:spPr>
        <a:solidFill>
          <a:srgbClr val="005EB8"/>
        </a:solidFill>
        <a:ln>
          <a:solidFill>
            <a:srgbClr val="005EB8"/>
          </a:solidFill>
        </a:ln>
      </dgm:spPr>
      <dgm:t>
        <a:bodyPr/>
        <a:lstStyle/>
        <a:p>
          <a:pPr>
            <a:buNone/>
          </a:pPr>
          <a:r>
            <a:rPr lang="en-GB" sz="1800">
              <a:latin typeface="Arial" panose="020B0604020202020204" pitchFamily="34" charset="0"/>
              <a:cs typeface="Arial" panose="020B0604020202020204" pitchFamily="34" charset="0"/>
            </a:rPr>
            <a:t>Discharge to assess services</a:t>
          </a:r>
          <a:endParaRPr lang="en-GB" sz="1800"/>
        </a:p>
      </dgm:t>
    </dgm:pt>
    <dgm:pt modelId="{6CA16804-15DE-4DA3-AFC4-D5D631B08A2C}" type="parTrans" cxnId="{42B6DB21-B704-48F8-923B-C6CDE1074839}">
      <dgm:prSet/>
      <dgm:spPr/>
      <dgm:t>
        <a:bodyPr/>
        <a:lstStyle/>
        <a:p>
          <a:endParaRPr lang="en-GB"/>
        </a:p>
      </dgm:t>
    </dgm:pt>
    <dgm:pt modelId="{DC43653B-D62E-45BF-87BC-88737FB9447A}" type="sibTrans" cxnId="{42B6DB21-B704-48F8-923B-C6CDE1074839}">
      <dgm:prSet/>
      <dgm:spPr/>
      <dgm:t>
        <a:bodyPr/>
        <a:lstStyle/>
        <a:p>
          <a:endParaRPr lang="en-GB"/>
        </a:p>
      </dgm:t>
    </dgm:pt>
    <dgm:pt modelId="{9EA23B77-CCD7-40BB-B16C-01CF44B45D32}">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Section 75 partnership arrangement or joint commissioning between local authority and ICBs</a:t>
          </a:r>
          <a:endParaRPr lang="en-GB" sz="1800"/>
        </a:p>
      </dgm:t>
    </dgm:pt>
    <dgm:pt modelId="{8AFF08F1-FD04-4504-9CB0-6D1AE7A9D9A1}" type="parTrans" cxnId="{46E23A6A-5A16-4DB3-91DB-9BB9EFCA6560}">
      <dgm:prSet/>
      <dgm:spPr/>
      <dgm:t>
        <a:bodyPr/>
        <a:lstStyle/>
        <a:p>
          <a:endParaRPr lang="en-GB"/>
        </a:p>
      </dgm:t>
    </dgm:pt>
    <dgm:pt modelId="{6DB4A2B3-DA33-4C6F-B934-48C1E0F45084}" type="sibTrans" cxnId="{46E23A6A-5A16-4DB3-91DB-9BB9EFCA6560}">
      <dgm:prSet/>
      <dgm:spPr/>
      <dgm:t>
        <a:bodyPr/>
        <a:lstStyle/>
        <a:p>
          <a:endParaRPr lang="en-GB"/>
        </a:p>
      </dgm:t>
    </dgm:pt>
    <dgm:pt modelId="{70A62D1D-DF18-4849-9013-641995F2DE6F}">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Prison services, asylum seekers services and veteran services which include health care</a:t>
          </a:r>
          <a:endParaRPr lang="en-GB" sz="1800"/>
        </a:p>
      </dgm:t>
    </dgm:pt>
    <dgm:pt modelId="{A3B0F45B-1A8E-47FE-9A91-21B0E93737D9}" type="parTrans" cxnId="{55FDCFA2-A3F4-466B-8533-8FA0AC3A9EDC}">
      <dgm:prSet/>
      <dgm:spPr/>
      <dgm:t>
        <a:bodyPr/>
        <a:lstStyle/>
        <a:p>
          <a:endParaRPr lang="en-GB"/>
        </a:p>
      </dgm:t>
    </dgm:pt>
    <dgm:pt modelId="{1E417F50-FD13-4CC1-B218-032D8E2E7BEF}" type="sibTrans" cxnId="{55FDCFA2-A3F4-466B-8533-8FA0AC3A9EDC}">
      <dgm:prSet/>
      <dgm:spPr/>
      <dgm:t>
        <a:bodyPr/>
        <a:lstStyle/>
        <a:p>
          <a:endParaRPr lang="en-GB"/>
        </a:p>
      </dgm:t>
    </dgm:pt>
    <dgm:pt modelId="{45798EBF-D66E-4A55-8AE3-550012D53553}" type="pres">
      <dgm:prSet presAssocID="{092833F0-40F7-4FAE-8816-46B5FFDB782E}" presName="Name0" presStyleCnt="0">
        <dgm:presLayoutVars>
          <dgm:chMax val="7"/>
          <dgm:chPref val="7"/>
          <dgm:dir/>
        </dgm:presLayoutVars>
      </dgm:prSet>
      <dgm:spPr/>
    </dgm:pt>
    <dgm:pt modelId="{24E3773E-247A-4ED7-92C2-1B400A5C3204}" type="pres">
      <dgm:prSet presAssocID="{092833F0-40F7-4FAE-8816-46B5FFDB782E}" presName="Name1" presStyleCnt="0"/>
      <dgm:spPr/>
    </dgm:pt>
    <dgm:pt modelId="{D777897F-1397-49E2-A70F-9007FF8E1A20}" type="pres">
      <dgm:prSet presAssocID="{092833F0-40F7-4FAE-8816-46B5FFDB782E}" presName="cycle" presStyleCnt="0"/>
      <dgm:spPr/>
    </dgm:pt>
    <dgm:pt modelId="{FF09009B-3986-4FAD-B011-EEEBE8328DC1}" type="pres">
      <dgm:prSet presAssocID="{092833F0-40F7-4FAE-8816-46B5FFDB782E}" presName="srcNode" presStyleLbl="node1" presStyleIdx="0" presStyleCnt="5"/>
      <dgm:spPr/>
    </dgm:pt>
    <dgm:pt modelId="{4E436066-9DB1-4D38-B388-90A682425E27}" type="pres">
      <dgm:prSet presAssocID="{092833F0-40F7-4FAE-8816-46B5FFDB782E}" presName="conn" presStyleLbl="parChTrans1D2" presStyleIdx="0" presStyleCnt="1" custLinFactNeighborX="-800" custLinFactNeighborY="22"/>
      <dgm:spPr/>
    </dgm:pt>
    <dgm:pt modelId="{A4C6D36E-74B6-4CB9-9E60-0011F38FC461}" type="pres">
      <dgm:prSet presAssocID="{092833F0-40F7-4FAE-8816-46B5FFDB782E}" presName="extraNode" presStyleLbl="node1" presStyleIdx="0" presStyleCnt="5"/>
      <dgm:spPr/>
    </dgm:pt>
    <dgm:pt modelId="{39EE857A-947E-47A6-BCA4-0C9A3E9F3004}" type="pres">
      <dgm:prSet presAssocID="{092833F0-40F7-4FAE-8816-46B5FFDB782E}" presName="dstNode" presStyleLbl="node1" presStyleIdx="0" presStyleCnt="5"/>
      <dgm:spPr/>
    </dgm:pt>
    <dgm:pt modelId="{12695D2E-550A-41D0-AAAF-5618A5A5C566}" type="pres">
      <dgm:prSet presAssocID="{91158672-11A2-4F49-941F-BE08CCE14DCE}" presName="text_1" presStyleLbl="node1" presStyleIdx="0" presStyleCnt="5" custLinFactNeighborY="8027">
        <dgm:presLayoutVars>
          <dgm:bulletEnabled val="1"/>
        </dgm:presLayoutVars>
      </dgm:prSet>
      <dgm:spPr/>
    </dgm:pt>
    <dgm:pt modelId="{3CBFD4D4-2261-4C77-B9EC-05C4669B3FEF}" type="pres">
      <dgm:prSet presAssocID="{91158672-11A2-4F49-941F-BE08CCE14DCE}" presName="accent_1" presStyleCnt="0"/>
      <dgm:spPr/>
    </dgm:pt>
    <dgm:pt modelId="{6695903C-379B-40B5-BC52-CC6634D00197}" type="pres">
      <dgm:prSet presAssocID="{91158672-11A2-4F49-941F-BE08CCE14DCE}" presName="accentRepeatNode" presStyleLbl="solidFgAcc1" presStyleIdx="0" presStyleCnt="5"/>
      <dgm:spPr>
        <a:ln>
          <a:solidFill>
            <a:srgbClr val="005EB8"/>
          </a:solidFill>
        </a:ln>
      </dgm:spPr>
    </dgm:pt>
    <dgm:pt modelId="{50AE97E1-B51A-40ED-8DD1-84EE1B77CC01}" type="pres">
      <dgm:prSet presAssocID="{9A362AF6-120E-4625-9F2E-3E255494EB39}" presName="text_2" presStyleLbl="node1" presStyleIdx="1" presStyleCnt="5">
        <dgm:presLayoutVars>
          <dgm:bulletEnabled val="1"/>
        </dgm:presLayoutVars>
      </dgm:prSet>
      <dgm:spPr/>
    </dgm:pt>
    <dgm:pt modelId="{A12C7A92-60DE-48F0-9D28-FDA478C060B5}" type="pres">
      <dgm:prSet presAssocID="{9A362AF6-120E-4625-9F2E-3E255494EB39}" presName="accent_2" presStyleCnt="0"/>
      <dgm:spPr/>
    </dgm:pt>
    <dgm:pt modelId="{E310B07D-B5FB-4135-9A7D-235F461FFBC0}" type="pres">
      <dgm:prSet presAssocID="{9A362AF6-120E-4625-9F2E-3E255494EB39}" presName="accentRepeatNode" presStyleLbl="solidFgAcc1" presStyleIdx="1" presStyleCnt="5"/>
      <dgm:spPr>
        <a:ln>
          <a:solidFill>
            <a:srgbClr val="005EB8"/>
          </a:solidFill>
        </a:ln>
      </dgm:spPr>
    </dgm:pt>
    <dgm:pt modelId="{639C31EF-DD08-4E6B-82D8-74DD0D1E3F1B}" type="pres">
      <dgm:prSet presAssocID="{A120C755-A93C-4CBD-8199-37B4F34C3C6A}" presName="text_3" presStyleLbl="node1" presStyleIdx="2" presStyleCnt="5">
        <dgm:presLayoutVars>
          <dgm:bulletEnabled val="1"/>
        </dgm:presLayoutVars>
      </dgm:prSet>
      <dgm:spPr/>
    </dgm:pt>
    <dgm:pt modelId="{2E901507-1159-479D-AE9A-90BA519D9A9C}" type="pres">
      <dgm:prSet presAssocID="{A120C755-A93C-4CBD-8199-37B4F34C3C6A}" presName="accent_3" presStyleCnt="0"/>
      <dgm:spPr/>
    </dgm:pt>
    <dgm:pt modelId="{E137ED39-B290-4CB4-A9DA-5423613CDB7C}" type="pres">
      <dgm:prSet presAssocID="{A120C755-A93C-4CBD-8199-37B4F34C3C6A}" presName="accentRepeatNode" presStyleLbl="solidFgAcc1" presStyleIdx="2" presStyleCnt="5"/>
      <dgm:spPr>
        <a:ln>
          <a:solidFill>
            <a:srgbClr val="005EB8"/>
          </a:solidFill>
        </a:ln>
      </dgm:spPr>
    </dgm:pt>
    <dgm:pt modelId="{C3159C65-47BC-4718-961F-C10B8A83AABE}" type="pres">
      <dgm:prSet presAssocID="{9EA23B77-CCD7-40BB-B16C-01CF44B45D32}" presName="text_4" presStyleLbl="node1" presStyleIdx="3" presStyleCnt="5">
        <dgm:presLayoutVars>
          <dgm:bulletEnabled val="1"/>
        </dgm:presLayoutVars>
      </dgm:prSet>
      <dgm:spPr/>
    </dgm:pt>
    <dgm:pt modelId="{0045E664-D0A4-4DA1-8128-BAD712CB5376}" type="pres">
      <dgm:prSet presAssocID="{9EA23B77-CCD7-40BB-B16C-01CF44B45D32}" presName="accent_4" presStyleCnt="0"/>
      <dgm:spPr/>
    </dgm:pt>
    <dgm:pt modelId="{D638FDD7-2BE3-48E4-A9D1-95DAD46709CB}" type="pres">
      <dgm:prSet presAssocID="{9EA23B77-CCD7-40BB-B16C-01CF44B45D32}" presName="accentRepeatNode" presStyleLbl="solidFgAcc1" presStyleIdx="3" presStyleCnt="5"/>
      <dgm:spPr>
        <a:ln>
          <a:solidFill>
            <a:srgbClr val="005EB8"/>
          </a:solidFill>
        </a:ln>
      </dgm:spPr>
    </dgm:pt>
    <dgm:pt modelId="{44F5B914-3245-4002-8376-AA0A82BCB12B}" type="pres">
      <dgm:prSet presAssocID="{70A62D1D-DF18-4849-9013-641995F2DE6F}" presName="text_5" presStyleLbl="node1" presStyleIdx="4" presStyleCnt="5">
        <dgm:presLayoutVars>
          <dgm:bulletEnabled val="1"/>
        </dgm:presLayoutVars>
      </dgm:prSet>
      <dgm:spPr/>
    </dgm:pt>
    <dgm:pt modelId="{F52D288A-E7DE-48F1-8C10-813B737AA9B2}" type="pres">
      <dgm:prSet presAssocID="{70A62D1D-DF18-4849-9013-641995F2DE6F}" presName="accent_5" presStyleCnt="0"/>
      <dgm:spPr/>
    </dgm:pt>
    <dgm:pt modelId="{FAF32E10-125A-4846-99D4-0D8FFA8A73B4}" type="pres">
      <dgm:prSet presAssocID="{70A62D1D-DF18-4849-9013-641995F2DE6F}" presName="accentRepeatNode" presStyleLbl="solidFgAcc1" presStyleIdx="4" presStyleCnt="5"/>
      <dgm:spPr>
        <a:ln>
          <a:solidFill>
            <a:srgbClr val="005EB8"/>
          </a:solidFill>
        </a:ln>
      </dgm:spPr>
    </dgm:pt>
  </dgm:ptLst>
  <dgm:cxnLst>
    <dgm:cxn modelId="{42B6DB21-B704-48F8-923B-C6CDE1074839}" srcId="{092833F0-40F7-4FAE-8816-46B5FFDB782E}" destId="{A120C755-A93C-4CBD-8199-37B4F34C3C6A}" srcOrd="2" destOrd="0" parTransId="{6CA16804-15DE-4DA3-AFC4-D5D631B08A2C}" sibTransId="{DC43653B-D62E-45BF-87BC-88737FB9447A}"/>
    <dgm:cxn modelId="{E9019527-4289-4849-BA30-8C9E3FC0B1C4}" type="presOf" srcId="{9EA23B77-CCD7-40BB-B16C-01CF44B45D32}" destId="{C3159C65-47BC-4718-961F-C10B8A83AABE}" srcOrd="0" destOrd="0" presId="urn:microsoft.com/office/officeart/2008/layout/VerticalCurvedList"/>
    <dgm:cxn modelId="{3710CF62-3D2E-4745-ADDD-1B597546F29B}" srcId="{092833F0-40F7-4FAE-8816-46B5FFDB782E}" destId="{9A362AF6-120E-4625-9F2E-3E255494EB39}" srcOrd="1" destOrd="0" parTransId="{F5D3A998-C45E-4B73-8B97-255E887A7AE8}" sibTransId="{ED3994A5-28AD-43A8-8252-6E81B20AD0A5}"/>
    <dgm:cxn modelId="{46E23A6A-5A16-4DB3-91DB-9BB9EFCA6560}" srcId="{092833F0-40F7-4FAE-8816-46B5FFDB782E}" destId="{9EA23B77-CCD7-40BB-B16C-01CF44B45D32}" srcOrd="3" destOrd="0" parTransId="{8AFF08F1-FD04-4504-9CB0-6D1AE7A9D9A1}" sibTransId="{6DB4A2B3-DA33-4C6F-B934-48C1E0F45084}"/>
    <dgm:cxn modelId="{9B5FE44E-D3EB-48C4-8BE1-2039C6D6B70E}" type="presOf" srcId="{A120C755-A93C-4CBD-8199-37B4F34C3C6A}" destId="{639C31EF-DD08-4E6B-82D8-74DD0D1E3F1B}" srcOrd="0" destOrd="0" presId="urn:microsoft.com/office/officeart/2008/layout/VerticalCurvedList"/>
    <dgm:cxn modelId="{70B3CC70-4CA3-45BD-96EF-5AF542D947D3}" type="presOf" srcId="{168D4AB5-0E5C-4585-875D-0D254D4E37D5}" destId="{4E436066-9DB1-4D38-B388-90A682425E27}" srcOrd="0" destOrd="0" presId="urn:microsoft.com/office/officeart/2008/layout/VerticalCurvedList"/>
    <dgm:cxn modelId="{8A631D74-5920-44F8-BA62-AAC5769DA8DF}" type="presOf" srcId="{092833F0-40F7-4FAE-8816-46B5FFDB782E}" destId="{45798EBF-D66E-4A55-8AE3-550012D53553}" srcOrd="0" destOrd="0" presId="urn:microsoft.com/office/officeart/2008/layout/VerticalCurvedList"/>
    <dgm:cxn modelId="{C98CCD82-4394-4834-B00C-16C6CD17A470}" srcId="{092833F0-40F7-4FAE-8816-46B5FFDB782E}" destId="{91158672-11A2-4F49-941F-BE08CCE14DCE}" srcOrd="0" destOrd="0" parTransId="{5E4F5341-3F41-49BB-AD3C-A6F7AF81CBA5}" sibTransId="{168D4AB5-0E5C-4585-875D-0D254D4E37D5}"/>
    <dgm:cxn modelId="{55FDCFA2-A3F4-466B-8533-8FA0AC3A9EDC}" srcId="{092833F0-40F7-4FAE-8816-46B5FFDB782E}" destId="{70A62D1D-DF18-4849-9013-641995F2DE6F}" srcOrd="4" destOrd="0" parTransId="{A3B0F45B-1A8E-47FE-9A91-21B0E93737D9}" sibTransId="{1E417F50-FD13-4CC1-B218-032D8E2E7BEF}"/>
    <dgm:cxn modelId="{8469B7DA-DD4B-4DA4-90CF-9AC2DAA0C23F}" type="presOf" srcId="{70A62D1D-DF18-4849-9013-641995F2DE6F}" destId="{44F5B914-3245-4002-8376-AA0A82BCB12B}" srcOrd="0" destOrd="0" presId="urn:microsoft.com/office/officeart/2008/layout/VerticalCurvedList"/>
    <dgm:cxn modelId="{E95347E8-6B04-4585-AFEE-B701206296E2}" type="presOf" srcId="{9A362AF6-120E-4625-9F2E-3E255494EB39}" destId="{50AE97E1-B51A-40ED-8DD1-84EE1B77CC01}" srcOrd="0" destOrd="0" presId="urn:microsoft.com/office/officeart/2008/layout/VerticalCurvedList"/>
    <dgm:cxn modelId="{3CC8FDF8-E027-415D-A83B-E0408345D2F2}" type="presOf" srcId="{91158672-11A2-4F49-941F-BE08CCE14DCE}" destId="{12695D2E-550A-41D0-AAAF-5618A5A5C566}" srcOrd="0" destOrd="0" presId="urn:microsoft.com/office/officeart/2008/layout/VerticalCurvedList"/>
    <dgm:cxn modelId="{92669638-0318-41AE-A4F5-518BAC759EBE}" type="presParOf" srcId="{45798EBF-D66E-4A55-8AE3-550012D53553}" destId="{24E3773E-247A-4ED7-92C2-1B400A5C3204}" srcOrd="0" destOrd="0" presId="urn:microsoft.com/office/officeart/2008/layout/VerticalCurvedList"/>
    <dgm:cxn modelId="{8B167DD8-8C7E-4AB2-95B4-B4B2FF0D7FF4}" type="presParOf" srcId="{24E3773E-247A-4ED7-92C2-1B400A5C3204}" destId="{D777897F-1397-49E2-A70F-9007FF8E1A20}" srcOrd="0" destOrd="0" presId="urn:microsoft.com/office/officeart/2008/layout/VerticalCurvedList"/>
    <dgm:cxn modelId="{04445488-6FF1-4ACF-8296-D5FB8A290507}" type="presParOf" srcId="{D777897F-1397-49E2-A70F-9007FF8E1A20}" destId="{FF09009B-3986-4FAD-B011-EEEBE8328DC1}" srcOrd="0" destOrd="0" presId="urn:microsoft.com/office/officeart/2008/layout/VerticalCurvedList"/>
    <dgm:cxn modelId="{48188B59-0117-4589-BD5E-37917599E952}" type="presParOf" srcId="{D777897F-1397-49E2-A70F-9007FF8E1A20}" destId="{4E436066-9DB1-4D38-B388-90A682425E27}" srcOrd="1" destOrd="0" presId="urn:microsoft.com/office/officeart/2008/layout/VerticalCurvedList"/>
    <dgm:cxn modelId="{A25F46EC-04B0-4232-A1F4-407283865DA8}" type="presParOf" srcId="{D777897F-1397-49E2-A70F-9007FF8E1A20}" destId="{A4C6D36E-74B6-4CB9-9E60-0011F38FC461}" srcOrd="2" destOrd="0" presId="urn:microsoft.com/office/officeart/2008/layout/VerticalCurvedList"/>
    <dgm:cxn modelId="{6D4E9C7B-2858-43B4-9B7B-186C262825B1}" type="presParOf" srcId="{D777897F-1397-49E2-A70F-9007FF8E1A20}" destId="{39EE857A-947E-47A6-BCA4-0C9A3E9F3004}" srcOrd="3" destOrd="0" presId="urn:microsoft.com/office/officeart/2008/layout/VerticalCurvedList"/>
    <dgm:cxn modelId="{73896121-FBB4-4FD6-A40A-6E19FF8A17AE}" type="presParOf" srcId="{24E3773E-247A-4ED7-92C2-1B400A5C3204}" destId="{12695D2E-550A-41D0-AAAF-5618A5A5C566}" srcOrd="1" destOrd="0" presId="urn:microsoft.com/office/officeart/2008/layout/VerticalCurvedList"/>
    <dgm:cxn modelId="{E4609963-8D13-4DF1-89F2-CDD4E1D5AF77}" type="presParOf" srcId="{24E3773E-247A-4ED7-92C2-1B400A5C3204}" destId="{3CBFD4D4-2261-4C77-B9EC-05C4669B3FEF}" srcOrd="2" destOrd="0" presId="urn:microsoft.com/office/officeart/2008/layout/VerticalCurvedList"/>
    <dgm:cxn modelId="{9F597D6C-73F5-41EB-9863-0E46E7A2A34A}" type="presParOf" srcId="{3CBFD4D4-2261-4C77-B9EC-05C4669B3FEF}" destId="{6695903C-379B-40B5-BC52-CC6634D00197}" srcOrd="0" destOrd="0" presId="urn:microsoft.com/office/officeart/2008/layout/VerticalCurvedList"/>
    <dgm:cxn modelId="{08AE7488-46DB-42CD-AD30-547F37CC8D91}" type="presParOf" srcId="{24E3773E-247A-4ED7-92C2-1B400A5C3204}" destId="{50AE97E1-B51A-40ED-8DD1-84EE1B77CC01}" srcOrd="3" destOrd="0" presId="urn:microsoft.com/office/officeart/2008/layout/VerticalCurvedList"/>
    <dgm:cxn modelId="{269A91E5-A947-4E12-B4AD-3750F2F6E7B4}" type="presParOf" srcId="{24E3773E-247A-4ED7-92C2-1B400A5C3204}" destId="{A12C7A92-60DE-48F0-9D28-FDA478C060B5}" srcOrd="4" destOrd="0" presId="urn:microsoft.com/office/officeart/2008/layout/VerticalCurvedList"/>
    <dgm:cxn modelId="{13368A2A-9119-43AD-ADB2-1E4DBDF9AF29}" type="presParOf" srcId="{A12C7A92-60DE-48F0-9D28-FDA478C060B5}" destId="{E310B07D-B5FB-4135-9A7D-235F461FFBC0}" srcOrd="0" destOrd="0" presId="urn:microsoft.com/office/officeart/2008/layout/VerticalCurvedList"/>
    <dgm:cxn modelId="{6B91E115-FBA2-4905-A0BD-7DB74D361C8E}" type="presParOf" srcId="{24E3773E-247A-4ED7-92C2-1B400A5C3204}" destId="{639C31EF-DD08-4E6B-82D8-74DD0D1E3F1B}" srcOrd="5" destOrd="0" presId="urn:microsoft.com/office/officeart/2008/layout/VerticalCurvedList"/>
    <dgm:cxn modelId="{11341A52-FAFE-4B86-8BBF-8C0E4114A164}" type="presParOf" srcId="{24E3773E-247A-4ED7-92C2-1B400A5C3204}" destId="{2E901507-1159-479D-AE9A-90BA519D9A9C}" srcOrd="6" destOrd="0" presId="urn:microsoft.com/office/officeart/2008/layout/VerticalCurvedList"/>
    <dgm:cxn modelId="{EF9249F3-D92D-464F-96E6-AACB575D5541}" type="presParOf" srcId="{2E901507-1159-479D-AE9A-90BA519D9A9C}" destId="{E137ED39-B290-4CB4-A9DA-5423613CDB7C}" srcOrd="0" destOrd="0" presId="urn:microsoft.com/office/officeart/2008/layout/VerticalCurvedList"/>
    <dgm:cxn modelId="{4A6B48EF-23C6-479D-9715-99B9C1ABB825}" type="presParOf" srcId="{24E3773E-247A-4ED7-92C2-1B400A5C3204}" destId="{C3159C65-47BC-4718-961F-C10B8A83AABE}" srcOrd="7" destOrd="0" presId="urn:microsoft.com/office/officeart/2008/layout/VerticalCurvedList"/>
    <dgm:cxn modelId="{52E1D2C5-7842-4FFF-A8D2-1002898A8AD4}" type="presParOf" srcId="{24E3773E-247A-4ED7-92C2-1B400A5C3204}" destId="{0045E664-D0A4-4DA1-8128-BAD712CB5376}" srcOrd="8" destOrd="0" presId="urn:microsoft.com/office/officeart/2008/layout/VerticalCurvedList"/>
    <dgm:cxn modelId="{DA5A6776-4B4B-45B4-ABDC-37BCFCDA4371}" type="presParOf" srcId="{0045E664-D0A4-4DA1-8128-BAD712CB5376}" destId="{D638FDD7-2BE3-48E4-A9D1-95DAD46709CB}" srcOrd="0" destOrd="0" presId="urn:microsoft.com/office/officeart/2008/layout/VerticalCurvedList"/>
    <dgm:cxn modelId="{C6A83142-6F78-4D16-B3A8-9E7C9C05CEF3}" type="presParOf" srcId="{24E3773E-247A-4ED7-92C2-1B400A5C3204}" destId="{44F5B914-3245-4002-8376-AA0A82BCB12B}" srcOrd="9" destOrd="0" presId="urn:microsoft.com/office/officeart/2008/layout/VerticalCurvedList"/>
    <dgm:cxn modelId="{D0AA41AD-1CD3-409C-88D4-7579D8467A55}" type="presParOf" srcId="{24E3773E-247A-4ED7-92C2-1B400A5C3204}" destId="{F52D288A-E7DE-48F1-8C10-813B737AA9B2}" srcOrd="10" destOrd="0" presId="urn:microsoft.com/office/officeart/2008/layout/VerticalCurvedList"/>
    <dgm:cxn modelId="{D5D57A7E-CCAF-4037-B18C-8236AA2DB11B}" type="presParOf" srcId="{F52D288A-E7DE-48F1-8C10-813B737AA9B2}" destId="{FAF32E10-125A-4846-99D4-0D8FFA8A73B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A2A750-C27B-4323-A7D2-064E801B82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DCB02079-D018-49E1-84B1-20C7A4BD2E12}">
      <dgm:prSet phldrT="[Text]" custT="1"/>
      <dgm:spPr>
        <a:solidFill>
          <a:srgbClr val="FFC000"/>
        </a:solidFill>
        <a:ln>
          <a:solidFill>
            <a:srgbClr val="FFC000"/>
          </a:solidFill>
        </a:ln>
      </dgm:spPr>
      <dgm:t>
        <a:bodyPr/>
        <a:lstStyle/>
        <a:p>
          <a:r>
            <a:rPr lang="en-GB" sz="1800">
              <a:solidFill>
                <a:sysClr val="windowText" lastClr="000000"/>
              </a:solidFill>
              <a:latin typeface="Arial" panose="020B0604020202020204" pitchFamily="34" charset="0"/>
              <a:cs typeface="Arial" panose="020B0604020202020204" pitchFamily="34" charset="0"/>
            </a:rPr>
            <a:t>The relevant authority is expected to consider all the providers they understand are likely to have the ability to deliver the services, including any providers that have responded to the Intended Approach Notice and identify potential providers.</a:t>
          </a:r>
        </a:p>
      </dgm:t>
    </dgm:pt>
    <dgm:pt modelId="{606F2013-E9EC-4955-B6BE-D372C702E576}" type="parTrans" cxnId="{154333AF-1AAC-49AE-A7C8-31F8511C2A13}">
      <dgm:prSet/>
      <dgm:spPr/>
      <dgm:t>
        <a:bodyPr/>
        <a:lstStyle/>
        <a:p>
          <a:endParaRPr lang="en-GB"/>
        </a:p>
      </dgm:t>
    </dgm:pt>
    <dgm:pt modelId="{1E0768C6-D3B5-40E2-890C-AB61C7071E49}" type="sibTrans" cxnId="{154333AF-1AAC-49AE-A7C8-31F8511C2A13}">
      <dgm:prSet/>
      <dgm:spPr/>
      <dgm:t>
        <a:bodyPr/>
        <a:lstStyle/>
        <a:p>
          <a:endParaRPr lang="en-GB"/>
        </a:p>
      </dgm:t>
    </dgm:pt>
    <dgm:pt modelId="{832161DA-FC55-4B53-A82C-DBDE6F1E05FC}">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relevant authority must assess the likely providers against the </a:t>
          </a:r>
          <a:r>
            <a:rPr lang="en-GB" sz="1800" b="1">
              <a:latin typeface="Arial" panose="020B0604020202020204" pitchFamily="34" charset="0"/>
              <a:cs typeface="Arial" panose="020B0604020202020204" pitchFamily="34" charset="0"/>
            </a:rPr>
            <a:t>key criteria</a:t>
          </a:r>
          <a:r>
            <a:rPr lang="en-GB" sz="1800">
              <a:latin typeface="Arial" panose="020B0604020202020204" pitchFamily="34" charset="0"/>
              <a:cs typeface="Arial" panose="020B0604020202020204" pitchFamily="34" charset="0"/>
            </a:rPr>
            <a:t> and the </a:t>
          </a:r>
          <a:r>
            <a:rPr lang="en-GB" sz="1800" b="1">
              <a:latin typeface="Arial" panose="020B0604020202020204" pitchFamily="34" charset="0"/>
              <a:cs typeface="Arial" panose="020B0604020202020204" pitchFamily="34" charset="0"/>
            </a:rPr>
            <a:t>basic selection criteria</a:t>
          </a:r>
          <a:r>
            <a:rPr lang="en-GB" sz="1800">
              <a:latin typeface="Arial" panose="020B0604020202020204" pitchFamily="34" charset="0"/>
              <a:cs typeface="Arial" panose="020B0604020202020204" pitchFamily="34" charset="0"/>
            </a:rPr>
            <a:t> in a fair way (i.e., on the same basis), and choose the most suitable provider(s) to make an award to. They must record their decisions and their rationale. </a:t>
          </a:r>
        </a:p>
      </dgm:t>
    </dgm:pt>
    <dgm:pt modelId="{E320C665-78A4-498C-AFF2-A4423406AC77}" type="parTrans" cxnId="{9960E898-ACEF-43EF-AF20-333B285AE94C}">
      <dgm:prSet/>
      <dgm:spPr/>
      <dgm:t>
        <a:bodyPr/>
        <a:lstStyle/>
        <a:p>
          <a:endParaRPr lang="en-GB"/>
        </a:p>
      </dgm:t>
    </dgm:pt>
    <dgm:pt modelId="{C644B5E6-810E-47E5-BB1A-7F42924189F3}" type="sibTrans" cxnId="{9960E898-ACEF-43EF-AF20-333B285AE94C}">
      <dgm:prSet/>
      <dgm:spPr/>
      <dgm:t>
        <a:bodyPr/>
        <a:lstStyle/>
        <a:p>
          <a:endParaRPr lang="en-GB"/>
        </a:p>
      </dgm:t>
    </dgm:pt>
    <dgm:pt modelId="{07CC9F1C-DCFF-42B4-AF0A-F28211D8CB3A}">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relevant authority should not award a contract to a provider that does not meet the basic selection criteria. </a:t>
          </a:r>
        </a:p>
      </dgm:t>
    </dgm:pt>
    <dgm:pt modelId="{4C400130-3D99-44A5-AD76-A28E2BB8BBF1}" type="parTrans" cxnId="{439600DD-5AD2-469A-A2B3-04ACE91269C8}">
      <dgm:prSet/>
      <dgm:spPr/>
      <dgm:t>
        <a:bodyPr/>
        <a:lstStyle/>
        <a:p>
          <a:endParaRPr lang="en-GB"/>
        </a:p>
      </dgm:t>
    </dgm:pt>
    <dgm:pt modelId="{29D3B008-3BD2-4334-8AE2-4F1B08C77455}" type="sibTrans" cxnId="{439600DD-5AD2-469A-A2B3-04ACE91269C8}">
      <dgm:prSet/>
      <dgm:spPr/>
      <dgm:t>
        <a:bodyPr/>
        <a:lstStyle/>
        <a:p>
          <a:endParaRPr lang="en-GB"/>
        </a:p>
      </dgm:t>
    </dgm:pt>
    <dgm:pt modelId="{C37ED266-A988-4A9E-B97A-9F2DB48D4218}">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Furthermore, the relevant authority must not award a contract to provider that meets the exclusion criteria, for example corruption, bribery, fraud etc. </a:t>
          </a:r>
        </a:p>
      </dgm:t>
    </dgm:pt>
    <dgm:pt modelId="{D93441C9-94BF-4B8F-B0DA-F2FA6B1FF703}" type="parTrans" cxnId="{5DD95FD7-E955-4FAD-B807-6D968B31E77C}">
      <dgm:prSet/>
      <dgm:spPr/>
      <dgm:t>
        <a:bodyPr/>
        <a:lstStyle/>
        <a:p>
          <a:endParaRPr lang="en-GB"/>
        </a:p>
      </dgm:t>
    </dgm:pt>
    <dgm:pt modelId="{194A936B-3270-49A5-8CAA-4DEBDA0505E0}" type="sibTrans" cxnId="{5DD95FD7-E955-4FAD-B807-6D968B31E77C}">
      <dgm:prSet/>
      <dgm:spPr/>
      <dgm:t>
        <a:bodyPr/>
        <a:lstStyle/>
        <a:p>
          <a:endParaRPr lang="en-GB"/>
        </a:p>
      </dgm:t>
    </dgm:pt>
    <dgm:pt modelId="{9829A24C-BA0B-46CD-8CA7-A0D4E4FAF9B0}" type="pres">
      <dgm:prSet presAssocID="{2DA2A750-C27B-4323-A7D2-064E801B82E7}" presName="linear" presStyleCnt="0">
        <dgm:presLayoutVars>
          <dgm:dir/>
          <dgm:animLvl val="lvl"/>
          <dgm:resizeHandles val="exact"/>
        </dgm:presLayoutVars>
      </dgm:prSet>
      <dgm:spPr/>
    </dgm:pt>
    <dgm:pt modelId="{B822F27D-79C5-464D-A59E-3FFB507E39A5}" type="pres">
      <dgm:prSet presAssocID="{DCB02079-D018-49E1-84B1-20C7A4BD2E12}" presName="parentLin" presStyleCnt="0"/>
      <dgm:spPr/>
    </dgm:pt>
    <dgm:pt modelId="{9AFF7400-841D-49EB-A5F8-787427C7E156}" type="pres">
      <dgm:prSet presAssocID="{DCB02079-D018-49E1-84B1-20C7A4BD2E12}" presName="parentLeftMargin" presStyleLbl="node1" presStyleIdx="0" presStyleCnt="4"/>
      <dgm:spPr/>
    </dgm:pt>
    <dgm:pt modelId="{4FC89820-4A3B-47C3-B191-8B615C2A6FC8}" type="pres">
      <dgm:prSet presAssocID="{DCB02079-D018-49E1-84B1-20C7A4BD2E12}" presName="parentText" presStyleLbl="node1" presStyleIdx="0" presStyleCnt="4" custScaleX="142857">
        <dgm:presLayoutVars>
          <dgm:chMax val="0"/>
          <dgm:bulletEnabled val="1"/>
        </dgm:presLayoutVars>
      </dgm:prSet>
      <dgm:spPr/>
    </dgm:pt>
    <dgm:pt modelId="{B869AF93-EB6B-4640-A78A-50A085711192}" type="pres">
      <dgm:prSet presAssocID="{DCB02079-D018-49E1-84B1-20C7A4BD2E12}" presName="negativeSpace" presStyleCnt="0"/>
      <dgm:spPr/>
    </dgm:pt>
    <dgm:pt modelId="{5532A358-37B2-4EE3-BD02-14F2617B6822}" type="pres">
      <dgm:prSet presAssocID="{DCB02079-D018-49E1-84B1-20C7A4BD2E12}" presName="childText" presStyleLbl="conFgAcc1" presStyleIdx="0" presStyleCnt="4">
        <dgm:presLayoutVars>
          <dgm:bulletEnabled val="1"/>
        </dgm:presLayoutVars>
      </dgm:prSet>
      <dgm:spPr>
        <a:ln>
          <a:solidFill>
            <a:srgbClr val="FFC000"/>
          </a:solidFill>
        </a:ln>
      </dgm:spPr>
    </dgm:pt>
    <dgm:pt modelId="{017E2B2F-AB1C-45AC-9F23-CF3D37A422B6}" type="pres">
      <dgm:prSet presAssocID="{1E0768C6-D3B5-40E2-890C-AB61C7071E49}" presName="spaceBetweenRectangles" presStyleCnt="0"/>
      <dgm:spPr/>
    </dgm:pt>
    <dgm:pt modelId="{AEE53F36-5AD8-4054-A412-0D28EC0257BD}" type="pres">
      <dgm:prSet presAssocID="{832161DA-FC55-4B53-A82C-DBDE6F1E05FC}" presName="parentLin" presStyleCnt="0"/>
      <dgm:spPr/>
    </dgm:pt>
    <dgm:pt modelId="{3371CC5D-33BA-47A9-BF59-CC4C2E6E631B}" type="pres">
      <dgm:prSet presAssocID="{832161DA-FC55-4B53-A82C-DBDE6F1E05FC}" presName="parentLeftMargin" presStyleLbl="node1" presStyleIdx="0" presStyleCnt="4"/>
      <dgm:spPr/>
    </dgm:pt>
    <dgm:pt modelId="{7EF13FBB-B173-470F-81D0-AD9834D06DB0}" type="pres">
      <dgm:prSet presAssocID="{832161DA-FC55-4B53-A82C-DBDE6F1E05FC}" presName="parentText" presStyleLbl="node1" presStyleIdx="1" presStyleCnt="4" custScaleX="142857" custScaleY="123027">
        <dgm:presLayoutVars>
          <dgm:chMax val="0"/>
          <dgm:bulletEnabled val="1"/>
        </dgm:presLayoutVars>
      </dgm:prSet>
      <dgm:spPr/>
    </dgm:pt>
    <dgm:pt modelId="{30F0B3FA-1A48-4AF0-9A68-84083E597D2F}" type="pres">
      <dgm:prSet presAssocID="{832161DA-FC55-4B53-A82C-DBDE6F1E05FC}" presName="negativeSpace" presStyleCnt="0"/>
      <dgm:spPr/>
    </dgm:pt>
    <dgm:pt modelId="{3F2AB5A3-3509-4418-AD84-051F9054A827}" type="pres">
      <dgm:prSet presAssocID="{832161DA-FC55-4B53-A82C-DBDE6F1E05FC}" presName="childText" presStyleLbl="conFgAcc1" presStyleIdx="1" presStyleCnt="4">
        <dgm:presLayoutVars>
          <dgm:bulletEnabled val="1"/>
        </dgm:presLayoutVars>
      </dgm:prSet>
      <dgm:spPr>
        <a:ln>
          <a:solidFill>
            <a:srgbClr val="005EB8"/>
          </a:solidFill>
        </a:ln>
      </dgm:spPr>
    </dgm:pt>
    <dgm:pt modelId="{AB482336-1936-456E-8784-C111E8F587F3}" type="pres">
      <dgm:prSet presAssocID="{C644B5E6-810E-47E5-BB1A-7F42924189F3}" presName="spaceBetweenRectangles" presStyleCnt="0"/>
      <dgm:spPr/>
    </dgm:pt>
    <dgm:pt modelId="{CEBA8E93-6ADB-44C7-B7A3-9B27CA7460A4}" type="pres">
      <dgm:prSet presAssocID="{07CC9F1C-DCFF-42B4-AF0A-F28211D8CB3A}" presName="parentLin" presStyleCnt="0"/>
      <dgm:spPr/>
    </dgm:pt>
    <dgm:pt modelId="{F2376DE1-B1FC-44A0-80EA-6C5CB94840B0}" type="pres">
      <dgm:prSet presAssocID="{07CC9F1C-DCFF-42B4-AF0A-F28211D8CB3A}" presName="parentLeftMargin" presStyleLbl="node1" presStyleIdx="1" presStyleCnt="4"/>
      <dgm:spPr/>
    </dgm:pt>
    <dgm:pt modelId="{10F2222B-6ACC-4EE9-9E60-A979352C8F4D}" type="pres">
      <dgm:prSet presAssocID="{07CC9F1C-DCFF-42B4-AF0A-F28211D8CB3A}" presName="parentText" presStyleLbl="node1" presStyleIdx="2" presStyleCnt="4" custScaleX="142857">
        <dgm:presLayoutVars>
          <dgm:chMax val="0"/>
          <dgm:bulletEnabled val="1"/>
        </dgm:presLayoutVars>
      </dgm:prSet>
      <dgm:spPr/>
    </dgm:pt>
    <dgm:pt modelId="{0EC6E0D2-AA0D-48FA-A937-02B9EE8CC13B}" type="pres">
      <dgm:prSet presAssocID="{07CC9F1C-DCFF-42B4-AF0A-F28211D8CB3A}" presName="negativeSpace" presStyleCnt="0"/>
      <dgm:spPr/>
    </dgm:pt>
    <dgm:pt modelId="{B6AFEA5A-2C41-40DE-955C-D03D7552FEF8}" type="pres">
      <dgm:prSet presAssocID="{07CC9F1C-DCFF-42B4-AF0A-F28211D8CB3A}" presName="childText" presStyleLbl="conFgAcc1" presStyleIdx="2" presStyleCnt="4">
        <dgm:presLayoutVars>
          <dgm:bulletEnabled val="1"/>
        </dgm:presLayoutVars>
      </dgm:prSet>
      <dgm:spPr>
        <a:ln>
          <a:solidFill>
            <a:srgbClr val="005EB8"/>
          </a:solidFill>
        </a:ln>
      </dgm:spPr>
    </dgm:pt>
    <dgm:pt modelId="{83BF0F31-91D0-4852-AAF4-DBFEBEFC3084}" type="pres">
      <dgm:prSet presAssocID="{29D3B008-3BD2-4334-8AE2-4F1B08C77455}" presName="spaceBetweenRectangles" presStyleCnt="0"/>
      <dgm:spPr/>
    </dgm:pt>
    <dgm:pt modelId="{07E5AFF3-741E-40C8-8CBA-96F7778B9FE4}" type="pres">
      <dgm:prSet presAssocID="{C37ED266-A988-4A9E-B97A-9F2DB48D4218}" presName="parentLin" presStyleCnt="0"/>
      <dgm:spPr/>
    </dgm:pt>
    <dgm:pt modelId="{18A13244-38E3-4413-936D-1456A0A3B831}" type="pres">
      <dgm:prSet presAssocID="{C37ED266-A988-4A9E-B97A-9F2DB48D4218}" presName="parentLeftMargin" presStyleLbl="node1" presStyleIdx="2" presStyleCnt="4"/>
      <dgm:spPr/>
    </dgm:pt>
    <dgm:pt modelId="{D05D7343-791B-4A17-8BE1-C512BB2C27A6}" type="pres">
      <dgm:prSet presAssocID="{C37ED266-A988-4A9E-B97A-9F2DB48D4218}" presName="parentText" presStyleLbl="node1" presStyleIdx="3" presStyleCnt="4" custScaleX="142857">
        <dgm:presLayoutVars>
          <dgm:chMax val="0"/>
          <dgm:bulletEnabled val="1"/>
        </dgm:presLayoutVars>
      </dgm:prSet>
      <dgm:spPr/>
    </dgm:pt>
    <dgm:pt modelId="{188C020A-46B1-4ED0-AA22-A5F33EB1E176}" type="pres">
      <dgm:prSet presAssocID="{C37ED266-A988-4A9E-B97A-9F2DB48D4218}" presName="negativeSpace" presStyleCnt="0"/>
      <dgm:spPr/>
    </dgm:pt>
    <dgm:pt modelId="{FCB7F9EF-4282-478B-BFD1-BC86168DE007}" type="pres">
      <dgm:prSet presAssocID="{C37ED266-A988-4A9E-B97A-9F2DB48D4218}" presName="childText" presStyleLbl="conFgAcc1" presStyleIdx="3" presStyleCnt="4">
        <dgm:presLayoutVars>
          <dgm:bulletEnabled val="1"/>
        </dgm:presLayoutVars>
      </dgm:prSet>
      <dgm:spPr>
        <a:ln>
          <a:solidFill>
            <a:srgbClr val="005EB8"/>
          </a:solidFill>
        </a:ln>
      </dgm:spPr>
    </dgm:pt>
  </dgm:ptLst>
  <dgm:cxnLst>
    <dgm:cxn modelId="{875ABF15-3D48-4FBD-A75C-CD96BAB06456}" type="presOf" srcId="{07CC9F1C-DCFF-42B4-AF0A-F28211D8CB3A}" destId="{F2376DE1-B1FC-44A0-80EA-6C5CB94840B0}" srcOrd="0" destOrd="0" presId="urn:microsoft.com/office/officeart/2005/8/layout/list1"/>
    <dgm:cxn modelId="{C0533344-B7EC-496D-924F-BCEDAB0DF8D9}" type="presOf" srcId="{832161DA-FC55-4B53-A82C-DBDE6F1E05FC}" destId="{7EF13FBB-B173-470F-81D0-AD9834D06DB0}" srcOrd="1" destOrd="0" presId="urn:microsoft.com/office/officeart/2005/8/layout/list1"/>
    <dgm:cxn modelId="{AEB3E248-4729-4059-B16E-F377013C5CA6}" type="presOf" srcId="{DCB02079-D018-49E1-84B1-20C7A4BD2E12}" destId="{4FC89820-4A3B-47C3-B191-8B615C2A6FC8}" srcOrd="1" destOrd="0" presId="urn:microsoft.com/office/officeart/2005/8/layout/list1"/>
    <dgm:cxn modelId="{1505CD87-6C92-4B8D-B025-F568C17AC338}" type="presOf" srcId="{07CC9F1C-DCFF-42B4-AF0A-F28211D8CB3A}" destId="{10F2222B-6ACC-4EE9-9E60-A979352C8F4D}" srcOrd="1" destOrd="0" presId="urn:microsoft.com/office/officeart/2005/8/layout/list1"/>
    <dgm:cxn modelId="{9960E898-ACEF-43EF-AF20-333B285AE94C}" srcId="{2DA2A750-C27B-4323-A7D2-064E801B82E7}" destId="{832161DA-FC55-4B53-A82C-DBDE6F1E05FC}" srcOrd="1" destOrd="0" parTransId="{E320C665-78A4-498C-AFF2-A4423406AC77}" sibTransId="{C644B5E6-810E-47E5-BB1A-7F42924189F3}"/>
    <dgm:cxn modelId="{BCE7A8AB-CDFF-4843-8DBB-A4154E35E30F}" type="presOf" srcId="{832161DA-FC55-4B53-A82C-DBDE6F1E05FC}" destId="{3371CC5D-33BA-47A9-BF59-CC4C2E6E631B}" srcOrd="0" destOrd="0" presId="urn:microsoft.com/office/officeart/2005/8/layout/list1"/>
    <dgm:cxn modelId="{154333AF-1AAC-49AE-A7C8-31F8511C2A13}" srcId="{2DA2A750-C27B-4323-A7D2-064E801B82E7}" destId="{DCB02079-D018-49E1-84B1-20C7A4BD2E12}" srcOrd="0" destOrd="0" parTransId="{606F2013-E9EC-4955-B6BE-D372C702E576}" sibTransId="{1E0768C6-D3B5-40E2-890C-AB61C7071E49}"/>
    <dgm:cxn modelId="{296934B6-0784-4EC0-A9AB-288EB65F5A97}" type="presOf" srcId="{C37ED266-A988-4A9E-B97A-9F2DB48D4218}" destId="{18A13244-38E3-4413-936D-1456A0A3B831}" srcOrd="0" destOrd="0" presId="urn:microsoft.com/office/officeart/2005/8/layout/list1"/>
    <dgm:cxn modelId="{9CF29EBC-6BF9-4965-8DC4-60870D9FF43D}" type="presOf" srcId="{C37ED266-A988-4A9E-B97A-9F2DB48D4218}" destId="{D05D7343-791B-4A17-8BE1-C512BB2C27A6}" srcOrd="1" destOrd="0" presId="urn:microsoft.com/office/officeart/2005/8/layout/list1"/>
    <dgm:cxn modelId="{04C94BC9-A2E7-476B-BC13-4757AEC9390B}" type="presOf" srcId="{DCB02079-D018-49E1-84B1-20C7A4BD2E12}" destId="{9AFF7400-841D-49EB-A5F8-787427C7E156}" srcOrd="0" destOrd="0" presId="urn:microsoft.com/office/officeart/2005/8/layout/list1"/>
    <dgm:cxn modelId="{990C4FD5-1634-4524-B842-F7B767DC9F7A}" type="presOf" srcId="{2DA2A750-C27B-4323-A7D2-064E801B82E7}" destId="{9829A24C-BA0B-46CD-8CA7-A0D4E4FAF9B0}" srcOrd="0" destOrd="0" presId="urn:microsoft.com/office/officeart/2005/8/layout/list1"/>
    <dgm:cxn modelId="{5DD95FD7-E955-4FAD-B807-6D968B31E77C}" srcId="{2DA2A750-C27B-4323-A7D2-064E801B82E7}" destId="{C37ED266-A988-4A9E-B97A-9F2DB48D4218}" srcOrd="3" destOrd="0" parTransId="{D93441C9-94BF-4B8F-B0DA-F2FA6B1FF703}" sibTransId="{194A936B-3270-49A5-8CAA-4DEBDA0505E0}"/>
    <dgm:cxn modelId="{439600DD-5AD2-469A-A2B3-04ACE91269C8}" srcId="{2DA2A750-C27B-4323-A7D2-064E801B82E7}" destId="{07CC9F1C-DCFF-42B4-AF0A-F28211D8CB3A}" srcOrd="2" destOrd="0" parTransId="{4C400130-3D99-44A5-AD76-A28E2BB8BBF1}" sibTransId="{29D3B008-3BD2-4334-8AE2-4F1B08C77455}"/>
    <dgm:cxn modelId="{2ABD7A96-A318-4C4B-8CD8-C2F523332FD2}" type="presParOf" srcId="{9829A24C-BA0B-46CD-8CA7-A0D4E4FAF9B0}" destId="{B822F27D-79C5-464D-A59E-3FFB507E39A5}" srcOrd="0" destOrd="0" presId="urn:microsoft.com/office/officeart/2005/8/layout/list1"/>
    <dgm:cxn modelId="{0D04EA45-1417-4422-9952-801E16152D14}" type="presParOf" srcId="{B822F27D-79C5-464D-A59E-3FFB507E39A5}" destId="{9AFF7400-841D-49EB-A5F8-787427C7E156}" srcOrd="0" destOrd="0" presId="urn:microsoft.com/office/officeart/2005/8/layout/list1"/>
    <dgm:cxn modelId="{770B79D0-9A84-41E9-A168-4CEAE5AEDB26}" type="presParOf" srcId="{B822F27D-79C5-464D-A59E-3FFB507E39A5}" destId="{4FC89820-4A3B-47C3-B191-8B615C2A6FC8}" srcOrd="1" destOrd="0" presId="urn:microsoft.com/office/officeart/2005/8/layout/list1"/>
    <dgm:cxn modelId="{7BCC8B66-0CA8-4625-8018-7C1C6909997B}" type="presParOf" srcId="{9829A24C-BA0B-46CD-8CA7-A0D4E4FAF9B0}" destId="{B869AF93-EB6B-4640-A78A-50A085711192}" srcOrd="1" destOrd="0" presId="urn:microsoft.com/office/officeart/2005/8/layout/list1"/>
    <dgm:cxn modelId="{883E1E55-757B-4948-8CA5-FBD13D1A695C}" type="presParOf" srcId="{9829A24C-BA0B-46CD-8CA7-A0D4E4FAF9B0}" destId="{5532A358-37B2-4EE3-BD02-14F2617B6822}" srcOrd="2" destOrd="0" presId="urn:microsoft.com/office/officeart/2005/8/layout/list1"/>
    <dgm:cxn modelId="{1EC82BB3-390B-4728-8ECA-2258350D5C9B}" type="presParOf" srcId="{9829A24C-BA0B-46CD-8CA7-A0D4E4FAF9B0}" destId="{017E2B2F-AB1C-45AC-9F23-CF3D37A422B6}" srcOrd="3" destOrd="0" presId="urn:microsoft.com/office/officeart/2005/8/layout/list1"/>
    <dgm:cxn modelId="{A28EF28D-C466-4B89-A87C-67C55FDB3C2D}" type="presParOf" srcId="{9829A24C-BA0B-46CD-8CA7-A0D4E4FAF9B0}" destId="{AEE53F36-5AD8-4054-A412-0D28EC0257BD}" srcOrd="4" destOrd="0" presId="urn:microsoft.com/office/officeart/2005/8/layout/list1"/>
    <dgm:cxn modelId="{39CED898-8E68-4469-AF56-194FBF94A17B}" type="presParOf" srcId="{AEE53F36-5AD8-4054-A412-0D28EC0257BD}" destId="{3371CC5D-33BA-47A9-BF59-CC4C2E6E631B}" srcOrd="0" destOrd="0" presId="urn:microsoft.com/office/officeart/2005/8/layout/list1"/>
    <dgm:cxn modelId="{91FD16A8-C1C5-4B80-9922-04AFDE10E585}" type="presParOf" srcId="{AEE53F36-5AD8-4054-A412-0D28EC0257BD}" destId="{7EF13FBB-B173-470F-81D0-AD9834D06DB0}" srcOrd="1" destOrd="0" presId="urn:microsoft.com/office/officeart/2005/8/layout/list1"/>
    <dgm:cxn modelId="{12AC8F67-229A-40DF-9B4E-A7751F08D59A}" type="presParOf" srcId="{9829A24C-BA0B-46CD-8CA7-A0D4E4FAF9B0}" destId="{30F0B3FA-1A48-4AF0-9A68-84083E597D2F}" srcOrd="5" destOrd="0" presId="urn:microsoft.com/office/officeart/2005/8/layout/list1"/>
    <dgm:cxn modelId="{C82C9C89-2C59-4BE7-B06D-FF946C8FBB81}" type="presParOf" srcId="{9829A24C-BA0B-46CD-8CA7-A0D4E4FAF9B0}" destId="{3F2AB5A3-3509-4418-AD84-051F9054A827}" srcOrd="6" destOrd="0" presId="urn:microsoft.com/office/officeart/2005/8/layout/list1"/>
    <dgm:cxn modelId="{A8469DDE-8298-464E-A0E9-A1725AF09625}" type="presParOf" srcId="{9829A24C-BA0B-46CD-8CA7-A0D4E4FAF9B0}" destId="{AB482336-1936-456E-8784-C111E8F587F3}" srcOrd="7" destOrd="0" presId="urn:microsoft.com/office/officeart/2005/8/layout/list1"/>
    <dgm:cxn modelId="{AB116203-4001-42A8-A4A2-8224725D34E4}" type="presParOf" srcId="{9829A24C-BA0B-46CD-8CA7-A0D4E4FAF9B0}" destId="{CEBA8E93-6ADB-44C7-B7A3-9B27CA7460A4}" srcOrd="8" destOrd="0" presId="urn:microsoft.com/office/officeart/2005/8/layout/list1"/>
    <dgm:cxn modelId="{97AA8E22-86E7-4AFA-81D8-47053B44AB35}" type="presParOf" srcId="{CEBA8E93-6ADB-44C7-B7A3-9B27CA7460A4}" destId="{F2376DE1-B1FC-44A0-80EA-6C5CB94840B0}" srcOrd="0" destOrd="0" presId="urn:microsoft.com/office/officeart/2005/8/layout/list1"/>
    <dgm:cxn modelId="{570B9A5B-519C-49B8-891D-8D5D81266F6F}" type="presParOf" srcId="{CEBA8E93-6ADB-44C7-B7A3-9B27CA7460A4}" destId="{10F2222B-6ACC-4EE9-9E60-A979352C8F4D}" srcOrd="1" destOrd="0" presId="urn:microsoft.com/office/officeart/2005/8/layout/list1"/>
    <dgm:cxn modelId="{06F49FA1-0E4B-437C-837D-2BFE76265086}" type="presParOf" srcId="{9829A24C-BA0B-46CD-8CA7-A0D4E4FAF9B0}" destId="{0EC6E0D2-AA0D-48FA-A937-02B9EE8CC13B}" srcOrd="9" destOrd="0" presId="urn:microsoft.com/office/officeart/2005/8/layout/list1"/>
    <dgm:cxn modelId="{7D5C7DAF-A1E9-47B7-9069-7714A82680D2}" type="presParOf" srcId="{9829A24C-BA0B-46CD-8CA7-A0D4E4FAF9B0}" destId="{B6AFEA5A-2C41-40DE-955C-D03D7552FEF8}" srcOrd="10" destOrd="0" presId="urn:microsoft.com/office/officeart/2005/8/layout/list1"/>
    <dgm:cxn modelId="{252993FB-5C10-4523-9951-A6C4B0BB23A5}" type="presParOf" srcId="{9829A24C-BA0B-46CD-8CA7-A0D4E4FAF9B0}" destId="{83BF0F31-91D0-4852-AAF4-DBFEBEFC3084}" srcOrd="11" destOrd="0" presId="urn:microsoft.com/office/officeart/2005/8/layout/list1"/>
    <dgm:cxn modelId="{32B2ADC7-10F6-4BC1-B6CF-D833834F7D1E}" type="presParOf" srcId="{9829A24C-BA0B-46CD-8CA7-A0D4E4FAF9B0}" destId="{07E5AFF3-741E-40C8-8CBA-96F7778B9FE4}" srcOrd="12" destOrd="0" presId="urn:microsoft.com/office/officeart/2005/8/layout/list1"/>
    <dgm:cxn modelId="{32CE2493-6634-4A17-A38A-A0955C95D712}" type="presParOf" srcId="{07E5AFF3-741E-40C8-8CBA-96F7778B9FE4}" destId="{18A13244-38E3-4413-936D-1456A0A3B831}" srcOrd="0" destOrd="0" presId="urn:microsoft.com/office/officeart/2005/8/layout/list1"/>
    <dgm:cxn modelId="{D9E19816-651B-4668-BC08-972E1C3DE9B2}" type="presParOf" srcId="{07E5AFF3-741E-40C8-8CBA-96F7778B9FE4}" destId="{D05D7343-791B-4A17-8BE1-C512BB2C27A6}" srcOrd="1" destOrd="0" presId="urn:microsoft.com/office/officeart/2005/8/layout/list1"/>
    <dgm:cxn modelId="{163723E4-92F7-455D-85A7-2569F733D45E}" type="presParOf" srcId="{9829A24C-BA0B-46CD-8CA7-A0D4E4FAF9B0}" destId="{188C020A-46B1-4ED0-AA22-A5F33EB1E176}" srcOrd="13" destOrd="0" presId="urn:microsoft.com/office/officeart/2005/8/layout/list1"/>
    <dgm:cxn modelId="{E1764C36-B7CD-40D0-A88E-CC1F4E46B076}" type="presParOf" srcId="{9829A24C-BA0B-46CD-8CA7-A0D4E4FAF9B0}" destId="{FCB7F9EF-4282-478B-BFD1-BC86168DE00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F4F4DD-3395-4511-BAE9-A515FAEA8C7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ACB915FB-3A6A-43CF-878C-0C8D17A5D45F}">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Once the relevant authority has selected the most suitable provider, they must publish their intention to award a contract notice. </a:t>
          </a:r>
        </a:p>
      </dgm:t>
    </dgm:pt>
    <dgm:pt modelId="{BEF61F58-2C8C-4D15-99E7-CE9FF170EAD0}" type="parTrans" cxnId="{29B1A1D3-9F45-43FF-B2B2-E653A71058CA}">
      <dgm:prSet/>
      <dgm:spPr/>
      <dgm:t>
        <a:bodyPr/>
        <a:lstStyle/>
        <a:p>
          <a:endParaRPr lang="en-GB"/>
        </a:p>
      </dgm:t>
    </dgm:pt>
    <dgm:pt modelId="{117E63D9-F6C2-41DC-AC5E-E9E9793D8824}" type="sibTrans" cxnId="{29B1A1D3-9F45-43FF-B2B2-E653A71058CA}">
      <dgm:prSet/>
      <dgm:spPr>
        <a:solidFill>
          <a:srgbClr val="005EB8"/>
        </a:solidFill>
        <a:ln>
          <a:solidFill>
            <a:srgbClr val="005EB8"/>
          </a:solidFill>
        </a:ln>
      </dgm:spPr>
      <dgm:t>
        <a:bodyPr/>
        <a:lstStyle/>
        <a:p>
          <a:endParaRPr lang="en-GB"/>
        </a:p>
      </dgm:t>
    </dgm:pt>
    <dgm:pt modelId="{DC48A3B6-3AAF-40F1-9E96-50B5FC72F907}">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This must be done using the </a:t>
          </a:r>
          <a:r>
            <a:rPr lang="en-GB" sz="1800" b="1">
              <a:latin typeface="Arial" panose="020B0604020202020204" pitchFamily="34" charset="0"/>
              <a:cs typeface="Arial" panose="020B0604020202020204" pitchFamily="34" charset="0"/>
            </a:rPr>
            <a:t>Find a Tender Service (FTS) </a:t>
          </a:r>
          <a:r>
            <a:rPr lang="en-GB" sz="1800" b="0">
              <a:latin typeface="Arial" panose="020B0604020202020204" pitchFamily="34" charset="0"/>
              <a:cs typeface="Arial" panose="020B0604020202020204" pitchFamily="34" charset="0"/>
            </a:rPr>
            <a:t>website</a:t>
          </a:r>
          <a:r>
            <a:rPr lang="en-GB" sz="1800">
              <a:latin typeface="Arial" panose="020B0604020202020204" pitchFamily="34" charset="0"/>
              <a:cs typeface="Arial" panose="020B0604020202020204" pitchFamily="34" charset="0"/>
            </a:rPr>
            <a:t>. </a:t>
          </a:r>
        </a:p>
      </dgm:t>
    </dgm:pt>
    <dgm:pt modelId="{F259FB7E-A601-4D8D-9FC6-7AA568B024AE}" type="parTrans" cxnId="{B163DA1D-2695-4690-9063-D39D5408C878}">
      <dgm:prSet/>
      <dgm:spPr/>
      <dgm:t>
        <a:bodyPr/>
        <a:lstStyle/>
        <a:p>
          <a:endParaRPr lang="en-GB"/>
        </a:p>
      </dgm:t>
    </dgm:pt>
    <dgm:pt modelId="{385EDBD0-DFEC-4CEE-BF12-C0D241B667F7}" type="sibTrans" cxnId="{B163DA1D-2695-4690-9063-D39D5408C878}">
      <dgm:prSet/>
      <dgm:spPr/>
      <dgm:t>
        <a:bodyPr/>
        <a:lstStyle/>
        <a:p>
          <a:endParaRPr lang="en-GB"/>
        </a:p>
      </dgm:t>
    </dgm:pt>
    <dgm:pt modelId="{19D81057-3E94-458C-B529-3DC4D08BFEDF}">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The information that must be included in the notice is detailed in Schedule 6 of the Regulations. </a:t>
          </a:r>
        </a:p>
      </dgm:t>
    </dgm:pt>
    <dgm:pt modelId="{2D7931DD-140C-45C3-A0D7-04FCECD3A327}" type="parTrans" cxnId="{6057041B-0F50-46D3-88B5-4851C7061C2E}">
      <dgm:prSet/>
      <dgm:spPr/>
      <dgm:t>
        <a:bodyPr/>
        <a:lstStyle/>
        <a:p>
          <a:endParaRPr lang="en-GB"/>
        </a:p>
      </dgm:t>
    </dgm:pt>
    <dgm:pt modelId="{C8A02C8E-F014-4A62-8F55-448DFEC8EA2F}" type="sibTrans" cxnId="{6057041B-0F50-46D3-88B5-4851C7061C2E}">
      <dgm:prSet/>
      <dgm:spPr/>
      <dgm:t>
        <a:bodyPr/>
        <a:lstStyle/>
        <a:p>
          <a:endParaRPr lang="en-GB"/>
        </a:p>
      </dgm:t>
    </dgm:pt>
    <dgm:pt modelId="{4A416AC1-7E11-4265-8C00-EFAD9ABBEAAB}">
      <dgm:prSe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The standstill period starts the day after the publication of this notice. This, and all subsequent steps, are identical across direct award process C, the most suitable provider process, and the competitive process.</a:t>
          </a:r>
        </a:p>
      </dgm:t>
    </dgm:pt>
    <dgm:pt modelId="{1FE3DD76-0511-4D8C-BEF8-8C2C7F150093}" type="parTrans" cxnId="{D59FF7B9-49B1-475B-ADED-F24E92736A2B}">
      <dgm:prSet/>
      <dgm:spPr/>
      <dgm:t>
        <a:bodyPr/>
        <a:lstStyle/>
        <a:p>
          <a:endParaRPr lang="en-GB"/>
        </a:p>
      </dgm:t>
    </dgm:pt>
    <dgm:pt modelId="{17F3D1A3-2AF6-4F31-9E7B-6848A22CBC5E}" type="sibTrans" cxnId="{D59FF7B9-49B1-475B-ADED-F24E92736A2B}">
      <dgm:prSet/>
      <dgm:spPr/>
      <dgm:t>
        <a:bodyPr/>
        <a:lstStyle/>
        <a:p>
          <a:endParaRPr lang="en-GB"/>
        </a:p>
      </dgm:t>
    </dgm:pt>
    <dgm:pt modelId="{8C3F337D-6074-4C81-A1A1-E0169731D8E5}">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Therefore, these steps and any subsequent steps will be described later in the presentation. </a:t>
          </a:r>
        </a:p>
      </dgm:t>
    </dgm:pt>
    <dgm:pt modelId="{C0787924-3482-4190-BF0C-6D317E068F1F}" type="parTrans" cxnId="{D264AE9E-2C7A-4D22-B2EC-957A62268EB6}">
      <dgm:prSet/>
      <dgm:spPr/>
      <dgm:t>
        <a:bodyPr/>
        <a:lstStyle/>
        <a:p>
          <a:endParaRPr lang="en-GB"/>
        </a:p>
      </dgm:t>
    </dgm:pt>
    <dgm:pt modelId="{7DC67B57-DE2A-48ED-832E-5CFDA1203AAE}" type="sibTrans" cxnId="{D264AE9E-2C7A-4D22-B2EC-957A62268EB6}">
      <dgm:prSet/>
      <dgm:spPr/>
      <dgm:t>
        <a:bodyPr/>
        <a:lstStyle/>
        <a:p>
          <a:endParaRPr lang="en-GB"/>
        </a:p>
      </dgm:t>
    </dgm:pt>
    <dgm:pt modelId="{8206F583-83BA-4F39-B099-71B34CAFF65C}" type="pres">
      <dgm:prSet presAssocID="{16F4F4DD-3395-4511-BAE9-A515FAEA8C79}" presName="Name0" presStyleCnt="0">
        <dgm:presLayoutVars>
          <dgm:chMax val="7"/>
          <dgm:chPref val="7"/>
          <dgm:dir/>
        </dgm:presLayoutVars>
      </dgm:prSet>
      <dgm:spPr/>
    </dgm:pt>
    <dgm:pt modelId="{8520F8A5-FAFF-41C5-8D92-EFE50ED97932}" type="pres">
      <dgm:prSet presAssocID="{16F4F4DD-3395-4511-BAE9-A515FAEA8C79}" presName="Name1" presStyleCnt="0"/>
      <dgm:spPr/>
    </dgm:pt>
    <dgm:pt modelId="{C9103246-2822-4A57-912D-C0B158B0614A}" type="pres">
      <dgm:prSet presAssocID="{16F4F4DD-3395-4511-BAE9-A515FAEA8C79}" presName="cycle" presStyleCnt="0"/>
      <dgm:spPr/>
    </dgm:pt>
    <dgm:pt modelId="{A3206BB4-2FF1-478A-972C-FB6B8DA19A3C}" type="pres">
      <dgm:prSet presAssocID="{16F4F4DD-3395-4511-BAE9-A515FAEA8C79}" presName="srcNode" presStyleLbl="node1" presStyleIdx="0" presStyleCnt="5"/>
      <dgm:spPr/>
    </dgm:pt>
    <dgm:pt modelId="{5C331967-6D18-44E0-805C-EADC34401BAB}" type="pres">
      <dgm:prSet presAssocID="{16F4F4DD-3395-4511-BAE9-A515FAEA8C79}" presName="conn" presStyleLbl="parChTrans1D2" presStyleIdx="0" presStyleCnt="1"/>
      <dgm:spPr/>
    </dgm:pt>
    <dgm:pt modelId="{F3FA2C96-FB42-4E32-B8FB-A50B24B5446E}" type="pres">
      <dgm:prSet presAssocID="{16F4F4DD-3395-4511-BAE9-A515FAEA8C79}" presName="extraNode" presStyleLbl="node1" presStyleIdx="0" presStyleCnt="5"/>
      <dgm:spPr/>
    </dgm:pt>
    <dgm:pt modelId="{3686C7DC-AE25-4C96-B658-891ACD7C518B}" type="pres">
      <dgm:prSet presAssocID="{16F4F4DD-3395-4511-BAE9-A515FAEA8C79}" presName="dstNode" presStyleLbl="node1" presStyleIdx="0" presStyleCnt="5"/>
      <dgm:spPr/>
    </dgm:pt>
    <dgm:pt modelId="{DCC3229A-AA45-4B12-9EA3-DE5D602C3436}" type="pres">
      <dgm:prSet presAssocID="{ACB915FB-3A6A-43CF-878C-0C8D17A5D45F}" presName="text_1" presStyleLbl="node1" presStyleIdx="0" presStyleCnt="5">
        <dgm:presLayoutVars>
          <dgm:bulletEnabled val="1"/>
        </dgm:presLayoutVars>
      </dgm:prSet>
      <dgm:spPr/>
    </dgm:pt>
    <dgm:pt modelId="{7D1AF23D-A974-407D-82A1-8CBDAAF242ED}" type="pres">
      <dgm:prSet presAssocID="{ACB915FB-3A6A-43CF-878C-0C8D17A5D45F}" presName="accent_1" presStyleCnt="0"/>
      <dgm:spPr/>
    </dgm:pt>
    <dgm:pt modelId="{64A5473E-27F2-416E-8CF0-BF2E487E7013}" type="pres">
      <dgm:prSet presAssocID="{ACB915FB-3A6A-43CF-878C-0C8D17A5D45F}" presName="accentRepeatNode" presStyleLbl="solidFgAcc1" presStyleIdx="0" presStyleCnt="5"/>
      <dgm:spPr>
        <a:ln>
          <a:solidFill>
            <a:srgbClr val="005EB8"/>
          </a:solidFill>
        </a:ln>
      </dgm:spPr>
    </dgm:pt>
    <dgm:pt modelId="{1D47DC5E-6AAF-479B-8D4F-318252ED7741}" type="pres">
      <dgm:prSet presAssocID="{DC48A3B6-3AAF-40F1-9E96-50B5FC72F907}" presName="text_2" presStyleLbl="node1" presStyleIdx="1" presStyleCnt="5">
        <dgm:presLayoutVars>
          <dgm:bulletEnabled val="1"/>
        </dgm:presLayoutVars>
      </dgm:prSet>
      <dgm:spPr/>
    </dgm:pt>
    <dgm:pt modelId="{813495ED-51DF-4837-9C92-71115458DD75}" type="pres">
      <dgm:prSet presAssocID="{DC48A3B6-3AAF-40F1-9E96-50B5FC72F907}" presName="accent_2" presStyleCnt="0"/>
      <dgm:spPr/>
    </dgm:pt>
    <dgm:pt modelId="{44F7ED38-1E05-4144-8B4F-A65FC9FCBDF4}" type="pres">
      <dgm:prSet presAssocID="{DC48A3B6-3AAF-40F1-9E96-50B5FC72F907}" presName="accentRepeatNode" presStyleLbl="solidFgAcc1" presStyleIdx="1" presStyleCnt="5"/>
      <dgm:spPr>
        <a:ln>
          <a:solidFill>
            <a:srgbClr val="005EB8"/>
          </a:solidFill>
        </a:ln>
      </dgm:spPr>
    </dgm:pt>
    <dgm:pt modelId="{AC0590BE-5359-481E-AD3F-830413FCE414}" type="pres">
      <dgm:prSet presAssocID="{19D81057-3E94-458C-B529-3DC4D08BFEDF}" presName="text_3" presStyleLbl="node1" presStyleIdx="2" presStyleCnt="5">
        <dgm:presLayoutVars>
          <dgm:bulletEnabled val="1"/>
        </dgm:presLayoutVars>
      </dgm:prSet>
      <dgm:spPr/>
    </dgm:pt>
    <dgm:pt modelId="{0F34E43D-CC1F-4346-B063-90C3BE776D1E}" type="pres">
      <dgm:prSet presAssocID="{19D81057-3E94-458C-B529-3DC4D08BFEDF}" presName="accent_3" presStyleCnt="0"/>
      <dgm:spPr/>
    </dgm:pt>
    <dgm:pt modelId="{5F9DE5B3-9DDE-4CF6-BFD4-2FE0FA45CE63}" type="pres">
      <dgm:prSet presAssocID="{19D81057-3E94-458C-B529-3DC4D08BFEDF}" presName="accentRepeatNode" presStyleLbl="solidFgAcc1" presStyleIdx="2" presStyleCnt="5"/>
      <dgm:spPr>
        <a:ln>
          <a:solidFill>
            <a:srgbClr val="005EB8"/>
          </a:solidFill>
        </a:ln>
      </dgm:spPr>
    </dgm:pt>
    <dgm:pt modelId="{9D6AA244-50F9-4F52-B4CD-CBEA55B4B02B}" type="pres">
      <dgm:prSet presAssocID="{4A416AC1-7E11-4265-8C00-EFAD9ABBEAAB}" presName="text_4" presStyleLbl="node1" presStyleIdx="3" presStyleCnt="5" custScaleY="116526">
        <dgm:presLayoutVars>
          <dgm:bulletEnabled val="1"/>
        </dgm:presLayoutVars>
      </dgm:prSet>
      <dgm:spPr/>
    </dgm:pt>
    <dgm:pt modelId="{2D3E0D34-53DA-48EB-ADC9-D30042D70332}" type="pres">
      <dgm:prSet presAssocID="{4A416AC1-7E11-4265-8C00-EFAD9ABBEAAB}" presName="accent_4" presStyleCnt="0"/>
      <dgm:spPr/>
    </dgm:pt>
    <dgm:pt modelId="{F53EDC92-3668-49AE-BE60-D99CA4C31481}" type="pres">
      <dgm:prSet presAssocID="{4A416AC1-7E11-4265-8C00-EFAD9ABBEAAB}" presName="accentRepeatNode" presStyleLbl="solidFgAcc1" presStyleIdx="3" presStyleCnt="5"/>
      <dgm:spPr>
        <a:ln>
          <a:solidFill>
            <a:srgbClr val="005EB8"/>
          </a:solidFill>
        </a:ln>
      </dgm:spPr>
    </dgm:pt>
    <dgm:pt modelId="{E775BD96-A3F0-4B28-9A87-918BB795E4C6}" type="pres">
      <dgm:prSet presAssocID="{8C3F337D-6074-4C81-A1A1-E0169731D8E5}" presName="text_5" presStyleLbl="node1" presStyleIdx="4" presStyleCnt="5">
        <dgm:presLayoutVars>
          <dgm:bulletEnabled val="1"/>
        </dgm:presLayoutVars>
      </dgm:prSet>
      <dgm:spPr/>
    </dgm:pt>
    <dgm:pt modelId="{AC3C91AA-AF43-4CB8-B97B-3475755C37A5}" type="pres">
      <dgm:prSet presAssocID="{8C3F337D-6074-4C81-A1A1-E0169731D8E5}" presName="accent_5" presStyleCnt="0"/>
      <dgm:spPr/>
    </dgm:pt>
    <dgm:pt modelId="{1F8E07F8-13B1-48B3-91C8-035152AE9BEB}" type="pres">
      <dgm:prSet presAssocID="{8C3F337D-6074-4C81-A1A1-E0169731D8E5}" presName="accentRepeatNode" presStyleLbl="solidFgAcc1" presStyleIdx="4" presStyleCnt="5"/>
      <dgm:spPr>
        <a:ln>
          <a:solidFill>
            <a:srgbClr val="005EB8"/>
          </a:solidFill>
        </a:ln>
      </dgm:spPr>
    </dgm:pt>
  </dgm:ptLst>
  <dgm:cxnLst>
    <dgm:cxn modelId="{89107D00-6227-4549-9112-EBC7E9E418E3}" type="presOf" srcId="{DC48A3B6-3AAF-40F1-9E96-50B5FC72F907}" destId="{1D47DC5E-6AAF-479B-8D4F-318252ED7741}" srcOrd="0" destOrd="0" presId="urn:microsoft.com/office/officeart/2008/layout/VerticalCurvedList"/>
    <dgm:cxn modelId="{DF56D906-DAC7-4001-AD5E-9BE846435458}" type="presOf" srcId="{19D81057-3E94-458C-B529-3DC4D08BFEDF}" destId="{AC0590BE-5359-481E-AD3F-830413FCE414}" srcOrd="0" destOrd="0" presId="urn:microsoft.com/office/officeart/2008/layout/VerticalCurvedList"/>
    <dgm:cxn modelId="{6057041B-0F50-46D3-88B5-4851C7061C2E}" srcId="{16F4F4DD-3395-4511-BAE9-A515FAEA8C79}" destId="{19D81057-3E94-458C-B529-3DC4D08BFEDF}" srcOrd="2" destOrd="0" parTransId="{2D7931DD-140C-45C3-A0D7-04FCECD3A327}" sibTransId="{C8A02C8E-F014-4A62-8F55-448DFEC8EA2F}"/>
    <dgm:cxn modelId="{B163DA1D-2695-4690-9063-D39D5408C878}" srcId="{16F4F4DD-3395-4511-BAE9-A515FAEA8C79}" destId="{DC48A3B6-3AAF-40F1-9E96-50B5FC72F907}" srcOrd="1" destOrd="0" parTransId="{F259FB7E-A601-4D8D-9FC6-7AA568B024AE}" sibTransId="{385EDBD0-DFEC-4CEE-BF12-C0D241B667F7}"/>
    <dgm:cxn modelId="{2C16B92A-BBB5-4B4B-B3B1-6F73892ED0F5}" type="presOf" srcId="{ACB915FB-3A6A-43CF-878C-0C8D17A5D45F}" destId="{DCC3229A-AA45-4B12-9EA3-DE5D602C3436}" srcOrd="0" destOrd="0" presId="urn:microsoft.com/office/officeart/2008/layout/VerticalCurvedList"/>
    <dgm:cxn modelId="{5422D755-B7B6-4D97-A7CD-D0234484E8A8}" type="presOf" srcId="{117E63D9-F6C2-41DC-AC5E-E9E9793D8824}" destId="{5C331967-6D18-44E0-805C-EADC34401BAB}" srcOrd="0" destOrd="0" presId="urn:microsoft.com/office/officeart/2008/layout/VerticalCurvedList"/>
    <dgm:cxn modelId="{A8F04D82-4BE7-4E1B-953B-BD349BA480A9}" type="presOf" srcId="{8C3F337D-6074-4C81-A1A1-E0169731D8E5}" destId="{E775BD96-A3F0-4B28-9A87-918BB795E4C6}" srcOrd="0" destOrd="0" presId="urn:microsoft.com/office/officeart/2008/layout/VerticalCurvedList"/>
    <dgm:cxn modelId="{FCD90B9C-7AC1-4C39-8C40-D9DCB9942D44}" type="presOf" srcId="{16F4F4DD-3395-4511-BAE9-A515FAEA8C79}" destId="{8206F583-83BA-4F39-B099-71B34CAFF65C}" srcOrd="0" destOrd="0" presId="urn:microsoft.com/office/officeart/2008/layout/VerticalCurvedList"/>
    <dgm:cxn modelId="{D264AE9E-2C7A-4D22-B2EC-957A62268EB6}" srcId="{16F4F4DD-3395-4511-BAE9-A515FAEA8C79}" destId="{8C3F337D-6074-4C81-A1A1-E0169731D8E5}" srcOrd="4" destOrd="0" parTransId="{C0787924-3482-4190-BF0C-6D317E068F1F}" sibTransId="{7DC67B57-DE2A-48ED-832E-5CFDA1203AAE}"/>
    <dgm:cxn modelId="{D59FF7B9-49B1-475B-ADED-F24E92736A2B}" srcId="{16F4F4DD-3395-4511-BAE9-A515FAEA8C79}" destId="{4A416AC1-7E11-4265-8C00-EFAD9ABBEAAB}" srcOrd="3" destOrd="0" parTransId="{1FE3DD76-0511-4D8C-BEF8-8C2C7F150093}" sibTransId="{17F3D1A3-2AF6-4F31-9E7B-6848A22CBC5E}"/>
    <dgm:cxn modelId="{29B1A1D3-9F45-43FF-B2B2-E653A71058CA}" srcId="{16F4F4DD-3395-4511-BAE9-A515FAEA8C79}" destId="{ACB915FB-3A6A-43CF-878C-0C8D17A5D45F}" srcOrd="0" destOrd="0" parTransId="{BEF61F58-2C8C-4D15-99E7-CE9FF170EAD0}" sibTransId="{117E63D9-F6C2-41DC-AC5E-E9E9793D8824}"/>
    <dgm:cxn modelId="{7EE3ACEA-72D1-47BB-9A93-11ED06195A28}" type="presOf" srcId="{4A416AC1-7E11-4265-8C00-EFAD9ABBEAAB}" destId="{9D6AA244-50F9-4F52-B4CD-CBEA55B4B02B}" srcOrd="0" destOrd="0" presId="urn:microsoft.com/office/officeart/2008/layout/VerticalCurvedList"/>
    <dgm:cxn modelId="{53E48512-789C-44EB-BA8B-E3019DA59FEA}" type="presParOf" srcId="{8206F583-83BA-4F39-B099-71B34CAFF65C}" destId="{8520F8A5-FAFF-41C5-8D92-EFE50ED97932}" srcOrd="0" destOrd="0" presId="urn:microsoft.com/office/officeart/2008/layout/VerticalCurvedList"/>
    <dgm:cxn modelId="{2DE22513-9B7C-42F5-8F20-5F4D5707E355}" type="presParOf" srcId="{8520F8A5-FAFF-41C5-8D92-EFE50ED97932}" destId="{C9103246-2822-4A57-912D-C0B158B0614A}" srcOrd="0" destOrd="0" presId="urn:microsoft.com/office/officeart/2008/layout/VerticalCurvedList"/>
    <dgm:cxn modelId="{25D3BE60-46CE-460E-8718-B3DCFB61344F}" type="presParOf" srcId="{C9103246-2822-4A57-912D-C0B158B0614A}" destId="{A3206BB4-2FF1-478A-972C-FB6B8DA19A3C}" srcOrd="0" destOrd="0" presId="urn:microsoft.com/office/officeart/2008/layout/VerticalCurvedList"/>
    <dgm:cxn modelId="{BB00CD7A-7F80-4949-9246-44FD51310594}" type="presParOf" srcId="{C9103246-2822-4A57-912D-C0B158B0614A}" destId="{5C331967-6D18-44E0-805C-EADC34401BAB}" srcOrd="1" destOrd="0" presId="urn:microsoft.com/office/officeart/2008/layout/VerticalCurvedList"/>
    <dgm:cxn modelId="{C7A9D498-DC53-4758-8E1E-33231AA296EB}" type="presParOf" srcId="{C9103246-2822-4A57-912D-C0B158B0614A}" destId="{F3FA2C96-FB42-4E32-B8FB-A50B24B5446E}" srcOrd="2" destOrd="0" presId="urn:microsoft.com/office/officeart/2008/layout/VerticalCurvedList"/>
    <dgm:cxn modelId="{1D20421A-34A1-4AD1-B97A-814309A717EA}" type="presParOf" srcId="{C9103246-2822-4A57-912D-C0B158B0614A}" destId="{3686C7DC-AE25-4C96-B658-891ACD7C518B}" srcOrd="3" destOrd="0" presId="urn:microsoft.com/office/officeart/2008/layout/VerticalCurvedList"/>
    <dgm:cxn modelId="{361B8063-CFE8-4589-9E4A-7C0057EDE22C}" type="presParOf" srcId="{8520F8A5-FAFF-41C5-8D92-EFE50ED97932}" destId="{DCC3229A-AA45-4B12-9EA3-DE5D602C3436}" srcOrd="1" destOrd="0" presId="urn:microsoft.com/office/officeart/2008/layout/VerticalCurvedList"/>
    <dgm:cxn modelId="{296427E3-A210-4AC7-8D56-4E8BCF74DF44}" type="presParOf" srcId="{8520F8A5-FAFF-41C5-8D92-EFE50ED97932}" destId="{7D1AF23D-A974-407D-82A1-8CBDAAF242ED}" srcOrd="2" destOrd="0" presId="urn:microsoft.com/office/officeart/2008/layout/VerticalCurvedList"/>
    <dgm:cxn modelId="{9428BC34-0932-4BF8-81C6-597FBA7E8832}" type="presParOf" srcId="{7D1AF23D-A974-407D-82A1-8CBDAAF242ED}" destId="{64A5473E-27F2-416E-8CF0-BF2E487E7013}" srcOrd="0" destOrd="0" presId="urn:microsoft.com/office/officeart/2008/layout/VerticalCurvedList"/>
    <dgm:cxn modelId="{9034ADB9-9874-4335-A7E6-8FC50D7ADE9B}" type="presParOf" srcId="{8520F8A5-FAFF-41C5-8D92-EFE50ED97932}" destId="{1D47DC5E-6AAF-479B-8D4F-318252ED7741}" srcOrd="3" destOrd="0" presId="urn:microsoft.com/office/officeart/2008/layout/VerticalCurvedList"/>
    <dgm:cxn modelId="{411B4197-B3D4-4032-906A-3EF4C1727CB5}" type="presParOf" srcId="{8520F8A5-FAFF-41C5-8D92-EFE50ED97932}" destId="{813495ED-51DF-4837-9C92-71115458DD75}" srcOrd="4" destOrd="0" presId="urn:microsoft.com/office/officeart/2008/layout/VerticalCurvedList"/>
    <dgm:cxn modelId="{43BE6339-C629-4AD0-902F-862EF4906E7A}" type="presParOf" srcId="{813495ED-51DF-4837-9C92-71115458DD75}" destId="{44F7ED38-1E05-4144-8B4F-A65FC9FCBDF4}" srcOrd="0" destOrd="0" presId="urn:microsoft.com/office/officeart/2008/layout/VerticalCurvedList"/>
    <dgm:cxn modelId="{3ECB0719-EC4F-4125-9288-F9904A32B2F6}" type="presParOf" srcId="{8520F8A5-FAFF-41C5-8D92-EFE50ED97932}" destId="{AC0590BE-5359-481E-AD3F-830413FCE414}" srcOrd="5" destOrd="0" presId="urn:microsoft.com/office/officeart/2008/layout/VerticalCurvedList"/>
    <dgm:cxn modelId="{0D5C7D49-F204-4429-B1B0-F84A9528F91A}" type="presParOf" srcId="{8520F8A5-FAFF-41C5-8D92-EFE50ED97932}" destId="{0F34E43D-CC1F-4346-B063-90C3BE776D1E}" srcOrd="6" destOrd="0" presId="urn:microsoft.com/office/officeart/2008/layout/VerticalCurvedList"/>
    <dgm:cxn modelId="{D2DD81B5-DF92-4371-A1A2-9CA13A85D157}" type="presParOf" srcId="{0F34E43D-CC1F-4346-B063-90C3BE776D1E}" destId="{5F9DE5B3-9DDE-4CF6-BFD4-2FE0FA45CE63}" srcOrd="0" destOrd="0" presId="urn:microsoft.com/office/officeart/2008/layout/VerticalCurvedList"/>
    <dgm:cxn modelId="{5274D47A-E341-4559-9BE8-DBC2681F682F}" type="presParOf" srcId="{8520F8A5-FAFF-41C5-8D92-EFE50ED97932}" destId="{9D6AA244-50F9-4F52-B4CD-CBEA55B4B02B}" srcOrd="7" destOrd="0" presId="urn:microsoft.com/office/officeart/2008/layout/VerticalCurvedList"/>
    <dgm:cxn modelId="{0FF0B981-BB85-4D44-B1B1-42965273501E}" type="presParOf" srcId="{8520F8A5-FAFF-41C5-8D92-EFE50ED97932}" destId="{2D3E0D34-53DA-48EB-ADC9-D30042D70332}" srcOrd="8" destOrd="0" presId="urn:microsoft.com/office/officeart/2008/layout/VerticalCurvedList"/>
    <dgm:cxn modelId="{47D3C2C3-6686-4ADB-BC99-A68C18EAAFEF}" type="presParOf" srcId="{2D3E0D34-53DA-48EB-ADC9-D30042D70332}" destId="{F53EDC92-3668-49AE-BE60-D99CA4C31481}" srcOrd="0" destOrd="0" presId="urn:microsoft.com/office/officeart/2008/layout/VerticalCurvedList"/>
    <dgm:cxn modelId="{1B8A0721-8BE7-41B2-AB14-5ACD8A655B45}" type="presParOf" srcId="{8520F8A5-FAFF-41C5-8D92-EFE50ED97932}" destId="{E775BD96-A3F0-4B28-9A87-918BB795E4C6}" srcOrd="9" destOrd="0" presId="urn:microsoft.com/office/officeart/2008/layout/VerticalCurvedList"/>
    <dgm:cxn modelId="{C758047C-90E7-41BE-B7A1-D70C960ADA3A}" type="presParOf" srcId="{8520F8A5-FAFF-41C5-8D92-EFE50ED97932}" destId="{AC3C91AA-AF43-4CB8-B97B-3475755C37A5}" srcOrd="10" destOrd="0" presId="urn:microsoft.com/office/officeart/2008/layout/VerticalCurvedList"/>
    <dgm:cxn modelId="{77FFF295-413A-4677-9503-1070987E776B}" type="presParOf" srcId="{AC3C91AA-AF43-4CB8-B97B-3475755C37A5}" destId="{1F8E07F8-13B1-48B3-91C8-035152AE9BE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30530C-F0DC-42B1-B223-DBDB33699E6D}" type="doc">
      <dgm:prSet loTypeId="urn:microsoft.com/office/officeart/2005/8/layout/process5" loCatId="process" qsTypeId="urn:microsoft.com/office/officeart/2005/8/quickstyle/simple4" qsCatId="simple" csTypeId="urn:microsoft.com/office/officeart/2005/8/colors/colorful5" csCatId="colorful" phldr="1"/>
      <dgm:spPr/>
      <dgm:t>
        <a:bodyPr/>
        <a:lstStyle/>
        <a:p>
          <a:endParaRPr lang="en-GB"/>
        </a:p>
      </dgm:t>
    </dgm:pt>
    <dgm:pt modelId="{FAB21311-A2EE-4E48-A191-B50020D213B4}">
      <dgm:prSet phldrT="[Text]" custT="1"/>
      <dgm:spPr>
        <a:solidFill>
          <a:schemeClr val="bg2">
            <a:lumMod val="90000"/>
          </a:schemeClr>
        </a:solidFill>
      </dgm:spPr>
      <dgm:t>
        <a:bodyPr/>
        <a:lstStyle/>
        <a:p>
          <a:r>
            <a:rPr lang="en-GB" sz="1500" b="1">
              <a:solidFill>
                <a:schemeClr val="tx1"/>
              </a:solidFill>
              <a:latin typeface="Arial" panose="020B0604020202020204" pitchFamily="34" charset="0"/>
              <a:cs typeface="Arial" panose="020B0604020202020204" pitchFamily="34" charset="0"/>
            </a:rPr>
            <a:t>START :</a:t>
          </a:r>
        </a:p>
        <a:p>
          <a:r>
            <a:rPr lang="en-GB" sz="1500">
              <a:solidFill>
                <a:schemeClr val="tx1"/>
              </a:solidFill>
              <a:latin typeface="Arial" panose="020B0604020202020204" pitchFamily="34" charset="0"/>
              <a:cs typeface="Arial" panose="020B0604020202020204" pitchFamily="34" charset="0"/>
            </a:rPr>
            <a:t>Existing provider’s contract is coming to an end, or a new service needs to be established.</a:t>
          </a:r>
        </a:p>
      </dgm:t>
    </dgm:pt>
    <dgm:pt modelId="{CB8F3D06-678F-49B9-B160-B555172F19C7}" type="parTrans" cxnId="{A51C8C70-F71B-4634-8DD2-6B2F11C5EA6B}">
      <dgm:prSet/>
      <dgm:spPr/>
      <dgm:t>
        <a:bodyPr/>
        <a:lstStyle/>
        <a:p>
          <a:endParaRPr lang="en-GB"/>
        </a:p>
      </dgm:t>
    </dgm:pt>
    <dgm:pt modelId="{79FF55C3-3E9B-4CE0-80C2-798CA85B4F66}" type="sibTrans" cxnId="{A51C8C70-F71B-4634-8DD2-6B2F11C5EA6B}">
      <dgm:prSet/>
      <dgm:spPr>
        <a:solidFill>
          <a:schemeClr val="bg2">
            <a:lumMod val="75000"/>
          </a:schemeClr>
        </a:solidFill>
      </dgm:spPr>
      <dgm:t>
        <a:bodyPr/>
        <a:lstStyle/>
        <a:p>
          <a:endParaRPr lang="en-GB"/>
        </a:p>
      </dgm:t>
    </dgm:pt>
    <dgm:pt modelId="{69AB506D-1F51-4358-BE5E-7DCFAD6D1EA2}">
      <dgm:prSet custT="1"/>
      <dgm:spPr>
        <a:solidFill>
          <a:srgbClr val="005EB8"/>
        </a:solidFill>
      </dgm:spPr>
      <dgm:t>
        <a:bodyPr/>
        <a:lstStyle/>
        <a:p>
          <a:r>
            <a:rPr lang="en-GB" sz="1500" b="1">
              <a:latin typeface="Arial" panose="020B0604020202020204" pitchFamily="34" charset="0"/>
              <a:cs typeface="Arial" panose="020B0604020202020204" pitchFamily="34" charset="0"/>
            </a:rPr>
            <a:t>Step 2:</a:t>
          </a:r>
        </a:p>
        <a:p>
          <a:r>
            <a:rPr lang="en-GB" sz="1500">
              <a:latin typeface="Arial" panose="020B0604020202020204" pitchFamily="34" charset="0"/>
              <a:cs typeface="Arial" panose="020B0604020202020204" pitchFamily="34" charset="0"/>
            </a:rPr>
            <a:t>RA decides on the contract award criteria for the new (or altered) service.</a:t>
          </a:r>
        </a:p>
      </dgm:t>
    </dgm:pt>
    <dgm:pt modelId="{8E8D01AB-5E45-4F4D-977B-34ADC578BE18}" type="parTrans" cxnId="{5B05C137-6950-40A6-83CC-B886B664893C}">
      <dgm:prSet/>
      <dgm:spPr/>
      <dgm:t>
        <a:bodyPr/>
        <a:lstStyle/>
        <a:p>
          <a:endParaRPr lang="en-GB"/>
        </a:p>
      </dgm:t>
    </dgm:pt>
    <dgm:pt modelId="{53750164-8934-4D25-9EE6-37430B1AF8DA}" type="sibTrans" cxnId="{5B05C137-6950-40A6-83CC-B886B664893C}">
      <dgm:prSet/>
      <dgm:spPr>
        <a:solidFill>
          <a:schemeClr val="bg2">
            <a:lumMod val="75000"/>
          </a:schemeClr>
        </a:solidFill>
      </dgm:spPr>
      <dgm:t>
        <a:bodyPr/>
        <a:lstStyle/>
        <a:p>
          <a:endParaRPr lang="en-GB"/>
        </a:p>
      </dgm:t>
    </dgm:pt>
    <dgm:pt modelId="{BCA4BFB5-517D-4FF0-9F16-84456329C3C8}">
      <dgm:prSet custT="1"/>
      <dgm:spPr>
        <a:solidFill>
          <a:srgbClr val="005EB8"/>
        </a:solidFill>
      </dgm:spPr>
      <dgm:t>
        <a:bodyPr/>
        <a:lstStyle/>
        <a:p>
          <a:r>
            <a:rPr lang="en-GB" sz="1500" b="1">
              <a:latin typeface="Arial" panose="020B0604020202020204" pitchFamily="34" charset="0"/>
              <a:cs typeface="Arial" panose="020B0604020202020204" pitchFamily="34" charset="0"/>
            </a:rPr>
            <a:t>Step 3:</a:t>
          </a:r>
        </a:p>
        <a:p>
          <a:r>
            <a:rPr lang="en-GB" sz="1500">
              <a:latin typeface="Arial" panose="020B0604020202020204" pitchFamily="34" charset="0"/>
              <a:cs typeface="Arial" panose="020B0604020202020204" pitchFamily="34" charset="0"/>
            </a:rPr>
            <a:t>RA </a:t>
          </a:r>
          <a:r>
            <a:rPr lang="en-GB" sz="1500" b="0" i="0">
              <a:latin typeface="Arial" panose="020B0604020202020204" pitchFamily="34" charset="0"/>
              <a:cs typeface="Arial" panose="020B0604020202020204" pitchFamily="34" charset="0"/>
            </a:rPr>
            <a:t>publishes notice advertising opportunity.</a:t>
          </a:r>
          <a:endParaRPr lang="en-GB" sz="1500">
            <a:latin typeface="Arial" panose="020B0604020202020204" pitchFamily="34" charset="0"/>
            <a:cs typeface="Arial" panose="020B0604020202020204" pitchFamily="34" charset="0"/>
          </a:endParaRPr>
        </a:p>
      </dgm:t>
    </dgm:pt>
    <dgm:pt modelId="{5D403C51-3B0E-4072-A477-2B5FF96408F0}" type="parTrans" cxnId="{A86FA16E-1BD8-4C35-854F-35220BADDE73}">
      <dgm:prSet/>
      <dgm:spPr/>
      <dgm:t>
        <a:bodyPr/>
        <a:lstStyle/>
        <a:p>
          <a:endParaRPr lang="en-GB"/>
        </a:p>
      </dgm:t>
    </dgm:pt>
    <dgm:pt modelId="{02D12B0F-6F1C-4375-9377-DB2E2CBB88FF}" type="sibTrans" cxnId="{A86FA16E-1BD8-4C35-854F-35220BADDE73}">
      <dgm:prSet/>
      <dgm:spPr>
        <a:solidFill>
          <a:schemeClr val="bg2">
            <a:lumMod val="75000"/>
          </a:schemeClr>
        </a:solidFill>
      </dgm:spPr>
      <dgm:t>
        <a:bodyPr/>
        <a:lstStyle/>
        <a:p>
          <a:endParaRPr lang="en-GB"/>
        </a:p>
      </dgm:t>
    </dgm:pt>
    <dgm:pt modelId="{E6317F1C-E1AA-4901-9D31-31DD618C2F9F}">
      <dgm:prSet custT="1"/>
      <dgm:spPr>
        <a:solidFill>
          <a:srgbClr val="005EB8"/>
        </a:solidFill>
      </dgm:spPr>
      <dgm:t>
        <a:bodyPr/>
        <a:lstStyle/>
        <a:p>
          <a:r>
            <a:rPr lang="en-GB" sz="1500" b="1">
              <a:latin typeface="Arial" panose="020B0604020202020204" pitchFamily="34" charset="0"/>
              <a:cs typeface="Arial" panose="020B0604020202020204" pitchFamily="34" charset="0"/>
            </a:rPr>
            <a:t>Step 4: </a:t>
          </a:r>
        </a:p>
        <a:p>
          <a:r>
            <a:rPr lang="en-GB" sz="1500">
              <a:latin typeface="Arial" panose="020B0604020202020204" pitchFamily="34" charset="0"/>
              <a:cs typeface="Arial" panose="020B0604020202020204" pitchFamily="34" charset="0"/>
            </a:rPr>
            <a:t>RA assesses offers and selects the successful provider to award the contract to.</a:t>
          </a:r>
        </a:p>
      </dgm:t>
    </dgm:pt>
    <dgm:pt modelId="{2B2F7D3D-FEB3-423B-A515-77ECF4F14203}" type="parTrans" cxnId="{5CF3C9D5-A430-457F-B78F-1175B54B0C61}">
      <dgm:prSet/>
      <dgm:spPr/>
      <dgm:t>
        <a:bodyPr/>
        <a:lstStyle/>
        <a:p>
          <a:endParaRPr lang="en-GB"/>
        </a:p>
      </dgm:t>
    </dgm:pt>
    <dgm:pt modelId="{8941190D-F7AD-46CA-B463-177BCFEFC669}" type="sibTrans" cxnId="{5CF3C9D5-A430-457F-B78F-1175B54B0C61}">
      <dgm:prSet/>
      <dgm:spPr>
        <a:solidFill>
          <a:schemeClr val="bg2">
            <a:lumMod val="75000"/>
          </a:schemeClr>
        </a:solidFill>
      </dgm:spPr>
      <dgm:t>
        <a:bodyPr/>
        <a:lstStyle/>
        <a:p>
          <a:endParaRPr lang="en-GB"/>
        </a:p>
      </dgm:t>
    </dgm:pt>
    <dgm:pt modelId="{A567FB55-A51C-404C-97CC-A74DA9FA5281}">
      <dgm:prSet custT="1"/>
      <dgm:spPr>
        <a:solidFill>
          <a:srgbClr val="005EB8"/>
        </a:solidFill>
      </dgm:spPr>
      <dgm:t>
        <a:bodyPr/>
        <a:lstStyle/>
        <a:p>
          <a:r>
            <a:rPr lang="en-GB" sz="1500" b="1">
              <a:latin typeface="Arial" panose="020B0604020202020204" pitchFamily="34" charset="0"/>
              <a:cs typeface="Arial" panose="020B0604020202020204" pitchFamily="34" charset="0"/>
            </a:rPr>
            <a:t>Step 6: </a:t>
          </a:r>
        </a:p>
        <a:p>
          <a:r>
            <a:rPr lang="en-GB" sz="1500">
              <a:latin typeface="Arial" panose="020B0604020202020204" pitchFamily="34" charset="0"/>
              <a:cs typeface="Arial" panose="020B0604020202020204" pitchFamily="34" charset="0"/>
            </a:rPr>
            <a:t>RA publishes an intention to award notice.</a:t>
          </a:r>
        </a:p>
      </dgm:t>
    </dgm:pt>
    <dgm:pt modelId="{6385F4E7-2A6B-4B8C-8CD6-A04D6A98C971}" type="parTrans" cxnId="{E7EC3C68-1A58-4CD2-AE5A-40454ECFC30F}">
      <dgm:prSet/>
      <dgm:spPr/>
      <dgm:t>
        <a:bodyPr/>
        <a:lstStyle/>
        <a:p>
          <a:endParaRPr lang="en-GB"/>
        </a:p>
      </dgm:t>
    </dgm:pt>
    <dgm:pt modelId="{AABA1453-8F10-402D-91B5-CB000C39BC53}" type="sibTrans" cxnId="{E7EC3C68-1A58-4CD2-AE5A-40454ECFC30F}">
      <dgm:prSet/>
      <dgm:spPr>
        <a:solidFill>
          <a:schemeClr val="bg2">
            <a:lumMod val="75000"/>
          </a:schemeClr>
        </a:solidFill>
      </dgm:spPr>
      <dgm:t>
        <a:bodyPr/>
        <a:lstStyle/>
        <a:p>
          <a:endParaRPr lang="en-GB"/>
        </a:p>
      </dgm:t>
    </dgm:pt>
    <dgm:pt modelId="{223A74B7-5204-4134-B392-320E5875A146}">
      <dgm:prSet custT="1"/>
      <dgm:spPr>
        <a:solidFill>
          <a:srgbClr val="005EB8"/>
        </a:solidFill>
      </dgm:spPr>
      <dgm:t>
        <a:bodyPr/>
        <a:lstStyle/>
        <a:p>
          <a:r>
            <a:rPr lang="en-GB" sz="1500" b="1" i="0">
              <a:latin typeface="Arial" panose="020B0604020202020204" pitchFamily="34" charset="0"/>
              <a:cs typeface="Arial" panose="020B0604020202020204" pitchFamily="34" charset="0"/>
            </a:rPr>
            <a:t>Step 5:</a:t>
          </a:r>
        </a:p>
        <a:p>
          <a:r>
            <a:rPr lang="en-GB" sz="1500">
              <a:latin typeface="Arial" panose="020B0604020202020204" pitchFamily="34" charset="0"/>
              <a:cs typeface="Arial" panose="020B0604020202020204" pitchFamily="34" charset="0"/>
            </a:rPr>
            <a:t>RA informs successful bidder(s) and unsuccessful bidder(s).</a:t>
          </a:r>
        </a:p>
      </dgm:t>
    </dgm:pt>
    <dgm:pt modelId="{703CB393-4B3C-43D5-A48B-37046BC2FC03}" type="parTrans" cxnId="{01203A23-AB29-4BBC-B30F-01B7F4593E0F}">
      <dgm:prSet/>
      <dgm:spPr/>
      <dgm:t>
        <a:bodyPr/>
        <a:lstStyle/>
        <a:p>
          <a:endParaRPr lang="en-GB"/>
        </a:p>
      </dgm:t>
    </dgm:pt>
    <dgm:pt modelId="{3758B699-0A98-4BA7-B37F-FB1E10A56F13}" type="sibTrans" cxnId="{01203A23-AB29-4BBC-B30F-01B7F4593E0F}">
      <dgm:prSet/>
      <dgm:spPr>
        <a:solidFill>
          <a:schemeClr val="bg2">
            <a:lumMod val="75000"/>
          </a:schemeClr>
        </a:solidFill>
      </dgm:spPr>
      <dgm:t>
        <a:bodyPr/>
        <a:lstStyle/>
        <a:p>
          <a:endParaRPr lang="en-GB"/>
        </a:p>
      </dgm:t>
    </dgm:pt>
    <dgm:pt modelId="{51D951F8-710C-433A-8B0E-78E17ED36018}">
      <dgm:prSet custT="1"/>
      <dgm:spPr>
        <a:solidFill>
          <a:srgbClr val="005EB8"/>
        </a:solidFill>
      </dgm:spPr>
      <dgm:t>
        <a:bodyPr/>
        <a:lstStyle/>
        <a:p>
          <a:r>
            <a:rPr lang="en-GB" sz="1500" b="1" i="0">
              <a:latin typeface="Arial" panose="020B0604020202020204" pitchFamily="34" charset="0"/>
              <a:cs typeface="Arial" panose="020B0604020202020204" pitchFamily="34" charset="0"/>
            </a:rPr>
            <a:t>Step 8:</a:t>
          </a:r>
        </a:p>
        <a:p>
          <a:r>
            <a:rPr lang="en-GB" sz="1500">
              <a:latin typeface="Arial" panose="020B0604020202020204" pitchFamily="34" charset="0"/>
              <a:cs typeface="Arial" panose="020B0604020202020204" pitchFamily="34" charset="0"/>
            </a:rPr>
            <a:t>RA awards the contract.</a:t>
          </a:r>
        </a:p>
      </dgm:t>
    </dgm:pt>
    <dgm:pt modelId="{2F39236D-62DC-4C0D-B19C-C6611717D523}" type="parTrans" cxnId="{CC0B4128-DFBF-4473-A62B-948F22DC357F}">
      <dgm:prSet/>
      <dgm:spPr/>
      <dgm:t>
        <a:bodyPr/>
        <a:lstStyle/>
        <a:p>
          <a:endParaRPr lang="en-GB"/>
        </a:p>
      </dgm:t>
    </dgm:pt>
    <dgm:pt modelId="{AA30DDB5-93F7-4B93-8E8F-47DE0EC7F62C}" type="sibTrans" cxnId="{CC0B4128-DFBF-4473-A62B-948F22DC357F}">
      <dgm:prSet/>
      <dgm:spPr/>
      <dgm:t>
        <a:bodyPr/>
        <a:lstStyle/>
        <a:p>
          <a:endParaRPr lang="en-GB"/>
        </a:p>
      </dgm:t>
    </dgm:pt>
    <dgm:pt modelId="{5C8DE943-619B-4CE7-9226-C61CAD368E0A}">
      <dgm:prSet custT="1"/>
      <dgm:spPr>
        <a:solidFill>
          <a:srgbClr val="005EB8"/>
        </a:solidFill>
      </dgm:spPr>
      <dgm:t>
        <a:bodyPr/>
        <a:lstStyle/>
        <a:p>
          <a:r>
            <a:rPr lang="en-GB" sz="1500" b="1">
              <a:latin typeface="Arial" panose="020B0604020202020204" pitchFamily="34" charset="0"/>
              <a:cs typeface="Arial" panose="020B0604020202020204" pitchFamily="34" charset="0"/>
            </a:rPr>
            <a:t>Step 7:</a:t>
          </a:r>
        </a:p>
        <a:p>
          <a:r>
            <a:rPr lang="en-GB" sz="1500" b="0" i="0">
              <a:latin typeface="Arial" panose="020B0604020202020204" pitchFamily="34" charset="0"/>
              <a:cs typeface="Arial" panose="020B0604020202020204" pitchFamily="34" charset="0"/>
            </a:rPr>
            <a:t>RA observes the Standstill Period.</a:t>
          </a:r>
          <a:endParaRPr lang="en-GB" sz="1500">
            <a:latin typeface="Arial" panose="020B0604020202020204" pitchFamily="34" charset="0"/>
            <a:cs typeface="Arial" panose="020B0604020202020204" pitchFamily="34" charset="0"/>
          </a:endParaRPr>
        </a:p>
      </dgm:t>
    </dgm:pt>
    <dgm:pt modelId="{6F658699-1717-4558-80CC-BD7C3158970B}" type="parTrans" cxnId="{1A9F4292-8687-408B-BBA3-4C13A85D61BB}">
      <dgm:prSet/>
      <dgm:spPr/>
      <dgm:t>
        <a:bodyPr/>
        <a:lstStyle/>
        <a:p>
          <a:endParaRPr lang="en-GB"/>
        </a:p>
      </dgm:t>
    </dgm:pt>
    <dgm:pt modelId="{4D1DFF05-0515-4177-8B73-0DAB4201CAA5}" type="sibTrans" cxnId="{1A9F4292-8687-408B-BBA3-4C13A85D61BB}">
      <dgm:prSet/>
      <dgm:spPr>
        <a:solidFill>
          <a:schemeClr val="bg2">
            <a:lumMod val="75000"/>
          </a:schemeClr>
        </a:solidFill>
      </dgm:spPr>
      <dgm:t>
        <a:bodyPr/>
        <a:lstStyle/>
        <a:p>
          <a:endParaRPr lang="en-GB"/>
        </a:p>
      </dgm:t>
    </dgm:pt>
    <dgm:pt modelId="{829113C7-462F-439E-B862-CB516360E7DB}">
      <dgm:prSet custT="1"/>
      <dgm:spPr>
        <a:solidFill>
          <a:srgbClr val="FFC000"/>
        </a:solidFill>
      </dgm:spPr>
      <dgm:t>
        <a:bodyPr/>
        <a:lstStyle/>
        <a:p>
          <a:r>
            <a:rPr lang="en-GB" sz="1500" b="1">
              <a:solidFill>
                <a:sysClr val="windowText" lastClr="000000"/>
              </a:solidFill>
              <a:latin typeface="Arial" panose="020B0604020202020204" pitchFamily="34" charset="0"/>
              <a:cs typeface="Arial" panose="020B0604020202020204" pitchFamily="34" charset="0"/>
            </a:rPr>
            <a:t>Step 1: </a:t>
          </a:r>
        </a:p>
        <a:p>
          <a:r>
            <a:rPr lang="en-GB" sz="1500">
              <a:solidFill>
                <a:sysClr val="windowText" lastClr="000000"/>
              </a:solidFill>
              <a:latin typeface="Arial" panose="020B0604020202020204" pitchFamily="34" charset="0"/>
              <a:cs typeface="Arial" panose="020B0604020202020204" pitchFamily="34" charset="0"/>
            </a:rPr>
            <a:t>RA develops a service specification and undertakes a pre-market engagement exercise.</a:t>
          </a:r>
        </a:p>
      </dgm:t>
    </dgm:pt>
    <dgm:pt modelId="{3C22DF18-804C-42C5-A8AE-1A0CA2060AE8}" type="parTrans" cxnId="{A7E518A3-91B1-4F09-8406-B2BF18CFF81F}">
      <dgm:prSet/>
      <dgm:spPr/>
      <dgm:t>
        <a:bodyPr/>
        <a:lstStyle/>
        <a:p>
          <a:endParaRPr lang="en-GB"/>
        </a:p>
      </dgm:t>
    </dgm:pt>
    <dgm:pt modelId="{DA500334-CD14-4E24-A351-77BC0113E465}" type="sibTrans" cxnId="{A7E518A3-91B1-4F09-8406-B2BF18CFF81F}">
      <dgm:prSet/>
      <dgm:spPr>
        <a:solidFill>
          <a:schemeClr val="bg2">
            <a:lumMod val="75000"/>
          </a:schemeClr>
        </a:solidFill>
      </dgm:spPr>
      <dgm:t>
        <a:bodyPr/>
        <a:lstStyle/>
        <a:p>
          <a:endParaRPr lang="en-GB"/>
        </a:p>
      </dgm:t>
    </dgm:pt>
    <dgm:pt modelId="{A95A8281-944D-46ED-B1E6-3DF16E8B8FE6}" type="pres">
      <dgm:prSet presAssocID="{DB30530C-F0DC-42B1-B223-DBDB33699E6D}" presName="diagram" presStyleCnt="0">
        <dgm:presLayoutVars>
          <dgm:dir/>
          <dgm:resizeHandles val="exact"/>
        </dgm:presLayoutVars>
      </dgm:prSet>
      <dgm:spPr/>
    </dgm:pt>
    <dgm:pt modelId="{76489B5A-C419-4A4A-B50C-F96D709D7A7E}" type="pres">
      <dgm:prSet presAssocID="{FAB21311-A2EE-4E48-A191-B50020D213B4}" presName="node" presStyleLbl="node1" presStyleIdx="0" presStyleCnt="9" custScaleX="130242" custLinFactNeighborX="-1491" custLinFactNeighborY="-2332">
        <dgm:presLayoutVars>
          <dgm:bulletEnabled val="1"/>
        </dgm:presLayoutVars>
      </dgm:prSet>
      <dgm:spPr/>
    </dgm:pt>
    <dgm:pt modelId="{5BAB61F3-EAC2-48C3-A418-27E07832A00B}" type="pres">
      <dgm:prSet presAssocID="{79FF55C3-3E9B-4CE0-80C2-798CA85B4F66}" presName="sibTrans" presStyleLbl="sibTrans2D1" presStyleIdx="0" presStyleCnt="8" custLinFactNeighborX="-2449" custLinFactNeighborY="3155"/>
      <dgm:spPr/>
    </dgm:pt>
    <dgm:pt modelId="{D82C39CD-0666-4D11-B896-31A37A0AB28A}" type="pres">
      <dgm:prSet presAssocID="{79FF55C3-3E9B-4CE0-80C2-798CA85B4F66}" presName="connectorText" presStyleLbl="sibTrans2D1" presStyleIdx="0" presStyleCnt="8"/>
      <dgm:spPr/>
    </dgm:pt>
    <dgm:pt modelId="{11649E39-CFA1-473D-8D43-61B1FD103186}" type="pres">
      <dgm:prSet presAssocID="{829113C7-462F-439E-B862-CB516360E7DB}" presName="node" presStyleLbl="node1" presStyleIdx="1" presStyleCnt="9" custScaleX="138404">
        <dgm:presLayoutVars>
          <dgm:bulletEnabled val="1"/>
        </dgm:presLayoutVars>
      </dgm:prSet>
      <dgm:spPr/>
    </dgm:pt>
    <dgm:pt modelId="{ECDF026F-3BB0-44BB-949E-E39A92844783}" type="pres">
      <dgm:prSet presAssocID="{DA500334-CD14-4E24-A351-77BC0113E465}" presName="sibTrans" presStyleLbl="sibTrans2D1" presStyleIdx="1" presStyleCnt="8" custLinFactNeighborX="-2541" custLinFactNeighborY="3155"/>
      <dgm:spPr/>
    </dgm:pt>
    <dgm:pt modelId="{20926C8A-2689-43D4-99CA-CD2D60984652}" type="pres">
      <dgm:prSet presAssocID="{DA500334-CD14-4E24-A351-77BC0113E465}" presName="connectorText" presStyleLbl="sibTrans2D1" presStyleIdx="1" presStyleCnt="8"/>
      <dgm:spPr/>
    </dgm:pt>
    <dgm:pt modelId="{22940EC9-8D92-471C-AF77-1987A3047C41}" type="pres">
      <dgm:prSet presAssocID="{69AB506D-1F51-4358-BE5E-7DCFAD6D1EA2}" presName="node" presStyleLbl="node1" presStyleIdx="2" presStyleCnt="9" custScaleX="119453" custLinFactNeighborY="-155">
        <dgm:presLayoutVars>
          <dgm:bulletEnabled val="1"/>
        </dgm:presLayoutVars>
      </dgm:prSet>
      <dgm:spPr/>
    </dgm:pt>
    <dgm:pt modelId="{4A989658-3DFC-4B1A-A35D-1BC55BF5D282}" type="pres">
      <dgm:prSet presAssocID="{53750164-8934-4D25-9EE6-37430B1AF8DA}" presName="sibTrans" presStyleLbl="sibTrans2D1" presStyleIdx="2" presStyleCnt="8" custLinFactNeighborX="-2541" custLinFactNeighborY="3155"/>
      <dgm:spPr/>
    </dgm:pt>
    <dgm:pt modelId="{B83D464F-A824-42E0-AD28-69B26AE49A58}" type="pres">
      <dgm:prSet presAssocID="{53750164-8934-4D25-9EE6-37430B1AF8DA}" presName="connectorText" presStyleLbl="sibTrans2D1" presStyleIdx="2" presStyleCnt="8"/>
      <dgm:spPr/>
    </dgm:pt>
    <dgm:pt modelId="{3AA21696-6E95-4BCC-83F8-4261FA7D2B10}" type="pres">
      <dgm:prSet presAssocID="{BCA4BFB5-517D-4FF0-9F16-84456329C3C8}" presName="node" presStyleLbl="node1" presStyleIdx="3" presStyleCnt="9" custScaleX="119453" custLinFactNeighborY="-155">
        <dgm:presLayoutVars>
          <dgm:bulletEnabled val="1"/>
        </dgm:presLayoutVars>
      </dgm:prSet>
      <dgm:spPr/>
    </dgm:pt>
    <dgm:pt modelId="{4FFAEB2F-4747-4A07-A773-2B2611966ADE}" type="pres">
      <dgm:prSet presAssocID="{02D12B0F-6F1C-4375-9377-DB2E2CBB88FF}" presName="sibTrans" presStyleLbl="sibTrans2D1" presStyleIdx="3" presStyleCnt="8" custLinFactNeighborX="-2541" custLinFactNeighborY="250"/>
      <dgm:spPr/>
    </dgm:pt>
    <dgm:pt modelId="{D1D1FF2F-4074-4DBB-82FE-BB7DB5C288EA}" type="pres">
      <dgm:prSet presAssocID="{02D12B0F-6F1C-4375-9377-DB2E2CBB88FF}" presName="connectorText" presStyleLbl="sibTrans2D1" presStyleIdx="3" presStyleCnt="8"/>
      <dgm:spPr/>
    </dgm:pt>
    <dgm:pt modelId="{69648857-A5B8-408B-B1A3-936037A79485}" type="pres">
      <dgm:prSet presAssocID="{E6317F1C-E1AA-4901-9D31-31DD618C2F9F}" presName="node" presStyleLbl="node1" presStyleIdx="4" presStyleCnt="9" custScaleX="119453">
        <dgm:presLayoutVars>
          <dgm:bulletEnabled val="1"/>
        </dgm:presLayoutVars>
      </dgm:prSet>
      <dgm:spPr/>
    </dgm:pt>
    <dgm:pt modelId="{87E702D0-4C08-4A42-ACF0-F899C84501D7}" type="pres">
      <dgm:prSet presAssocID="{8941190D-F7AD-46CA-B463-177BCFEFC669}" presName="sibTrans" presStyleLbl="sibTrans2D1" presStyleIdx="4" presStyleCnt="8" custLinFactNeighborX="-2541" custLinFactNeighborY="250"/>
      <dgm:spPr/>
    </dgm:pt>
    <dgm:pt modelId="{F0FB5824-6036-4352-9919-147E02453ADD}" type="pres">
      <dgm:prSet presAssocID="{8941190D-F7AD-46CA-B463-177BCFEFC669}" presName="connectorText" presStyleLbl="sibTrans2D1" presStyleIdx="4" presStyleCnt="8"/>
      <dgm:spPr/>
    </dgm:pt>
    <dgm:pt modelId="{880F2EEE-FBD9-4F05-96F0-8383B032E21F}" type="pres">
      <dgm:prSet presAssocID="{223A74B7-5204-4134-B392-320E5875A146}" presName="node" presStyleLbl="node1" presStyleIdx="5" presStyleCnt="9" custScaleX="119453">
        <dgm:presLayoutVars>
          <dgm:bulletEnabled val="1"/>
        </dgm:presLayoutVars>
      </dgm:prSet>
      <dgm:spPr/>
    </dgm:pt>
    <dgm:pt modelId="{28A1CE49-91E1-4B12-AE6C-AA408CD0CE83}" type="pres">
      <dgm:prSet presAssocID="{3758B699-0A98-4BA7-B37F-FB1E10A56F13}" presName="sibTrans" presStyleLbl="sibTrans2D1" presStyleIdx="5" presStyleCnt="8" custLinFactNeighborX="-2541" custLinFactNeighborY="250"/>
      <dgm:spPr/>
    </dgm:pt>
    <dgm:pt modelId="{F5C19FF5-A1A0-437E-A0AE-BE01CE42BEB5}" type="pres">
      <dgm:prSet presAssocID="{3758B699-0A98-4BA7-B37F-FB1E10A56F13}" presName="connectorText" presStyleLbl="sibTrans2D1" presStyleIdx="5" presStyleCnt="8"/>
      <dgm:spPr/>
    </dgm:pt>
    <dgm:pt modelId="{00974EFA-B060-44F2-A86E-B6465F2E4834}" type="pres">
      <dgm:prSet presAssocID="{A567FB55-A51C-404C-97CC-A74DA9FA5281}" presName="node" presStyleLbl="node1" presStyleIdx="6" presStyleCnt="9" custScaleX="119453">
        <dgm:presLayoutVars>
          <dgm:bulletEnabled val="1"/>
        </dgm:presLayoutVars>
      </dgm:prSet>
      <dgm:spPr/>
    </dgm:pt>
    <dgm:pt modelId="{769A48A1-DABA-49EE-9FD2-B01FA12CEB76}" type="pres">
      <dgm:prSet presAssocID="{AABA1453-8F10-402D-91B5-CB000C39BC53}" presName="sibTrans" presStyleLbl="sibTrans2D1" presStyleIdx="6" presStyleCnt="8" custLinFactNeighborX="-2541" custLinFactNeighborY="250"/>
      <dgm:spPr/>
    </dgm:pt>
    <dgm:pt modelId="{03CA2C9B-35C6-420B-9C9E-15D9A716E9DE}" type="pres">
      <dgm:prSet presAssocID="{AABA1453-8F10-402D-91B5-CB000C39BC53}" presName="connectorText" presStyleLbl="sibTrans2D1" presStyleIdx="6" presStyleCnt="8"/>
      <dgm:spPr/>
    </dgm:pt>
    <dgm:pt modelId="{9FC50FAB-6302-44AB-B318-8ADCA572EC36}" type="pres">
      <dgm:prSet presAssocID="{5C8DE943-619B-4CE7-9226-C61CAD368E0A}" presName="node" presStyleLbl="node1" presStyleIdx="7" presStyleCnt="9" custScaleX="119453">
        <dgm:presLayoutVars>
          <dgm:bulletEnabled val="1"/>
        </dgm:presLayoutVars>
      </dgm:prSet>
      <dgm:spPr/>
    </dgm:pt>
    <dgm:pt modelId="{58D99AE0-3B16-48D1-8FB7-54CD0FF5BB0E}" type="pres">
      <dgm:prSet presAssocID="{4D1DFF05-0515-4177-8B73-0DAB4201CAA5}" presName="sibTrans" presStyleLbl="sibTrans2D1" presStyleIdx="7" presStyleCnt="8"/>
      <dgm:spPr/>
    </dgm:pt>
    <dgm:pt modelId="{FE0CA567-A4FF-423B-95BC-4AB23C1D5C31}" type="pres">
      <dgm:prSet presAssocID="{4D1DFF05-0515-4177-8B73-0DAB4201CAA5}" presName="connectorText" presStyleLbl="sibTrans2D1" presStyleIdx="7" presStyleCnt="8"/>
      <dgm:spPr/>
    </dgm:pt>
    <dgm:pt modelId="{352D09E4-8921-4D9F-836F-39AACC0C058C}" type="pres">
      <dgm:prSet presAssocID="{51D951F8-710C-433A-8B0E-78E17ED36018}" presName="node" presStyleLbl="node1" presStyleIdx="8" presStyleCnt="9" custScaleX="119453">
        <dgm:presLayoutVars>
          <dgm:bulletEnabled val="1"/>
        </dgm:presLayoutVars>
      </dgm:prSet>
      <dgm:spPr/>
    </dgm:pt>
  </dgm:ptLst>
  <dgm:cxnLst>
    <dgm:cxn modelId="{83BA7D05-6045-44CA-BDB8-96551C0C8646}" type="presOf" srcId="{FAB21311-A2EE-4E48-A191-B50020D213B4}" destId="{76489B5A-C419-4A4A-B50C-F96D709D7A7E}" srcOrd="0" destOrd="0" presId="urn:microsoft.com/office/officeart/2005/8/layout/process5"/>
    <dgm:cxn modelId="{9E225412-9C6B-4CA8-8573-88F155C89424}" type="presOf" srcId="{AABA1453-8F10-402D-91B5-CB000C39BC53}" destId="{769A48A1-DABA-49EE-9FD2-B01FA12CEB76}" srcOrd="0" destOrd="0" presId="urn:microsoft.com/office/officeart/2005/8/layout/process5"/>
    <dgm:cxn modelId="{01203A23-AB29-4BBC-B30F-01B7F4593E0F}" srcId="{DB30530C-F0DC-42B1-B223-DBDB33699E6D}" destId="{223A74B7-5204-4134-B392-320E5875A146}" srcOrd="5" destOrd="0" parTransId="{703CB393-4B3C-43D5-A48B-37046BC2FC03}" sibTransId="{3758B699-0A98-4BA7-B37F-FB1E10A56F13}"/>
    <dgm:cxn modelId="{77320626-F0E9-463A-8F88-75CA16279A14}" type="presOf" srcId="{AABA1453-8F10-402D-91B5-CB000C39BC53}" destId="{03CA2C9B-35C6-420B-9C9E-15D9A716E9DE}" srcOrd="1" destOrd="0" presId="urn:microsoft.com/office/officeart/2005/8/layout/process5"/>
    <dgm:cxn modelId="{3AE10428-DAA9-4C26-9FDD-6B8D4924F100}" type="presOf" srcId="{BCA4BFB5-517D-4FF0-9F16-84456329C3C8}" destId="{3AA21696-6E95-4BCC-83F8-4261FA7D2B10}" srcOrd="0" destOrd="0" presId="urn:microsoft.com/office/officeart/2005/8/layout/process5"/>
    <dgm:cxn modelId="{CC0B4128-DFBF-4473-A62B-948F22DC357F}" srcId="{DB30530C-F0DC-42B1-B223-DBDB33699E6D}" destId="{51D951F8-710C-433A-8B0E-78E17ED36018}" srcOrd="8" destOrd="0" parTransId="{2F39236D-62DC-4C0D-B19C-C6611717D523}" sibTransId="{AA30DDB5-93F7-4B93-8E8F-47DE0EC7F62C}"/>
    <dgm:cxn modelId="{1C5EE42B-230D-44AF-ACB7-1D15739FE465}" type="presOf" srcId="{3758B699-0A98-4BA7-B37F-FB1E10A56F13}" destId="{28A1CE49-91E1-4B12-AE6C-AA408CD0CE83}" srcOrd="0" destOrd="0" presId="urn:microsoft.com/office/officeart/2005/8/layout/process5"/>
    <dgm:cxn modelId="{5667C033-9E85-4199-98BE-68423D0197E7}" type="presOf" srcId="{79FF55C3-3E9B-4CE0-80C2-798CA85B4F66}" destId="{5BAB61F3-EAC2-48C3-A418-27E07832A00B}" srcOrd="0" destOrd="0" presId="urn:microsoft.com/office/officeart/2005/8/layout/process5"/>
    <dgm:cxn modelId="{5B05C137-6950-40A6-83CC-B886B664893C}" srcId="{DB30530C-F0DC-42B1-B223-DBDB33699E6D}" destId="{69AB506D-1F51-4358-BE5E-7DCFAD6D1EA2}" srcOrd="2" destOrd="0" parTransId="{8E8D01AB-5E45-4F4D-977B-34ADC578BE18}" sibTransId="{53750164-8934-4D25-9EE6-37430B1AF8DA}"/>
    <dgm:cxn modelId="{4492963B-A088-4197-8A3E-2F945EE4B946}" type="presOf" srcId="{DA500334-CD14-4E24-A351-77BC0113E465}" destId="{20926C8A-2689-43D4-99CA-CD2D60984652}" srcOrd="1" destOrd="0" presId="urn:microsoft.com/office/officeart/2005/8/layout/process5"/>
    <dgm:cxn modelId="{8B1C6F5F-7B4E-4252-A191-BA7741E7C928}" type="presOf" srcId="{223A74B7-5204-4134-B392-320E5875A146}" destId="{880F2EEE-FBD9-4F05-96F0-8383B032E21F}" srcOrd="0" destOrd="0" presId="urn:microsoft.com/office/officeart/2005/8/layout/process5"/>
    <dgm:cxn modelId="{9ADA6063-2D6C-49C1-BAB2-D6E29454D1C5}" type="presOf" srcId="{4D1DFF05-0515-4177-8B73-0DAB4201CAA5}" destId="{FE0CA567-A4FF-423B-95BC-4AB23C1D5C31}" srcOrd="1" destOrd="0" presId="urn:microsoft.com/office/officeart/2005/8/layout/process5"/>
    <dgm:cxn modelId="{25523645-FD5B-4674-BB96-1E02C166F860}" type="presOf" srcId="{DB30530C-F0DC-42B1-B223-DBDB33699E6D}" destId="{A95A8281-944D-46ED-B1E6-3DF16E8B8FE6}" srcOrd="0" destOrd="0" presId="urn:microsoft.com/office/officeart/2005/8/layout/process5"/>
    <dgm:cxn modelId="{2F8B4B46-4B77-4B68-838A-96D246FB2679}" type="presOf" srcId="{5C8DE943-619B-4CE7-9226-C61CAD368E0A}" destId="{9FC50FAB-6302-44AB-B318-8ADCA572EC36}" srcOrd="0" destOrd="0" presId="urn:microsoft.com/office/officeart/2005/8/layout/process5"/>
    <dgm:cxn modelId="{E7EC3C68-1A58-4CD2-AE5A-40454ECFC30F}" srcId="{DB30530C-F0DC-42B1-B223-DBDB33699E6D}" destId="{A567FB55-A51C-404C-97CC-A74DA9FA5281}" srcOrd="6" destOrd="0" parTransId="{6385F4E7-2A6B-4B8C-8CD6-A04D6A98C971}" sibTransId="{AABA1453-8F10-402D-91B5-CB000C39BC53}"/>
    <dgm:cxn modelId="{8B7CE04B-EBCF-4CE5-B3D0-2F17228EF8FC}" type="presOf" srcId="{4D1DFF05-0515-4177-8B73-0DAB4201CAA5}" destId="{58D99AE0-3B16-48D1-8FB7-54CD0FF5BB0E}" srcOrd="0" destOrd="0" presId="urn:microsoft.com/office/officeart/2005/8/layout/process5"/>
    <dgm:cxn modelId="{6FF24E6C-1F60-451C-9482-D23A2F5A61B8}" type="presOf" srcId="{8941190D-F7AD-46CA-B463-177BCFEFC669}" destId="{F0FB5824-6036-4352-9919-147E02453ADD}" srcOrd="1" destOrd="0" presId="urn:microsoft.com/office/officeart/2005/8/layout/process5"/>
    <dgm:cxn modelId="{A86FA16E-1BD8-4C35-854F-35220BADDE73}" srcId="{DB30530C-F0DC-42B1-B223-DBDB33699E6D}" destId="{BCA4BFB5-517D-4FF0-9F16-84456329C3C8}" srcOrd="3" destOrd="0" parTransId="{5D403C51-3B0E-4072-A477-2B5FF96408F0}" sibTransId="{02D12B0F-6F1C-4375-9377-DB2E2CBB88FF}"/>
    <dgm:cxn modelId="{A51C8C70-F71B-4634-8DD2-6B2F11C5EA6B}" srcId="{DB30530C-F0DC-42B1-B223-DBDB33699E6D}" destId="{FAB21311-A2EE-4E48-A191-B50020D213B4}" srcOrd="0" destOrd="0" parTransId="{CB8F3D06-678F-49B9-B160-B555172F19C7}" sibTransId="{79FF55C3-3E9B-4CE0-80C2-798CA85B4F66}"/>
    <dgm:cxn modelId="{45FB317F-4D8E-4950-8FB5-E6FA45B9B1B0}" type="presOf" srcId="{DA500334-CD14-4E24-A351-77BC0113E465}" destId="{ECDF026F-3BB0-44BB-949E-E39A92844783}" srcOrd="0" destOrd="0" presId="urn:microsoft.com/office/officeart/2005/8/layout/process5"/>
    <dgm:cxn modelId="{BD3A1482-C2BA-4DB7-865B-1654895B44DA}" type="presOf" srcId="{02D12B0F-6F1C-4375-9377-DB2E2CBB88FF}" destId="{D1D1FF2F-4074-4DBB-82FE-BB7DB5C288EA}" srcOrd="1" destOrd="0" presId="urn:microsoft.com/office/officeart/2005/8/layout/process5"/>
    <dgm:cxn modelId="{1E073389-B698-46B0-A741-E80A344AD950}" type="presOf" srcId="{51D951F8-710C-433A-8B0E-78E17ED36018}" destId="{352D09E4-8921-4D9F-836F-39AACC0C058C}" srcOrd="0" destOrd="0" presId="urn:microsoft.com/office/officeart/2005/8/layout/process5"/>
    <dgm:cxn modelId="{882C1A8C-B3CD-4167-A703-03D41BD8023F}" type="presOf" srcId="{53750164-8934-4D25-9EE6-37430B1AF8DA}" destId="{B83D464F-A824-42E0-AD28-69B26AE49A58}" srcOrd="1" destOrd="0" presId="urn:microsoft.com/office/officeart/2005/8/layout/process5"/>
    <dgm:cxn modelId="{A880148F-D644-4443-9C4E-F6DBCB42C945}" type="presOf" srcId="{8941190D-F7AD-46CA-B463-177BCFEFC669}" destId="{87E702D0-4C08-4A42-ACF0-F899C84501D7}" srcOrd="0" destOrd="0" presId="urn:microsoft.com/office/officeart/2005/8/layout/process5"/>
    <dgm:cxn modelId="{80253991-806D-42B2-B1F4-5AF10F64376E}" type="presOf" srcId="{02D12B0F-6F1C-4375-9377-DB2E2CBB88FF}" destId="{4FFAEB2F-4747-4A07-A773-2B2611966ADE}" srcOrd="0" destOrd="0" presId="urn:microsoft.com/office/officeart/2005/8/layout/process5"/>
    <dgm:cxn modelId="{1A9F4292-8687-408B-BBA3-4C13A85D61BB}" srcId="{DB30530C-F0DC-42B1-B223-DBDB33699E6D}" destId="{5C8DE943-619B-4CE7-9226-C61CAD368E0A}" srcOrd="7" destOrd="0" parTransId="{6F658699-1717-4558-80CC-BD7C3158970B}" sibTransId="{4D1DFF05-0515-4177-8B73-0DAB4201CAA5}"/>
    <dgm:cxn modelId="{A7E518A3-91B1-4F09-8406-B2BF18CFF81F}" srcId="{DB30530C-F0DC-42B1-B223-DBDB33699E6D}" destId="{829113C7-462F-439E-B862-CB516360E7DB}" srcOrd="1" destOrd="0" parTransId="{3C22DF18-804C-42C5-A8AE-1A0CA2060AE8}" sibTransId="{DA500334-CD14-4E24-A351-77BC0113E465}"/>
    <dgm:cxn modelId="{CBC0C2A6-D1C0-4A29-A6AC-1165702320DC}" type="presOf" srcId="{829113C7-462F-439E-B862-CB516360E7DB}" destId="{11649E39-CFA1-473D-8D43-61B1FD103186}" srcOrd="0" destOrd="0" presId="urn:microsoft.com/office/officeart/2005/8/layout/process5"/>
    <dgm:cxn modelId="{BF64B3AE-4BB4-4DF9-9D73-CADA6FE2240B}" type="presOf" srcId="{3758B699-0A98-4BA7-B37F-FB1E10A56F13}" destId="{F5C19FF5-A1A0-437E-A0AE-BE01CE42BEB5}" srcOrd="1" destOrd="0" presId="urn:microsoft.com/office/officeart/2005/8/layout/process5"/>
    <dgm:cxn modelId="{F04FD9D1-AF9C-42D2-9BE7-6BBFA5B1855E}" type="presOf" srcId="{53750164-8934-4D25-9EE6-37430B1AF8DA}" destId="{4A989658-3DFC-4B1A-A35D-1BC55BF5D282}" srcOrd="0" destOrd="0" presId="urn:microsoft.com/office/officeart/2005/8/layout/process5"/>
    <dgm:cxn modelId="{5CF3C9D5-A430-457F-B78F-1175B54B0C61}" srcId="{DB30530C-F0DC-42B1-B223-DBDB33699E6D}" destId="{E6317F1C-E1AA-4901-9D31-31DD618C2F9F}" srcOrd="4" destOrd="0" parTransId="{2B2F7D3D-FEB3-423B-A515-77ECF4F14203}" sibTransId="{8941190D-F7AD-46CA-B463-177BCFEFC669}"/>
    <dgm:cxn modelId="{6C7ADCD9-162A-4986-AF64-732414728F51}" type="presOf" srcId="{E6317F1C-E1AA-4901-9D31-31DD618C2F9F}" destId="{69648857-A5B8-408B-B1A3-936037A79485}" srcOrd="0" destOrd="0" presId="urn:microsoft.com/office/officeart/2005/8/layout/process5"/>
    <dgm:cxn modelId="{06E96AE4-AD06-450C-BDF3-CC71DB140B15}" type="presOf" srcId="{79FF55C3-3E9B-4CE0-80C2-798CA85B4F66}" destId="{D82C39CD-0666-4D11-B896-31A37A0AB28A}" srcOrd="1" destOrd="0" presId="urn:microsoft.com/office/officeart/2005/8/layout/process5"/>
    <dgm:cxn modelId="{B8269DEC-7245-4878-90BE-8FC9EA501866}" type="presOf" srcId="{69AB506D-1F51-4358-BE5E-7DCFAD6D1EA2}" destId="{22940EC9-8D92-471C-AF77-1987A3047C41}" srcOrd="0" destOrd="0" presId="urn:microsoft.com/office/officeart/2005/8/layout/process5"/>
    <dgm:cxn modelId="{9860E0F4-E737-48FB-AFCD-92406D492EB5}" type="presOf" srcId="{A567FB55-A51C-404C-97CC-A74DA9FA5281}" destId="{00974EFA-B060-44F2-A86E-B6465F2E4834}" srcOrd="0" destOrd="0" presId="urn:microsoft.com/office/officeart/2005/8/layout/process5"/>
    <dgm:cxn modelId="{26D94A82-3B85-490E-962F-DE9C11C1E5EC}" type="presParOf" srcId="{A95A8281-944D-46ED-B1E6-3DF16E8B8FE6}" destId="{76489B5A-C419-4A4A-B50C-F96D709D7A7E}" srcOrd="0" destOrd="0" presId="urn:microsoft.com/office/officeart/2005/8/layout/process5"/>
    <dgm:cxn modelId="{FA0F6A6A-7E4C-492E-ADB4-BF7F3CF7AF6B}" type="presParOf" srcId="{A95A8281-944D-46ED-B1E6-3DF16E8B8FE6}" destId="{5BAB61F3-EAC2-48C3-A418-27E07832A00B}" srcOrd="1" destOrd="0" presId="urn:microsoft.com/office/officeart/2005/8/layout/process5"/>
    <dgm:cxn modelId="{B6927372-B9A0-479F-8989-BC2FDB8E5537}" type="presParOf" srcId="{5BAB61F3-EAC2-48C3-A418-27E07832A00B}" destId="{D82C39CD-0666-4D11-B896-31A37A0AB28A}" srcOrd="0" destOrd="0" presId="urn:microsoft.com/office/officeart/2005/8/layout/process5"/>
    <dgm:cxn modelId="{FF41F07C-106F-4DAE-8C95-37C61F5460B0}" type="presParOf" srcId="{A95A8281-944D-46ED-B1E6-3DF16E8B8FE6}" destId="{11649E39-CFA1-473D-8D43-61B1FD103186}" srcOrd="2" destOrd="0" presId="urn:microsoft.com/office/officeart/2005/8/layout/process5"/>
    <dgm:cxn modelId="{9967D89F-1582-4919-9D2D-A8C56C965F22}" type="presParOf" srcId="{A95A8281-944D-46ED-B1E6-3DF16E8B8FE6}" destId="{ECDF026F-3BB0-44BB-949E-E39A92844783}" srcOrd="3" destOrd="0" presId="urn:microsoft.com/office/officeart/2005/8/layout/process5"/>
    <dgm:cxn modelId="{E3DD6524-369C-442C-9E5A-47486A19917D}" type="presParOf" srcId="{ECDF026F-3BB0-44BB-949E-E39A92844783}" destId="{20926C8A-2689-43D4-99CA-CD2D60984652}" srcOrd="0" destOrd="0" presId="urn:microsoft.com/office/officeart/2005/8/layout/process5"/>
    <dgm:cxn modelId="{40155361-606B-48E5-8F08-77EEDF497072}" type="presParOf" srcId="{A95A8281-944D-46ED-B1E6-3DF16E8B8FE6}" destId="{22940EC9-8D92-471C-AF77-1987A3047C41}" srcOrd="4" destOrd="0" presId="urn:microsoft.com/office/officeart/2005/8/layout/process5"/>
    <dgm:cxn modelId="{90565768-DA20-4CB3-91CB-CBAF789DDE4B}" type="presParOf" srcId="{A95A8281-944D-46ED-B1E6-3DF16E8B8FE6}" destId="{4A989658-3DFC-4B1A-A35D-1BC55BF5D282}" srcOrd="5" destOrd="0" presId="urn:microsoft.com/office/officeart/2005/8/layout/process5"/>
    <dgm:cxn modelId="{4AABBF04-A9F7-4D0A-8157-67A246F9F282}" type="presParOf" srcId="{4A989658-3DFC-4B1A-A35D-1BC55BF5D282}" destId="{B83D464F-A824-42E0-AD28-69B26AE49A58}" srcOrd="0" destOrd="0" presId="urn:microsoft.com/office/officeart/2005/8/layout/process5"/>
    <dgm:cxn modelId="{175DE1EB-4163-4BE2-B87B-5A74814E833C}" type="presParOf" srcId="{A95A8281-944D-46ED-B1E6-3DF16E8B8FE6}" destId="{3AA21696-6E95-4BCC-83F8-4261FA7D2B10}" srcOrd="6" destOrd="0" presId="urn:microsoft.com/office/officeart/2005/8/layout/process5"/>
    <dgm:cxn modelId="{F054DE55-B542-4104-A7C3-E869D852AAF8}" type="presParOf" srcId="{A95A8281-944D-46ED-B1E6-3DF16E8B8FE6}" destId="{4FFAEB2F-4747-4A07-A773-2B2611966ADE}" srcOrd="7" destOrd="0" presId="urn:microsoft.com/office/officeart/2005/8/layout/process5"/>
    <dgm:cxn modelId="{09D33EE9-D295-47BA-8F52-2828D17577EE}" type="presParOf" srcId="{4FFAEB2F-4747-4A07-A773-2B2611966ADE}" destId="{D1D1FF2F-4074-4DBB-82FE-BB7DB5C288EA}" srcOrd="0" destOrd="0" presId="urn:microsoft.com/office/officeart/2005/8/layout/process5"/>
    <dgm:cxn modelId="{C1C7B86A-9979-4D34-94D4-9F021B3B7682}" type="presParOf" srcId="{A95A8281-944D-46ED-B1E6-3DF16E8B8FE6}" destId="{69648857-A5B8-408B-B1A3-936037A79485}" srcOrd="8" destOrd="0" presId="urn:microsoft.com/office/officeart/2005/8/layout/process5"/>
    <dgm:cxn modelId="{883ACF56-D812-45B6-B82C-8C24F18CEFA0}" type="presParOf" srcId="{A95A8281-944D-46ED-B1E6-3DF16E8B8FE6}" destId="{87E702D0-4C08-4A42-ACF0-F899C84501D7}" srcOrd="9" destOrd="0" presId="urn:microsoft.com/office/officeart/2005/8/layout/process5"/>
    <dgm:cxn modelId="{0AFB2D48-5959-4B45-83AD-1F2DD8DB3FEF}" type="presParOf" srcId="{87E702D0-4C08-4A42-ACF0-F899C84501D7}" destId="{F0FB5824-6036-4352-9919-147E02453ADD}" srcOrd="0" destOrd="0" presId="urn:microsoft.com/office/officeart/2005/8/layout/process5"/>
    <dgm:cxn modelId="{114E20C5-71BC-48D1-875B-7944B67419C8}" type="presParOf" srcId="{A95A8281-944D-46ED-B1E6-3DF16E8B8FE6}" destId="{880F2EEE-FBD9-4F05-96F0-8383B032E21F}" srcOrd="10" destOrd="0" presId="urn:microsoft.com/office/officeart/2005/8/layout/process5"/>
    <dgm:cxn modelId="{ACAAFFD1-E596-49FC-8AD9-B14CCD73B001}" type="presParOf" srcId="{A95A8281-944D-46ED-B1E6-3DF16E8B8FE6}" destId="{28A1CE49-91E1-4B12-AE6C-AA408CD0CE83}" srcOrd="11" destOrd="0" presId="urn:microsoft.com/office/officeart/2005/8/layout/process5"/>
    <dgm:cxn modelId="{855D99C2-F68B-425F-B653-D238D45131B7}" type="presParOf" srcId="{28A1CE49-91E1-4B12-AE6C-AA408CD0CE83}" destId="{F5C19FF5-A1A0-437E-A0AE-BE01CE42BEB5}" srcOrd="0" destOrd="0" presId="urn:microsoft.com/office/officeart/2005/8/layout/process5"/>
    <dgm:cxn modelId="{34A325D5-50F7-4095-885A-641FEC83CC95}" type="presParOf" srcId="{A95A8281-944D-46ED-B1E6-3DF16E8B8FE6}" destId="{00974EFA-B060-44F2-A86E-B6465F2E4834}" srcOrd="12" destOrd="0" presId="urn:microsoft.com/office/officeart/2005/8/layout/process5"/>
    <dgm:cxn modelId="{D3263829-58FC-445E-83A8-7DCBF96D5116}" type="presParOf" srcId="{A95A8281-944D-46ED-B1E6-3DF16E8B8FE6}" destId="{769A48A1-DABA-49EE-9FD2-B01FA12CEB76}" srcOrd="13" destOrd="0" presId="urn:microsoft.com/office/officeart/2005/8/layout/process5"/>
    <dgm:cxn modelId="{D210E840-E298-4517-ABCD-290647D245D4}" type="presParOf" srcId="{769A48A1-DABA-49EE-9FD2-B01FA12CEB76}" destId="{03CA2C9B-35C6-420B-9C9E-15D9A716E9DE}" srcOrd="0" destOrd="0" presId="urn:microsoft.com/office/officeart/2005/8/layout/process5"/>
    <dgm:cxn modelId="{C5B30A59-6CB6-4884-B0C0-3228838FEC1F}" type="presParOf" srcId="{A95A8281-944D-46ED-B1E6-3DF16E8B8FE6}" destId="{9FC50FAB-6302-44AB-B318-8ADCA572EC36}" srcOrd="14" destOrd="0" presId="urn:microsoft.com/office/officeart/2005/8/layout/process5"/>
    <dgm:cxn modelId="{5974D868-E26D-4559-A273-4CD4F24C98E3}" type="presParOf" srcId="{A95A8281-944D-46ED-B1E6-3DF16E8B8FE6}" destId="{58D99AE0-3B16-48D1-8FB7-54CD0FF5BB0E}" srcOrd="15" destOrd="0" presId="urn:microsoft.com/office/officeart/2005/8/layout/process5"/>
    <dgm:cxn modelId="{68185294-6F13-4562-AA2D-97A2A24815CF}" type="presParOf" srcId="{58D99AE0-3B16-48D1-8FB7-54CD0FF5BB0E}" destId="{FE0CA567-A4FF-423B-95BC-4AB23C1D5C31}" srcOrd="0" destOrd="0" presId="urn:microsoft.com/office/officeart/2005/8/layout/process5"/>
    <dgm:cxn modelId="{ED839EBC-A8CD-4ECC-A746-0DD0ACDF6A10}" type="presParOf" srcId="{A95A8281-944D-46ED-B1E6-3DF16E8B8FE6}" destId="{352D09E4-8921-4D9F-836F-39AACC0C058C}" srcOrd="16" destOrd="0" presId="urn:microsoft.com/office/officeart/2005/8/layout/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BB5AA2-D619-423F-B6F1-F9901A7D560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7167A8FB-F5A0-4CCD-8655-2C070AEB2D51}">
      <dgm:prSet phldrT="[Text]" custT="1"/>
      <dgm:spPr>
        <a:solidFill>
          <a:srgbClr val="FFC000"/>
        </a:solidFill>
        <a:ln>
          <a:solidFill>
            <a:srgbClr val="FFC000"/>
          </a:solidFill>
        </a:ln>
      </dgm:spPr>
      <dgm:t>
        <a:bodyPr/>
        <a:lstStyle/>
        <a:p>
          <a:r>
            <a:rPr lang="en-GB" sz="1800">
              <a:solidFill>
                <a:sysClr val="windowText" lastClr="000000"/>
              </a:solidFill>
              <a:latin typeface="Arial"/>
              <a:cs typeface="Arial"/>
            </a:rPr>
            <a:t>The aims and objectives of the service</a:t>
          </a:r>
          <a:endParaRPr lang="en-GB" sz="1800">
            <a:solidFill>
              <a:sysClr val="windowText" lastClr="000000"/>
            </a:solidFill>
            <a:latin typeface="Arial" panose="020B0604020202020204" pitchFamily="34" charset="0"/>
            <a:cs typeface="Arial" panose="020B0604020202020204" pitchFamily="34" charset="0"/>
          </a:endParaRPr>
        </a:p>
      </dgm:t>
    </dgm:pt>
    <dgm:pt modelId="{CC9DB83E-78DD-4AD4-9A58-B1BC1E066F88}" type="parTrans" cxnId="{AA23389E-B653-45B4-B5E1-3C7F866586C5}">
      <dgm:prSet/>
      <dgm:spPr/>
      <dgm:t>
        <a:bodyPr/>
        <a:lstStyle/>
        <a:p>
          <a:endParaRPr lang="en-GB">
            <a:solidFill>
              <a:sysClr val="windowText" lastClr="000000"/>
            </a:solidFill>
          </a:endParaRPr>
        </a:p>
      </dgm:t>
    </dgm:pt>
    <dgm:pt modelId="{C09D08DC-3754-4ECC-8956-F3F791398B72}" type="sibTrans" cxnId="{AA23389E-B653-45B4-B5E1-3C7F866586C5}">
      <dgm:prSet/>
      <dgm:spPr>
        <a:solidFill>
          <a:schemeClr val="accent2"/>
        </a:solidFill>
        <a:ln>
          <a:solidFill>
            <a:srgbClr val="FFC000"/>
          </a:solidFill>
        </a:ln>
      </dgm:spPr>
      <dgm:t>
        <a:bodyPr/>
        <a:lstStyle/>
        <a:p>
          <a:endParaRPr lang="en-GB">
            <a:solidFill>
              <a:sysClr val="windowText" lastClr="000000"/>
            </a:solidFill>
          </a:endParaRPr>
        </a:p>
      </dgm:t>
    </dgm:pt>
    <dgm:pt modelId="{1DE72BA0-7D58-48DF-BABA-B444AA2076BE}">
      <dgm:prSet phldrT="[Text]" custT="1"/>
      <dgm:spPr>
        <a:solidFill>
          <a:srgbClr val="FFC000"/>
        </a:solidFill>
        <a:ln>
          <a:solidFill>
            <a:srgbClr val="FFC000"/>
          </a:solidFill>
        </a:ln>
      </dgm:spPr>
      <dgm:t>
        <a:bodyPr/>
        <a:lstStyle/>
        <a:p>
          <a:r>
            <a:rPr lang="en-GB" sz="1800">
              <a:solidFill>
                <a:sysClr val="windowText" lastClr="000000"/>
              </a:solidFill>
              <a:latin typeface="Arial" panose="020B0604020202020204" pitchFamily="34" charset="0"/>
              <a:cs typeface="Arial" panose="020B0604020202020204" pitchFamily="34" charset="0"/>
            </a:rPr>
            <a:t>The population to be covered by the service</a:t>
          </a:r>
        </a:p>
      </dgm:t>
    </dgm:pt>
    <dgm:pt modelId="{D21BCAF2-105C-49FD-9346-74E1E54D1D3C}" type="parTrans" cxnId="{822487C7-CC1D-455E-9959-EF8BC8BB9E00}">
      <dgm:prSet/>
      <dgm:spPr/>
      <dgm:t>
        <a:bodyPr/>
        <a:lstStyle/>
        <a:p>
          <a:endParaRPr lang="en-GB">
            <a:solidFill>
              <a:sysClr val="windowText" lastClr="000000"/>
            </a:solidFill>
          </a:endParaRPr>
        </a:p>
      </dgm:t>
    </dgm:pt>
    <dgm:pt modelId="{678169AF-62CA-4326-A59B-03FD87867B8B}" type="sibTrans" cxnId="{822487C7-CC1D-455E-9959-EF8BC8BB9E00}">
      <dgm:prSet/>
      <dgm:spPr/>
      <dgm:t>
        <a:bodyPr/>
        <a:lstStyle/>
        <a:p>
          <a:endParaRPr lang="en-GB">
            <a:solidFill>
              <a:sysClr val="windowText" lastClr="000000"/>
            </a:solidFill>
          </a:endParaRPr>
        </a:p>
      </dgm:t>
    </dgm:pt>
    <dgm:pt modelId="{C92745C4-B7EF-4D3B-ABF6-5B1841889AA8}">
      <dgm:prSet phldrT="[Text]" custT="1"/>
      <dgm:spPr>
        <a:solidFill>
          <a:srgbClr val="FFC000"/>
        </a:solidFill>
        <a:ln>
          <a:solidFill>
            <a:srgbClr val="FFC000"/>
          </a:solidFill>
        </a:ln>
      </dgm:spPr>
      <dgm:t>
        <a:bodyPr/>
        <a:lstStyle/>
        <a:p>
          <a:r>
            <a:rPr lang="en-GB" sz="1800">
              <a:solidFill>
                <a:sysClr val="windowText" lastClr="000000"/>
              </a:solidFill>
              <a:latin typeface="Arial"/>
              <a:cs typeface="Arial"/>
            </a:rPr>
            <a:t>The required service standards – whether these need to be in compliance with relevant NICE guidelines or other guidance/recommendations issued by a professional body. </a:t>
          </a:r>
          <a:endParaRPr lang="en-GB" sz="1800">
            <a:solidFill>
              <a:sysClr val="windowText" lastClr="000000"/>
            </a:solidFill>
            <a:latin typeface="Arial" panose="020B0604020202020204" pitchFamily="34" charset="0"/>
            <a:cs typeface="Arial" panose="020B0604020202020204" pitchFamily="34" charset="0"/>
          </a:endParaRPr>
        </a:p>
      </dgm:t>
    </dgm:pt>
    <dgm:pt modelId="{0B6A906F-4DE9-4D00-8C68-63B15141F150}" type="parTrans" cxnId="{8C3C3232-D99F-4AE0-A2BE-1C35374A9CAF}">
      <dgm:prSet/>
      <dgm:spPr/>
      <dgm:t>
        <a:bodyPr/>
        <a:lstStyle/>
        <a:p>
          <a:endParaRPr lang="en-GB">
            <a:solidFill>
              <a:sysClr val="windowText" lastClr="000000"/>
            </a:solidFill>
          </a:endParaRPr>
        </a:p>
      </dgm:t>
    </dgm:pt>
    <dgm:pt modelId="{9833EA1A-96D5-4CC7-B7A3-A5A1B88866C6}" type="sibTrans" cxnId="{8C3C3232-D99F-4AE0-A2BE-1C35374A9CAF}">
      <dgm:prSet/>
      <dgm:spPr/>
      <dgm:t>
        <a:bodyPr/>
        <a:lstStyle/>
        <a:p>
          <a:endParaRPr lang="en-GB">
            <a:solidFill>
              <a:sysClr val="windowText" lastClr="000000"/>
            </a:solidFill>
          </a:endParaRPr>
        </a:p>
      </dgm:t>
    </dgm:pt>
    <dgm:pt modelId="{9A1D4867-0B76-434F-A7A2-916FE15251C0}">
      <dgm:prSet custT="1"/>
      <dgm:spPr>
        <a:solidFill>
          <a:srgbClr val="FFC000"/>
        </a:solidFill>
        <a:ln>
          <a:solidFill>
            <a:srgbClr val="FFC000"/>
          </a:solidFill>
        </a:ln>
      </dgm:spPr>
      <dgm:t>
        <a:bodyPr/>
        <a:lstStyle/>
        <a:p>
          <a:r>
            <a:rPr lang="en-GB" sz="1800">
              <a:solidFill>
                <a:sysClr val="windowText" lastClr="000000"/>
              </a:solidFill>
              <a:latin typeface="Arial" panose="020B0604020202020204" pitchFamily="34" charset="0"/>
              <a:cs typeface="Arial" panose="020B0604020202020204" pitchFamily="34" charset="0"/>
            </a:rPr>
            <a:t>A description of the services that will need to be delivered</a:t>
          </a:r>
        </a:p>
      </dgm:t>
    </dgm:pt>
    <dgm:pt modelId="{AB3803F3-C622-4F6A-B28C-4E22359036B6}" type="parTrans" cxnId="{A7AD53DA-DAA8-4717-AA0F-3856403A9FEA}">
      <dgm:prSet/>
      <dgm:spPr/>
      <dgm:t>
        <a:bodyPr/>
        <a:lstStyle/>
        <a:p>
          <a:endParaRPr lang="en-GB">
            <a:solidFill>
              <a:sysClr val="windowText" lastClr="000000"/>
            </a:solidFill>
          </a:endParaRPr>
        </a:p>
      </dgm:t>
    </dgm:pt>
    <dgm:pt modelId="{2E93D9BC-F01E-4E26-9E3E-C4404D07816E}" type="sibTrans" cxnId="{A7AD53DA-DAA8-4717-AA0F-3856403A9FEA}">
      <dgm:prSet/>
      <dgm:spPr/>
      <dgm:t>
        <a:bodyPr/>
        <a:lstStyle/>
        <a:p>
          <a:endParaRPr lang="en-GB">
            <a:solidFill>
              <a:sysClr val="windowText" lastClr="000000"/>
            </a:solidFill>
          </a:endParaRPr>
        </a:p>
      </dgm:t>
    </dgm:pt>
    <dgm:pt modelId="{BADA3388-3080-4B4E-8F70-7171D7BBB4BC}" type="pres">
      <dgm:prSet presAssocID="{BCBB5AA2-D619-423F-B6F1-F9901A7D560A}" presName="Name0" presStyleCnt="0">
        <dgm:presLayoutVars>
          <dgm:chMax val="7"/>
          <dgm:chPref val="7"/>
          <dgm:dir/>
        </dgm:presLayoutVars>
      </dgm:prSet>
      <dgm:spPr/>
    </dgm:pt>
    <dgm:pt modelId="{0B13B10E-AB9B-4709-AB38-74B7DCB5CA87}" type="pres">
      <dgm:prSet presAssocID="{BCBB5AA2-D619-423F-B6F1-F9901A7D560A}" presName="Name1" presStyleCnt="0"/>
      <dgm:spPr/>
    </dgm:pt>
    <dgm:pt modelId="{52DEC545-F01E-455C-8E4B-4FF9D3B6A496}" type="pres">
      <dgm:prSet presAssocID="{BCBB5AA2-D619-423F-B6F1-F9901A7D560A}" presName="cycle" presStyleCnt="0"/>
      <dgm:spPr/>
    </dgm:pt>
    <dgm:pt modelId="{825392E2-25AC-4EA6-B008-631818A90ADD}" type="pres">
      <dgm:prSet presAssocID="{BCBB5AA2-D619-423F-B6F1-F9901A7D560A}" presName="srcNode" presStyleLbl="node1" presStyleIdx="0" presStyleCnt="4"/>
      <dgm:spPr/>
    </dgm:pt>
    <dgm:pt modelId="{17A260EA-9D15-4C62-A5D9-84536F54D9EF}" type="pres">
      <dgm:prSet presAssocID="{BCBB5AA2-D619-423F-B6F1-F9901A7D560A}" presName="conn" presStyleLbl="parChTrans1D2" presStyleIdx="0" presStyleCnt="1" custLinFactNeighborX="-2060"/>
      <dgm:spPr/>
    </dgm:pt>
    <dgm:pt modelId="{827EE8C1-5D18-421A-9765-3882CC226CDB}" type="pres">
      <dgm:prSet presAssocID="{BCBB5AA2-D619-423F-B6F1-F9901A7D560A}" presName="extraNode" presStyleLbl="node1" presStyleIdx="0" presStyleCnt="4"/>
      <dgm:spPr/>
    </dgm:pt>
    <dgm:pt modelId="{BB009A92-DD1A-40D5-86FA-59E295D15374}" type="pres">
      <dgm:prSet presAssocID="{BCBB5AA2-D619-423F-B6F1-F9901A7D560A}" presName="dstNode" presStyleLbl="node1" presStyleIdx="0" presStyleCnt="4"/>
      <dgm:spPr/>
    </dgm:pt>
    <dgm:pt modelId="{F73E65A7-123F-47BD-9BBA-67D06DC82A0E}" type="pres">
      <dgm:prSet presAssocID="{7167A8FB-F5A0-4CCD-8655-2C070AEB2D51}" presName="text_1" presStyleLbl="node1" presStyleIdx="0" presStyleCnt="4">
        <dgm:presLayoutVars>
          <dgm:bulletEnabled val="1"/>
        </dgm:presLayoutVars>
      </dgm:prSet>
      <dgm:spPr/>
    </dgm:pt>
    <dgm:pt modelId="{794F25D5-3EB9-49B1-823A-0A2323609FC8}" type="pres">
      <dgm:prSet presAssocID="{7167A8FB-F5A0-4CCD-8655-2C070AEB2D51}" presName="accent_1" presStyleCnt="0"/>
      <dgm:spPr/>
    </dgm:pt>
    <dgm:pt modelId="{CC812418-55E4-4BAF-B1AB-5E9F63DDC526}" type="pres">
      <dgm:prSet presAssocID="{7167A8FB-F5A0-4CCD-8655-2C070AEB2D51}" presName="accentRepeatNode" presStyleLbl="solidFgAcc1" presStyleIdx="0" presStyleCnt="4"/>
      <dgm:spPr>
        <a:ln>
          <a:solidFill>
            <a:srgbClr val="FFC000"/>
          </a:solidFill>
        </a:ln>
      </dgm:spPr>
    </dgm:pt>
    <dgm:pt modelId="{BA382842-1456-499B-9515-E2A95D6E75C5}" type="pres">
      <dgm:prSet presAssocID="{1DE72BA0-7D58-48DF-BABA-B444AA2076BE}" presName="text_2" presStyleLbl="node1" presStyleIdx="1" presStyleCnt="4">
        <dgm:presLayoutVars>
          <dgm:bulletEnabled val="1"/>
        </dgm:presLayoutVars>
      </dgm:prSet>
      <dgm:spPr/>
    </dgm:pt>
    <dgm:pt modelId="{5855E422-66E7-412E-80C0-CC23DEB4B021}" type="pres">
      <dgm:prSet presAssocID="{1DE72BA0-7D58-48DF-BABA-B444AA2076BE}" presName="accent_2" presStyleCnt="0"/>
      <dgm:spPr/>
    </dgm:pt>
    <dgm:pt modelId="{8DA86B19-14C4-4D94-94B0-10EE7B44CE11}" type="pres">
      <dgm:prSet presAssocID="{1DE72BA0-7D58-48DF-BABA-B444AA2076BE}" presName="accentRepeatNode" presStyleLbl="solidFgAcc1" presStyleIdx="1" presStyleCnt="4"/>
      <dgm:spPr>
        <a:ln>
          <a:solidFill>
            <a:srgbClr val="FFC000"/>
          </a:solidFill>
        </a:ln>
      </dgm:spPr>
    </dgm:pt>
    <dgm:pt modelId="{19D6E023-851D-41D1-A1CC-6F92ED5BF016}" type="pres">
      <dgm:prSet presAssocID="{9A1D4867-0B76-434F-A7A2-916FE15251C0}" presName="text_3" presStyleLbl="node1" presStyleIdx="2" presStyleCnt="4">
        <dgm:presLayoutVars>
          <dgm:bulletEnabled val="1"/>
        </dgm:presLayoutVars>
      </dgm:prSet>
      <dgm:spPr/>
    </dgm:pt>
    <dgm:pt modelId="{EC084267-7BD1-4CF8-8E8E-65FE1F056E53}" type="pres">
      <dgm:prSet presAssocID="{9A1D4867-0B76-434F-A7A2-916FE15251C0}" presName="accent_3" presStyleCnt="0"/>
      <dgm:spPr/>
    </dgm:pt>
    <dgm:pt modelId="{3EB25A80-B646-49A7-952F-DC03BE7BD783}" type="pres">
      <dgm:prSet presAssocID="{9A1D4867-0B76-434F-A7A2-916FE15251C0}" presName="accentRepeatNode" presStyleLbl="solidFgAcc1" presStyleIdx="2" presStyleCnt="4"/>
      <dgm:spPr>
        <a:ln>
          <a:solidFill>
            <a:srgbClr val="FFC000"/>
          </a:solidFill>
        </a:ln>
      </dgm:spPr>
    </dgm:pt>
    <dgm:pt modelId="{E36C5314-2A3D-40D1-8935-75CD784D6558}" type="pres">
      <dgm:prSet presAssocID="{C92745C4-B7EF-4D3B-ABF6-5B1841889AA8}" presName="text_4" presStyleLbl="node1" presStyleIdx="3" presStyleCnt="4">
        <dgm:presLayoutVars>
          <dgm:bulletEnabled val="1"/>
        </dgm:presLayoutVars>
      </dgm:prSet>
      <dgm:spPr/>
    </dgm:pt>
    <dgm:pt modelId="{EB419118-50BF-467E-97C8-1A166E4323A0}" type="pres">
      <dgm:prSet presAssocID="{C92745C4-B7EF-4D3B-ABF6-5B1841889AA8}" presName="accent_4" presStyleCnt="0"/>
      <dgm:spPr/>
    </dgm:pt>
    <dgm:pt modelId="{925C505B-F95F-4C54-A297-021763A7CC17}" type="pres">
      <dgm:prSet presAssocID="{C92745C4-B7EF-4D3B-ABF6-5B1841889AA8}" presName="accentRepeatNode" presStyleLbl="solidFgAcc1" presStyleIdx="3" presStyleCnt="4"/>
      <dgm:spPr>
        <a:ln>
          <a:solidFill>
            <a:srgbClr val="FFC000"/>
          </a:solidFill>
        </a:ln>
      </dgm:spPr>
    </dgm:pt>
  </dgm:ptLst>
  <dgm:cxnLst>
    <dgm:cxn modelId="{7B8D1F02-B8F9-4258-9904-07D3CAD5FEBB}" type="presOf" srcId="{C92745C4-B7EF-4D3B-ABF6-5B1841889AA8}" destId="{E36C5314-2A3D-40D1-8935-75CD784D6558}" srcOrd="0" destOrd="0" presId="urn:microsoft.com/office/officeart/2008/layout/VerticalCurvedList"/>
    <dgm:cxn modelId="{2A5EFF25-2825-433B-804B-111FD5E9BCDE}" type="presOf" srcId="{7167A8FB-F5A0-4CCD-8655-2C070AEB2D51}" destId="{F73E65A7-123F-47BD-9BBA-67D06DC82A0E}" srcOrd="0" destOrd="0" presId="urn:microsoft.com/office/officeart/2008/layout/VerticalCurvedList"/>
    <dgm:cxn modelId="{B5494627-463E-4540-9D71-FCA872A19D2E}" type="presOf" srcId="{BCBB5AA2-D619-423F-B6F1-F9901A7D560A}" destId="{BADA3388-3080-4B4E-8F70-7171D7BBB4BC}" srcOrd="0" destOrd="0" presId="urn:microsoft.com/office/officeart/2008/layout/VerticalCurvedList"/>
    <dgm:cxn modelId="{8C3C3232-D99F-4AE0-A2BE-1C35374A9CAF}" srcId="{BCBB5AA2-D619-423F-B6F1-F9901A7D560A}" destId="{C92745C4-B7EF-4D3B-ABF6-5B1841889AA8}" srcOrd="3" destOrd="0" parTransId="{0B6A906F-4DE9-4D00-8C68-63B15141F150}" sibTransId="{9833EA1A-96D5-4CC7-B7A3-A5A1B88866C6}"/>
    <dgm:cxn modelId="{0FE9E79B-A1F0-44E5-835E-749660D59DD0}" type="presOf" srcId="{9A1D4867-0B76-434F-A7A2-916FE15251C0}" destId="{19D6E023-851D-41D1-A1CC-6F92ED5BF016}" srcOrd="0" destOrd="0" presId="urn:microsoft.com/office/officeart/2008/layout/VerticalCurvedList"/>
    <dgm:cxn modelId="{AA23389E-B653-45B4-B5E1-3C7F866586C5}" srcId="{BCBB5AA2-D619-423F-B6F1-F9901A7D560A}" destId="{7167A8FB-F5A0-4CCD-8655-2C070AEB2D51}" srcOrd="0" destOrd="0" parTransId="{CC9DB83E-78DD-4AD4-9A58-B1BC1E066F88}" sibTransId="{C09D08DC-3754-4ECC-8956-F3F791398B72}"/>
    <dgm:cxn modelId="{0BEE90B7-DCDE-4AA9-9D17-CCA3E9484641}" type="presOf" srcId="{C09D08DC-3754-4ECC-8956-F3F791398B72}" destId="{17A260EA-9D15-4C62-A5D9-84536F54D9EF}" srcOrd="0" destOrd="0" presId="urn:microsoft.com/office/officeart/2008/layout/VerticalCurvedList"/>
    <dgm:cxn modelId="{822487C7-CC1D-455E-9959-EF8BC8BB9E00}" srcId="{BCBB5AA2-D619-423F-B6F1-F9901A7D560A}" destId="{1DE72BA0-7D58-48DF-BABA-B444AA2076BE}" srcOrd="1" destOrd="0" parTransId="{D21BCAF2-105C-49FD-9346-74E1E54D1D3C}" sibTransId="{678169AF-62CA-4326-A59B-03FD87867B8B}"/>
    <dgm:cxn modelId="{529042D9-CA62-42A4-92B4-2B184D3DF357}" type="presOf" srcId="{1DE72BA0-7D58-48DF-BABA-B444AA2076BE}" destId="{BA382842-1456-499B-9515-E2A95D6E75C5}" srcOrd="0" destOrd="0" presId="urn:microsoft.com/office/officeart/2008/layout/VerticalCurvedList"/>
    <dgm:cxn modelId="{A7AD53DA-DAA8-4717-AA0F-3856403A9FEA}" srcId="{BCBB5AA2-D619-423F-B6F1-F9901A7D560A}" destId="{9A1D4867-0B76-434F-A7A2-916FE15251C0}" srcOrd="2" destOrd="0" parTransId="{AB3803F3-C622-4F6A-B28C-4E22359036B6}" sibTransId="{2E93D9BC-F01E-4E26-9E3E-C4404D07816E}"/>
    <dgm:cxn modelId="{AE9BE664-388A-45B5-934C-0E8EE043463A}" type="presParOf" srcId="{BADA3388-3080-4B4E-8F70-7171D7BBB4BC}" destId="{0B13B10E-AB9B-4709-AB38-74B7DCB5CA87}" srcOrd="0" destOrd="0" presId="urn:microsoft.com/office/officeart/2008/layout/VerticalCurvedList"/>
    <dgm:cxn modelId="{651E5D25-242F-441E-8E51-0E6933A767D2}" type="presParOf" srcId="{0B13B10E-AB9B-4709-AB38-74B7DCB5CA87}" destId="{52DEC545-F01E-455C-8E4B-4FF9D3B6A496}" srcOrd="0" destOrd="0" presId="urn:microsoft.com/office/officeart/2008/layout/VerticalCurvedList"/>
    <dgm:cxn modelId="{76B0C22C-B49D-42AE-9857-7042C0189017}" type="presParOf" srcId="{52DEC545-F01E-455C-8E4B-4FF9D3B6A496}" destId="{825392E2-25AC-4EA6-B008-631818A90ADD}" srcOrd="0" destOrd="0" presId="urn:microsoft.com/office/officeart/2008/layout/VerticalCurvedList"/>
    <dgm:cxn modelId="{9E4F8F3F-962A-4F75-9927-001A8C606665}" type="presParOf" srcId="{52DEC545-F01E-455C-8E4B-4FF9D3B6A496}" destId="{17A260EA-9D15-4C62-A5D9-84536F54D9EF}" srcOrd="1" destOrd="0" presId="urn:microsoft.com/office/officeart/2008/layout/VerticalCurvedList"/>
    <dgm:cxn modelId="{2139A49A-7B6F-4A26-A42A-A44C25AE7D84}" type="presParOf" srcId="{52DEC545-F01E-455C-8E4B-4FF9D3B6A496}" destId="{827EE8C1-5D18-421A-9765-3882CC226CDB}" srcOrd="2" destOrd="0" presId="urn:microsoft.com/office/officeart/2008/layout/VerticalCurvedList"/>
    <dgm:cxn modelId="{2A57ED75-8F69-4FBF-82FE-8E1FC0FF8392}" type="presParOf" srcId="{52DEC545-F01E-455C-8E4B-4FF9D3B6A496}" destId="{BB009A92-DD1A-40D5-86FA-59E295D15374}" srcOrd="3" destOrd="0" presId="urn:microsoft.com/office/officeart/2008/layout/VerticalCurvedList"/>
    <dgm:cxn modelId="{98529E16-48EA-492B-A993-E5211424E302}" type="presParOf" srcId="{0B13B10E-AB9B-4709-AB38-74B7DCB5CA87}" destId="{F73E65A7-123F-47BD-9BBA-67D06DC82A0E}" srcOrd="1" destOrd="0" presId="urn:microsoft.com/office/officeart/2008/layout/VerticalCurvedList"/>
    <dgm:cxn modelId="{FBB5D6F7-F337-406B-B4B6-BBF7EDC31C3B}" type="presParOf" srcId="{0B13B10E-AB9B-4709-AB38-74B7DCB5CA87}" destId="{794F25D5-3EB9-49B1-823A-0A2323609FC8}" srcOrd="2" destOrd="0" presId="urn:microsoft.com/office/officeart/2008/layout/VerticalCurvedList"/>
    <dgm:cxn modelId="{8BD25AAA-BB40-49A4-BDBF-D50BAC9479A9}" type="presParOf" srcId="{794F25D5-3EB9-49B1-823A-0A2323609FC8}" destId="{CC812418-55E4-4BAF-B1AB-5E9F63DDC526}" srcOrd="0" destOrd="0" presId="urn:microsoft.com/office/officeart/2008/layout/VerticalCurvedList"/>
    <dgm:cxn modelId="{2B96B8FA-726A-4EC0-95DF-41D6191897C7}" type="presParOf" srcId="{0B13B10E-AB9B-4709-AB38-74B7DCB5CA87}" destId="{BA382842-1456-499B-9515-E2A95D6E75C5}" srcOrd="3" destOrd="0" presId="urn:microsoft.com/office/officeart/2008/layout/VerticalCurvedList"/>
    <dgm:cxn modelId="{6477203E-F697-4B8D-963F-1F3D7B68C497}" type="presParOf" srcId="{0B13B10E-AB9B-4709-AB38-74B7DCB5CA87}" destId="{5855E422-66E7-412E-80C0-CC23DEB4B021}" srcOrd="4" destOrd="0" presId="urn:microsoft.com/office/officeart/2008/layout/VerticalCurvedList"/>
    <dgm:cxn modelId="{81E103BA-A5D7-4B2D-8007-1616FE189DA0}" type="presParOf" srcId="{5855E422-66E7-412E-80C0-CC23DEB4B021}" destId="{8DA86B19-14C4-4D94-94B0-10EE7B44CE11}" srcOrd="0" destOrd="0" presId="urn:microsoft.com/office/officeart/2008/layout/VerticalCurvedList"/>
    <dgm:cxn modelId="{21953078-1961-4B2C-86FF-BC6BF392C1DA}" type="presParOf" srcId="{0B13B10E-AB9B-4709-AB38-74B7DCB5CA87}" destId="{19D6E023-851D-41D1-A1CC-6F92ED5BF016}" srcOrd="5" destOrd="0" presId="urn:microsoft.com/office/officeart/2008/layout/VerticalCurvedList"/>
    <dgm:cxn modelId="{FA6487B5-2746-4B1C-A7F3-3EA93D0AAA72}" type="presParOf" srcId="{0B13B10E-AB9B-4709-AB38-74B7DCB5CA87}" destId="{EC084267-7BD1-4CF8-8E8E-65FE1F056E53}" srcOrd="6" destOrd="0" presId="urn:microsoft.com/office/officeart/2008/layout/VerticalCurvedList"/>
    <dgm:cxn modelId="{235F577B-A172-48F4-93F6-932006889E1E}" type="presParOf" srcId="{EC084267-7BD1-4CF8-8E8E-65FE1F056E53}" destId="{3EB25A80-B646-49A7-952F-DC03BE7BD783}" srcOrd="0" destOrd="0" presId="urn:microsoft.com/office/officeart/2008/layout/VerticalCurvedList"/>
    <dgm:cxn modelId="{16DC8D02-F7BB-4879-B0ED-EBDC6531F5A4}" type="presParOf" srcId="{0B13B10E-AB9B-4709-AB38-74B7DCB5CA87}" destId="{E36C5314-2A3D-40D1-8935-75CD784D6558}" srcOrd="7" destOrd="0" presId="urn:microsoft.com/office/officeart/2008/layout/VerticalCurvedList"/>
    <dgm:cxn modelId="{65580883-EA58-486A-851E-E63CB05D759D}" type="presParOf" srcId="{0B13B10E-AB9B-4709-AB38-74B7DCB5CA87}" destId="{EB419118-50BF-467E-97C8-1A166E4323A0}" srcOrd="8" destOrd="0" presId="urn:microsoft.com/office/officeart/2008/layout/VerticalCurvedList"/>
    <dgm:cxn modelId="{9CFEA6A8-6D25-46A5-99A5-E6BA9B8EFD09}" type="presParOf" srcId="{EB419118-50BF-467E-97C8-1A166E4323A0}" destId="{925C505B-F95F-4C54-A297-021763A7CC1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178ABA-303A-4FC6-9B7C-7E77282AEC8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7F8021A-C606-4BEA-83D7-FDF5795EB3A0}">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This must be done using the Find a Tender Service (FTS) website. </a:t>
          </a:r>
        </a:p>
      </dgm:t>
    </dgm:pt>
    <dgm:pt modelId="{3DC0BD18-5F44-427E-9775-E264DD28F9EF}" type="parTrans" cxnId="{446FFB48-D560-48DB-B4B9-1D8A5B252E5A}">
      <dgm:prSet/>
      <dgm:spPr/>
      <dgm:t>
        <a:bodyPr/>
        <a:lstStyle/>
        <a:p>
          <a:endParaRPr lang="en-GB"/>
        </a:p>
      </dgm:t>
    </dgm:pt>
    <dgm:pt modelId="{87373440-7BA3-43A0-9AC2-2FC2A6CC1B76}" type="sibTrans" cxnId="{446FFB48-D560-48DB-B4B9-1D8A5B252E5A}">
      <dgm:prSet/>
      <dgm:spPr/>
      <dgm:t>
        <a:bodyPr/>
        <a:lstStyle/>
        <a:p>
          <a:endParaRPr lang="en-GB"/>
        </a:p>
      </dgm:t>
    </dgm:pt>
    <dgm:pt modelId="{A2672219-0CD4-4FDD-81C1-B91E2D2D5114}">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 information that must be included in the notice is detailed in Schedule 8 of the Regulations.</a:t>
          </a:r>
        </a:p>
      </dgm:t>
    </dgm:pt>
    <dgm:pt modelId="{2A86E862-9B5D-46C5-9353-37387B5F3002}" type="parTrans" cxnId="{589F2867-15F8-437E-9E8A-083D22E632C0}">
      <dgm:prSet/>
      <dgm:spPr/>
      <dgm:t>
        <a:bodyPr/>
        <a:lstStyle/>
        <a:p>
          <a:endParaRPr lang="en-GB"/>
        </a:p>
      </dgm:t>
    </dgm:pt>
    <dgm:pt modelId="{E158E786-0D3D-4D8A-B5C2-DE6526AA64AE}" type="sibTrans" cxnId="{589F2867-15F8-437E-9E8A-083D22E632C0}">
      <dgm:prSet/>
      <dgm:spPr/>
      <dgm:t>
        <a:bodyPr/>
        <a:lstStyle/>
        <a:p>
          <a:endParaRPr lang="en-GB"/>
        </a:p>
      </dgm:t>
    </dgm:pt>
    <dgm:pt modelId="{3A527CD2-72C6-44D0-AE79-E86960BDD4E7}">
      <dgm:prSet phldrT="[Text]" custT="1"/>
      <dgm:spPr>
        <a:solidFill>
          <a:srgbClr val="005EB8"/>
        </a:solidFill>
      </dgm:spPr>
      <dgm:t>
        <a:bodyPr/>
        <a:lstStyle/>
        <a:p>
          <a:r>
            <a:rPr lang="en-GB" sz="1800">
              <a:solidFill>
                <a:schemeClr val="bg1"/>
              </a:solidFill>
              <a:latin typeface="Arial" panose="020B0604020202020204" pitchFamily="34" charset="0"/>
            </a:rPr>
            <a:t>Relevant authorities must also include a link to further documentation, which sets out how the contract award criteria will be evaluated – including the weighting or relative importance of the key criteria.</a:t>
          </a:r>
          <a:endParaRPr lang="en-GB" sz="1800">
            <a:solidFill>
              <a:schemeClr val="bg1"/>
            </a:solidFill>
            <a:latin typeface="Arial" panose="020B0604020202020204" pitchFamily="34" charset="0"/>
            <a:cs typeface="Arial" panose="020B0604020202020204" pitchFamily="34" charset="0"/>
          </a:endParaRPr>
        </a:p>
      </dgm:t>
    </dgm:pt>
    <dgm:pt modelId="{917D7960-EBFC-4B18-B0ED-3243D243CB04}" type="parTrans" cxnId="{5524E245-2B20-485D-9BEB-FDB701F644A5}">
      <dgm:prSet/>
      <dgm:spPr/>
      <dgm:t>
        <a:bodyPr/>
        <a:lstStyle/>
        <a:p>
          <a:endParaRPr lang="en-GB"/>
        </a:p>
      </dgm:t>
    </dgm:pt>
    <dgm:pt modelId="{1234B29B-D71A-4EB6-A0A3-E0A414BE346D}" type="sibTrans" cxnId="{5524E245-2B20-485D-9BEB-FDB701F644A5}">
      <dgm:prSet/>
      <dgm:spPr/>
      <dgm:t>
        <a:bodyPr/>
        <a:lstStyle/>
        <a:p>
          <a:endParaRPr lang="en-GB"/>
        </a:p>
      </dgm:t>
    </dgm:pt>
    <dgm:pt modelId="{C8668F59-52B1-4C09-B178-5611F106CD22}" type="pres">
      <dgm:prSet presAssocID="{77178ABA-303A-4FC6-9B7C-7E77282AEC8D}" presName="linear" presStyleCnt="0">
        <dgm:presLayoutVars>
          <dgm:dir/>
          <dgm:animLvl val="lvl"/>
          <dgm:resizeHandles val="exact"/>
        </dgm:presLayoutVars>
      </dgm:prSet>
      <dgm:spPr/>
    </dgm:pt>
    <dgm:pt modelId="{8CB5D775-1520-4A9E-A046-FAC0F3ADEDB8}" type="pres">
      <dgm:prSet presAssocID="{77F8021A-C606-4BEA-83D7-FDF5795EB3A0}" presName="parentLin" presStyleCnt="0"/>
      <dgm:spPr/>
    </dgm:pt>
    <dgm:pt modelId="{3C0B373A-48C0-4791-B1A8-05EA2BDBA0EA}" type="pres">
      <dgm:prSet presAssocID="{77F8021A-C606-4BEA-83D7-FDF5795EB3A0}" presName="parentLeftMargin" presStyleLbl="node1" presStyleIdx="0" presStyleCnt="3"/>
      <dgm:spPr/>
    </dgm:pt>
    <dgm:pt modelId="{2FC00333-65F2-44FA-964D-63A77CAB5780}" type="pres">
      <dgm:prSet presAssocID="{77F8021A-C606-4BEA-83D7-FDF5795EB3A0}" presName="parentText" presStyleLbl="node1" presStyleIdx="0" presStyleCnt="3" custScaleX="142857" custLinFactNeighborX="407" custLinFactNeighborY="-2512">
        <dgm:presLayoutVars>
          <dgm:chMax val="0"/>
          <dgm:bulletEnabled val="1"/>
        </dgm:presLayoutVars>
      </dgm:prSet>
      <dgm:spPr/>
    </dgm:pt>
    <dgm:pt modelId="{6E0C9F1C-50BF-49D8-96AB-84A7CC9CC1BF}" type="pres">
      <dgm:prSet presAssocID="{77F8021A-C606-4BEA-83D7-FDF5795EB3A0}" presName="negativeSpace" presStyleCnt="0"/>
      <dgm:spPr/>
    </dgm:pt>
    <dgm:pt modelId="{C7519602-AE29-45CC-867A-773FD02A3495}" type="pres">
      <dgm:prSet presAssocID="{77F8021A-C606-4BEA-83D7-FDF5795EB3A0}" presName="childText" presStyleLbl="conFgAcc1" presStyleIdx="0" presStyleCnt="3" custLinFactNeighborY="-27130">
        <dgm:presLayoutVars>
          <dgm:bulletEnabled val="1"/>
        </dgm:presLayoutVars>
      </dgm:prSet>
      <dgm:spPr>
        <a:ln>
          <a:solidFill>
            <a:srgbClr val="005EB8"/>
          </a:solidFill>
        </a:ln>
      </dgm:spPr>
    </dgm:pt>
    <dgm:pt modelId="{A33A9A5F-A631-4224-8B14-1E16F5AE1EBD}" type="pres">
      <dgm:prSet presAssocID="{87373440-7BA3-43A0-9AC2-2FC2A6CC1B76}" presName="spaceBetweenRectangles" presStyleCnt="0"/>
      <dgm:spPr/>
    </dgm:pt>
    <dgm:pt modelId="{52BFE1B8-9456-4ED8-BF7D-A7228541C718}" type="pres">
      <dgm:prSet presAssocID="{A2672219-0CD4-4FDD-81C1-B91E2D2D5114}" presName="parentLin" presStyleCnt="0"/>
      <dgm:spPr/>
    </dgm:pt>
    <dgm:pt modelId="{919052ED-90F6-4FFC-9213-8339E0A655F7}" type="pres">
      <dgm:prSet presAssocID="{A2672219-0CD4-4FDD-81C1-B91E2D2D5114}" presName="parentLeftMargin" presStyleLbl="node1" presStyleIdx="0" presStyleCnt="3"/>
      <dgm:spPr/>
    </dgm:pt>
    <dgm:pt modelId="{04E0F6B7-C674-4CF7-975B-0E15AAF7B564}" type="pres">
      <dgm:prSet presAssocID="{A2672219-0CD4-4FDD-81C1-B91E2D2D5114}" presName="parentText" presStyleLbl="node1" presStyleIdx="1" presStyleCnt="3" custScaleX="142857" custScaleY="102680" custLinFactNeighborX="407" custLinFactNeighborY="-2512">
        <dgm:presLayoutVars>
          <dgm:chMax val="0"/>
          <dgm:bulletEnabled val="1"/>
        </dgm:presLayoutVars>
      </dgm:prSet>
      <dgm:spPr/>
    </dgm:pt>
    <dgm:pt modelId="{7724BFF9-6526-477C-8A31-524BA26B62DD}" type="pres">
      <dgm:prSet presAssocID="{A2672219-0CD4-4FDD-81C1-B91E2D2D5114}" presName="negativeSpace" presStyleCnt="0"/>
      <dgm:spPr/>
    </dgm:pt>
    <dgm:pt modelId="{EE1039BC-DF49-4763-8376-A77CEA972D9F}" type="pres">
      <dgm:prSet presAssocID="{A2672219-0CD4-4FDD-81C1-B91E2D2D5114}" presName="childText" presStyleLbl="conFgAcc1" presStyleIdx="1" presStyleCnt="3" custLinFactNeighborY="-27130">
        <dgm:presLayoutVars>
          <dgm:bulletEnabled val="1"/>
        </dgm:presLayoutVars>
      </dgm:prSet>
      <dgm:spPr>
        <a:ln>
          <a:solidFill>
            <a:srgbClr val="005EB8"/>
          </a:solidFill>
        </a:ln>
      </dgm:spPr>
    </dgm:pt>
    <dgm:pt modelId="{764713A6-0414-4327-BCCC-ACBB037148CE}" type="pres">
      <dgm:prSet presAssocID="{E158E786-0D3D-4D8A-B5C2-DE6526AA64AE}" presName="spaceBetweenRectangles" presStyleCnt="0"/>
      <dgm:spPr/>
    </dgm:pt>
    <dgm:pt modelId="{136BA07C-8657-40B9-9818-25E549ED9A88}" type="pres">
      <dgm:prSet presAssocID="{3A527CD2-72C6-44D0-AE79-E86960BDD4E7}" presName="parentLin" presStyleCnt="0"/>
      <dgm:spPr/>
    </dgm:pt>
    <dgm:pt modelId="{861A896D-E1E1-4EED-B5FC-DC963379CCD5}" type="pres">
      <dgm:prSet presAssocID="{3A527CD2-72C6-44D0-AE79-E86960BDD4E7}" presName="parentLeftMargin" presStyleLbl="node1" presStyleIdx="1" presStyleCnt="3"/>
      <dgm:spPr/>
    </dgm:pt>
    <dgm:pt modelId="{63A06721-00EA-4284-B7A6-AFB873B2E994}" type="pres">
      <dgm:prSet presAssocID="{3A527CD2-72C6-44D0-AE79-E86960BDD4E7}" presName="parentText" presStyleLbl="node1" presStyleIdx="2" presStyleCnt="3" custScaleX="142857" custScaleY="187115" custLinFactNeighborX="407" custLinFactNeighborY="4273">
        <dgm:presLayoutVars>
          <dgm:chMax val="0"/>
          <dgm:bulletEnabled val="1"/>
        </dgm:presLayoutVars>
      </dgm:prSet>
      <dgm:spPr/>
    </dgm:pt>
    <dgm:pt modelId="{D1AA6A84-5FC1-4F6F-927C-526AB9F6F57F}" type="pres">
      <dgm:prSet presAssocID="{3A527CD2-72C6-44D0-AE79-E86960BDD4E7}" presName="negativeSpace" presStyleCnt="0"/>
      <dgm:spPr/>
    </dgm:pt>
    <dgm:pt modelId="{6FA5EDFF-3F3E-4F09-9BE0-FC192F13D9FD}" type="pres">
      <dgm:prSet presAssocID="{3A527CD2-72C6-44D0-AE79-E86960BDD4E7}" presName="childText" presStyleLbl="conFgAcc1" presStyleIdx="2" presStyleCnt="3">
        <dgm:presLayoutVars>
          <dgm:bulletEnabled val="1"/>
        </dgm:presLayoutVars>
      </dgm:prSet>
      <dgm:spPr>
        <a:ln>
          <a:solidFill>
            <a:srgbClr val="005EB8"/>
          </a:solidFill>
        </a:ln>
      </dgm:spPr>
    </dgm:pt>
  </dgm:ptLst>
  <dgm:cxnLst>
    <dgm:cxn modelId="{764B8E10-84EE-4C09-A5EE-984EBA7AAB7C}" type="presOf" srcId="{3A527CD2-72C6-44D0-AE79-E86960BDD4E7}" destId="{63A06721-00EA-4284-B7A6-AFB873B2E994}" srcOrd="1" destOrd="0" presId="urn:microsoft.com/office/officeart/2005/8/layout/list1"/>
    <dgm:cxn modelId="{A6BE581A-F0C4-4E56-8780-E4E3F5047579}" type="presOf" srcId="{77178ABA-303A-4FC6-9B7C-7E77282AEC8D}" destId="{C8668F59-52B1-4C09-B178-5611F106CD22}" srcOrd="0" destOrd="0" presId="urn:microsoft.com/office/officeart/2005/8/layout/list1"/>
    <dgm:cxn modelId="{3EAB652C-6E61-46F5-8A16-D52BF551EEEB}" type="presOf" srcId="{77F8021A-C606-4BEA-83D7-FDF5795EB3A0}" destId="{3C0B373A-48C0-4791-B1A8-05EA2BDBA0EA}" srcOrd="0" destOrd="0" presId="urn:microsoft.com/office/officeart/2005/8/layout/list1"/>
    <dgm:cxn modelId="{9D9D0439-C240-4504-9AE0-E3EAD2378BE1}" type="presOf" srcId="{3A527CD2-72C6-44D0-AE79-E86960BDD4E7}" destId="{861A896D-E1E1-4EED-B5FC-DC963379CCD5}" srcOrd="0" destOrd="0" presId="urn:microsoft.com/office/officeart/2005/8/layout/list1"/>
    <dgm:cxn modelId="{E1A3B75E-E5AA-401F-9B7F-4F11CAE67CDB}" type="presOf" srcId="{77F8021A-C606-4BEA-83D7-FDF5795EB3A0}" destId="{2FC00333-65F2-44FA-964D-63A77CAB5780}" srcOrd="1" destOrd="0" presId="urn:microsoft.com/office/officeart/2005/8/layout/list1"/>
    <dgm:cxn modelId="{5524E245-2B20-485D-9BEB-FDB701F644A5}" srcId="{77178ABA-303A-4FC6-9B7C-7E77282AEC8D}" destId="{3A527CD2-72C6-44D0-AE79-E86960BDD4E7}" srcOrd="2" destOrd="0" parTransId="{917D7960-EBFC-4B18-B0ED-3243D243CB04}" sibTransId="{1234B29B-D71A-4EB6-A0A3-E0A414BE346D}"/>
    <dgm:cxn modelId="{19C6A666-ADDE-4206-AFFB-822E66398CDC}" type="presOf" srcId="{A2672219-0CD4-4FDD-81C1-B91E2D2D5114}" destId="{04E0F6B7-C674-4CF7-975B-0E15AAF7B564}" srcOrd="1" destOrd="0" presId="urn:microsoft.com/office/officeart/2005/8/layout/list1"/>
    <dgm:cxn modelId="{589F2867-15F8-437E-9E8A-083D22E632C0}" srcId="{77178ABA-303A-4FC6-9B7C-7E77282AEC8D}" destId="{A2672219-0CD4-4FDD-81C1-B91E2D2D5114}" srcOrd="1" destOrd="0" parTransId="{2A86E862-9B5D-46C5-9353-37387B5F3002}" sibTransId="{E158E786-0D3D-4D8A-B5C2-DE6526AA64AE}"/>
    <dgm:cxn modelId="{446FFB48-D560-48DB-B4B9-1D8A5B252E5A}" srcId="{77178ABA-303A-4FC6-9B7C-7E77282AEC8D}" destId="{77F8021A-C606-4BEA-83D7-FDF5795EB3A0}" srcOrd="0" destOrd="0" parTransId="{3DC0BD18-5F44-427E-9775-E264DD28F9EF}" sibTransId="{87373440-7BA3-43A0-9AC2-2FC2A6CC1B76}"/>
    <dgm:cxn modelId="{ADD0DFCC-D488-41E1-A1B5-4581F4E52D92}" type="presOf" srcId="{A2672219-0CD4-4FDD-81C1-B91E2D2D5114}" destId="{919052ED-90F6-4FFC-9213-8339E0A655F7}" srcOrd="0" destOrd="0" presId="urn:microsoft.com/office/officeart/2005/8/layout/list1"/>
    <dgm:cxn modelId="{CD147093-1EDC-48F7-A38C-AE3F2F130D5B}" type="presParOf" srcId="{C8668F59-52B1-4C09-B178-5611F106CD22}" destId="{8CB5D775-1520-4A9E-A046-FAC0F3ADEDB8}" srcOrd="0" destOrd="0" presId="urn:microsoft.com/office/officeart/2005/8/layout/list1"/>
    <dgm:cxn modelId="{6E15C5C3-A308-4391-95FC-27EC9C65E54E}" type="presParOf" srcId="{8CB5D775-1520-4A9E-A046-FAC0F3ADEDB8}" destId="{3C0B373A-48C0-4791-B1A8-05EA2BDBA0EA}" srcOrd="0" destOrd="0" presId="urn:microsoft.com/office/officeart/2005/8/layout/list1"/>
    <dgm:cxn modelId="{A2E22461-E1A8-4C8C-8B2D-1765C4AB01C8}" type="presParOf" srcId="{8CB5D775-1520-4A9E-A046-FAC0F3ADEDB8}" destId="{2FC00333-65F2-44FA-964D-63A77CAB5780}" srcOrd="1" destOrd="0" presId="urn:microsoft.com/office/officeart/2005/8/layout/list1"/>
    <dgm:cxn modelId="{FE507009-FBC6-406D-9D22-FEAF1DAB97A2}" type="presParOf" srcId="{C8668F59-52B1-4C09-B178-5611F106CD22}" destId="{6E0C9F1C-50BF-49D8-96AB-84A7CC9CC1BF}" srcOrd="1" destOrd="0" presId="urn:microsoft.com/office/officeart/2005/8/layout/list1"/>
    <dgm:cxn modelId="{15ED3637-90CA-45FC-AE59-1CDEBFB18B45}" type="presParOf" srcId="{C8668F59-52B1-4C09-B178-5611F106CD22}" destId="{C7519602-AE29-45CC-867A-773FD02A3495}" srcOrd="2" destOrd="0" presId="urn:microsoft.com/office/officeart/2005/8/layout/list1"/>
    <dgm:cxn modelId="{F2AA6D13-18B3-4A31-A57F-48AC33BC5AC3}" type="presParOf" srcId="{C8668F59-52B1-4C09-B178-5611F106CD22}" destId="{A33A9A5F-A631-4224-8B14-1E16F5AE1EBD}" srcOrd="3" destOrd="0" presId="urn:microsoft.com/office/officeart/2005/8/layout/list1"/>
    <dgm:cxn modelId="{F16C0B81-C1A5-4D8B-8346-F78D6B6670F0}" type="presParOf" srcId="{C8668F59-52B1-4C09-B178-5611F106CD22}" destId="{52BFE1B8-9456-4ED8-BF7D-A7228541C718}" srcOrd="4" destOrd="0" presId="urn:microsoft.com/office/officeart/2005/8/layout/list1"/>
    <dgm:cxn modelId="{46ABA15F-A89F-4F25-831A-2D1C0F389E14}" type="presParOf" srcId="{52BFE1B8-9456-4ED8-BF7D-A7228541C718}" destId="{919052ED-90F6-4FFC-9213-8339E0A655F7}" srcOrd="0" destOrd="0" presId="urn:microsoft.com/office/officeart/2005/8/layout/list1"/>
    <dgm:cxn modelId="{3F6F9FEE-2F1A-484B-8ADC-16788A71372D}" type="presParOf" srcId="{52BFE1B8-9456-4ED8-BF7D-A7228541C718}" destId="{04E0F6B7-C674-4CF7-975B-0E15AAF7B564}" srcOrd="1" destOrd="0" presId="urn:microsoft.com/office/officeart/2005/8/layout/list1"/>
    <dgm:cxn modelId="{9A6B2E03-A5E1-482B-AB9E-6D7C132BBD35}" type="presParOf" srcId="{C8668F59-52B1-4C09-B178-5611F106CD22}" destId="{7724BFF9-6526-477C-8A31-524BA26B62DD}" srcOrd="5" destOrd="0" presId="urn:microsoft.com/office/officeart/2005/8/layout/list1"/>
    <dgm:cxn modelId="{96D851CC-638A-464B-80B7-4E996820A21C}" type="presParOf" srcId="{C8668F59-52B1-4C09-B178-5611F106CD22}" destId="{EE1039BC-DF49-4763-8376-A77CEA972D9F}" srcOrd="6" destOrd="0" presId="urn:microsoft.com/office/officeart/2005/8/layout/list1"/>
    <dgm:cxn modelId="{1EFFBAEB-85DA-44F0-AF05-9009BACFD1E4}" type="presParOf" srcId="{C8668F59-52B1-4C09-B178-5611F106CD22}" destId="{764713A6-0414-4327-BCCC-ACBB037148CE}" srcOrd="7" destOrd="0" presId="urn:microsoft.com/office/officeart/2005/8/layout/list1"/>
    <dgm:cxn modelId="{0BE0EACE-55C1-4D4A-835B-6959BD81E9F4}" type="presParOf" srcId="{C8668F59-52B1-4C09-B178-5611F106CD22}" destId="{136BA07C-8657-40B9-9818-25E549ED9A88}" srcOrd="8" destOrd="0" presId="urn:microsoft.com/office/officeart/2005/8/layout/list1"/>
    <dgm:cxn modelId="{21228D02-5990-4421-B780-06DDAA0E0679}" type="presParOf" srcId="{136BA07C-8657-40B9-9818-25E549ED9A88}" destId="{861A896D-E1E1-4EED-B5FC-DC963379CCD5}" srcOrd="0" destOrd="0" presId="urn:microsoft.com/office/officeart/2005/8/layout/list1"/>
    <dgm:cxn modelId="{60E9C957-5F6A-48FE-91B8-B2A1E96021CA}" type="presParOf" srcId="{136BA07C-8657-40B9-9818-25E549ED9A88}" destId="{63A06721-00EA-4284-B7A6-AFB873B2E994}" srcOrd="1" destOrd="0" presId="urn:microsoft.com/office/officeart/2005/8/layout/list1"/>
    <dgm:cxn modelId="{8ED2BAEC-468F-4C8A-A1E3-57DA66901325}" type="presParOf" srcId="{C8668F59-52B1-4C09-B178-5611F106CD22}" destId="{D1AA6A84-5FC1-4F6F-927C-526AB9F6F57F}" srcOrd="9" destOrd="0" presId="urn:microsoft.com/office/officeart/2005/8/layout/list1"/>
    <dgm:cxn modelId="{42DB4CB6-6FCD-4774-A684-105EA809EEB0}" type="presParOf" srcId="{C8668F59-52B1-4C09-B178-5611F106CD22}" destId="{6FA5EDFF-3F3E-4F09-9BE0-FC192F13D9F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3A4D621-6832-4446-B444-68A1C8A651F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AD85127E-709B-45F6-BBB7-81799523B3A0}">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relevant authority must assess the likely providers against the </a:t>
          </a:r>
          <a:r>
            <a:rPr lang="en-GB" sz="1800" b="1">
              <a:latin typeface="Arial" panose="020B0604020202020204" pitchFamily="34" charset="0"/>
              <a:cs typeface="Arial" panose="020B0604020202020204" pitchFamily="34" charset="0"/>
            </a:rPr>
            <a:t>key criteria</a:t>
          </a:r>
          <a:r>
            <a:rPr lang="en-GB" sz="1800">
              <a:latin typeface="Arial" panose="020B0604020202020204" pitchFamily="34" charset="0"/>
              <a:cs typeface="Arial" panose="020B0604020202020204" pitchFamily="34" charset="0"/>
            </a:rPr>
            <a:t> and the </a:t>
          </a:r>
          <a:r>
            <a:rPr lang="en-GB" sz="1800" b="1">
              <a:latin typeface="Arial" panose="020B0604020202020204" pitchFamily="34" charset="0"/>
              <a:cs typeface="Arial" panose="020B0604020202020204" pitchFamily="34" charset="0"/>
            </a:rPr>
            <a:t>basic selection criteria</a:t>
          </a:r>
          <a:r>
            <a:rPr lang="en-GB" sz="1800">
              <a:latin typeface="Arial" panose="020B0604020202020204" pitchFamily="34" charset="0"/>
              <a:cs typeface="Arial" panose="020B0604020202020204" pitchFamily="34" charset="0"/>
            </a:rPr>
            <a:t> in a fair way across the assessed providers (i.e., on the same basis) and choose the provider(s) to whom to make an award. </a:t>
          </a:r>
        </a:p>
      </dgm:t>
    </dgm:pt>
    <dgm:pt modelId="{931B2090-2E69-4D0B-AB63-20B864E64C0E}" type="parTrans" cxnId="{181A8FA3-3EFB-4367-BFBC-54E8D3D30544}">
      <dgm:prSet/>
      <dgm:spPr/>
      <dgm:t>
        <a:bodyPr/>
        <a:lstStyle/>
        <a:p>
          <a:endParaRPr lang="en-GB"/>
        </a:p>
      </dgm:t>
    </dgm:pt>
    <dgm:pt modelId="{868744EE-3397-4495-B55D-898DDD4941BE}" type="sibTrans" cxnId="{181A8FA3-3EFB-4367-BFBC-54E8D3D30544}">
      <dgm:prSet/>
      <dgm:spPr/>
      <dgm:t>
        <a:bodyPr/>
        <a:lstStyle/>
        <a:p>
          <a:endParaRPr lang="en-GB"/>
        </a:p>
      </dgm:t>
    </dgm:pt>
    <dgm:pt modelId="{2D7B059E-7029-45E7-B1CB-9C9B789A4556}">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They must record their decisions and their rationale. </a:t>
          </a:r>
        </a:p>
      </dgm:t>
    </dgm:pt>
    <dgm:pt modelId="{54439530-7BBB-4933-93F7-3D87E918564F}" type="parTrans" cxnId="{46928EC2-E929-45B2-85EC-AA0BA3878AE6}">
      <dgm:prSet/>
      <dgm:spPr/>
      <dgm:t>
        <a:bodyPr/>
        <a:lstStyle/>
        <a:p>
          <a:endParaRPr lang="en-GB"/>
        </a:p>
      </dgm:t>
    </dgm:pt>
    <dgm:pt modelId="{0C56C221-7C84-4A80-99FA-1C68A92E1E27}" type="sibTrans" cxnId="{46928EC2-E929-45B2-85EC-AA0BA3878AE6}">
      <dgm:prSet/>
      <dgm:spPr/>
      <dgm:t>
        <a:bodyPr/>
        <a:lstStyle/>
        <a:p>
          <a:endParaRPr lang="en-GB"/>
        </a:p>
      </dgm:t>
    </dgm:pt>
    <dgm:pt modelId="{7974E8D2-BD87-44CB-9D39-88A40AF93E65}">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relevant authority should not award a contract to a provider that does not meet the basic selection criteria. </a:t>
          </a:r>
        </a:p>
      </dgm:t>
    </dgm:pt>
    <dgm:pt modelId="{A3090292-708A-4142-A75C-33C2F3CBB96F}" type="parTrans" cxnId="{8ADED255-D0B2-47E8-9B64-BC60D38C689C}">
      <dgm:prSet/>
      <dgm:spPr/>
      <dgm:t>
        <a:bodyPr/>
        <a:lstStyle/>
        <a:p>
          <a:endParaRPr lang="en-GB"/>
        </a:p>
      </dgm:t>
    </dgm:pt>
    <dgm:pt modelId="{A0317C49-7A2C-43EB-8787-3E0AD8F0D8C5}" type="sibTrans" cxnId="{8ADED255-D0B2-47E8-9B64-BC60D38C689C}">
      <dgm:prSet/>
      <dgm:spPr/>
      <dgm:t>
        <a:bodyPr/>
        <a:lstStyle/>
        <a:p>
          <a:endParaRPr lang="en-GB"/>
        </a:p>
      </dgm:t>
    </dgm:pt>
    <dgm:pt modelId="{5627D325-A0B4-435C-ADBD-1A2A6258CE00}">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Furthermore, the relevant authority should not award a contract to provider that meets the exclusion criteria.</a:t>
          </a:r>
        </a:p>
      </dgm:t>
    </dgm:pt>
    <dgm:pt modelId="{98EDE2FC-669F-4BE6-BCB1-AAC7BC160A89}" type="parTrans" cxnId="{9A2DA3C9-C3EA-4152-8521-D765B3A5B467}">
      <dgm:prSet/>
      <dgm:spPr/>
      <dgm:t>
        <a:bodyPr/>
        <a:lstStyle/>
        <a:p>
          <a:endParaRPr lang="en-GB"/>
        </a:p>
      </dgm:t>
    </dgm:pt>
    <dgm:pt modelId="{9112449F-5EB2-442C-97C1-E5E1C47DAFE2}" type="sibTrans" cxnId="{9A2DA3C9-C3EA-4152-8521-D765B3A5B467}">
      <dgm:prSet/>
      <dgm:spPr/>
      <dgm:t>
        <a:bodyPr/>
        <a:lstStyle/>
        <a:p>
          <a:endParaRPr lang="en-GB"/>
        </a:p>
      </dgm:t>
    </dgm:pt>
    <dgm:pt modelId="{3CB8A9E1-9236-428C-A1C0-E6C3229A6B7B}" type="pres">
      <dgm:prSet presAssocID="{83A4D621-6832-4446-B444-68A1C8A651F3}" presName="linear" presStyleCnt="0">
        <dgm:presLayoutVars>
          <dgm:dir/>
          <dgm:animLvl val="lvl"/>
          <dgm:resizeHandles val="exact"/>
        </dgm:presLayoutVars>
      </dgm:prSet>
      <dgm:spPr/>
    </dgm:pt>
    <dgm:pt modelId="{BF84C805-EB33-4335-AA77-1423CDF3835E}" type="pres">
      <dgm:prSet presAssocID="{AD85127E-709B-45F6-BBB7-81799523B3A0}" presName="parentLin" presStyleCnt="0"/>
      <dgm:spPr/>
    </dgm:pt>
    <dgm:pt modelId="{33B1578B-CE1E-493F-9AF8-60D1F455E928}" type="pres">
      <dgm:prSet presAssocID="{AD85127E-709B-45F6-BBB7-81799523B3A0}" presName="parentLeftMargin" presStyleLbl="node1" presStyleIdx="0" presStyleCnt="4"/>
      <dgm:spPr/>
    </dgm:pt>
    <dgm:pt modelId="{9F2E1749-CC3D-42BE-AA7C-5CF93306FA8B}" type="pres">
      <dgm:prSet presAssocID="{AD85127E-709B-45F6-BBB7-81799523B3A0}" presName="parentText" presStyleLbl="node1" presStyleIdx="0" presStyleCnt="4" custScaleX="142857" custScaleY="113671">
        <dgm:presLayoutVars>
          <dgm:chMax val="0"/>
          <dgm:bulletEnabled val="1"/>
        </dgm:presLayoutVars>
      </dgm:prSet>
      <dgm:spPr/>
    </dgm:pt>
    <dgm:pt modelId="{F9B2ECEB-2B78-4DF4-BA59-89B87523B099}" type="pres">
      <dgm:prSet presAssocID="{AD85127E-709B-45F6-BBB7-81799523B3A0}" presName="negativeSpace" presStyleCnt="0"/>
      <dgm:spPr/>
    </dgm:pt>
    <dgm:pt modelId="{37B4D606-042E-41B6-94EA-CC80D7A3F2CA}" type="pres">
      <dgm:prSet presAssocID="{AD85127E-709B-45F6-BBB7-81799523B3A0}" presName="childText" presStyleLbl="conFgAcc1" presStyleIdx="0" presStyleCnt="4">
        <dgm:presLayoutVars>
          <dgm:bulletEnabled val="1"/>
        </dgm:presLayoutVars>
      </dgm:prSet>
      <dgm:spPr>
        <a:ln>
          <a:solidFill>
            <a:srgbClr val="005EB8"/>
          </a:solidFill>
        </a:ln>
      </dgm:spPr>
    </dgm:pt>
    <dgm:pt modelId="{7D625C28-8910-4439-93DF-42CC7D5B19E2}" type="pres">
      <dgm:prSet presAssocID="{868744EE-3397-4495-B55D-898DDD4941BE}" presName="spaceBetweenRectangles" presStyleCnt="0"/>
      <dgm:spPr/>
    </dgm:pt>
    <dgm:pt modelId="{9C1B8FAD-0203-4B16-8EB1-499598F1E92A}" type="pres">
      <dgm:prSet presAssocID="{2D7B059E-7029-45E7-B1CB-9C9B789A4556}" presName="parentLin" presStyleCnt="0"/>
      <dgm:spPr/>
    </dgm:pt>
    <dgm:pt modelId="{E7964D1A-9518-4DD4-A721-41164558AD9B}" type="pres">
      <dgm:prSet presAssocID="{2D7B059E-7029-45E7-B1CB-9C9B789A4556}" presName="parentLeftMargin" presStyleLbl="node1" presStyleIdx="0" presStyleCnt="4"/>
      <dgm:spPr/>
    </dgm:pt>
    <dgm:pt modelId="{78A28DFC-BFF1-4A7B-AF24-2827988AF079}" type="pres">
      <dgm:prSet presAssocID="{2D7B059E-7029-45E7-B1CB-9C9B789A4556}" presName="parentText" presStyleLbl="node1" presStyleIdx="1" presStyleCnt="4" custScaleX="142857">
        <dgm:presLayoutVars>
          <dgm:chMax val="0"/>
          <dgm:bulletEnabled val="1"/>
        </dgm:presLayoutVars>
      </dgm:prSet>
      <dgm:spPr/>
    </dgm:pt>
    <dgm:pt modelId="{C09E8F93-0801-44CC-8257-8F7389622182}" type="pres">
      <dgm:prSet presAssocID="{2D7B059E-7029-45E7-B1CB-9C9B789A4556}" presName="negativeSpace" presStyleCnt="0"/>
      <dgm:spPr/>
    </dgm:pt>
    <dgm:pt modelId="{B9ECDCFC-EC1A-4952-B679-AD9E8903D83B}" type="pres">
      <dgm:prSet presAssocID="{2D7B059E-7029-45E7-B1CB-9C9B789A4556}" presName="childText" presStyleLbl="conFgAcc1" presStyleIdx="1" presStyleCnt="4">
        <dgm:presLayoutVars>
          <dgm:bulletEnabled val="1"/>
        </dgm:presLayoutVars>
      </dgm:prSet>
      <dgm:spPr>
        <a:ln>
          <a:solidFill>
            <a:srgbClr val="005EB8"/>
          </a:solidFill>
        </a:ln>
      </dgm:spPr>
    </dgm:pt>
    <dgm:pt modelId="{7CA32B2D-44B3-406F-A544-A71DB83FD922}" type="pres">
      <dgm:prSet presAssocID="{0C56C221-7C84-4A80-99FA-1C68A92E1E27}" presName="spaceBetweenRectangles" presStyleCnt="0"/>
      <dgm:spPr/>
    </dgm:pt>
    <dgm:pt modelId="{048E2FA8-0672-4B10-8521-D4093D19389A}" type="pres">
      <dgm:prSet presAssocID="{7974E8D2-BD87-44CB-9D39-88A40AF93E65}" presName="parentLin" presStyleCnt="0"/>
      <dgm:spPr/>
    </dgm:pt>
    <dgm:pt modelId="{43F78D40-BEDD-40BA-835B-5D335AFF4291}" type="pres">
      <dgm:prSet presAssocID="{7974E8D2-BD87-44CB-9D39-88A40AF93E65}" presName="parentLeftMargin" presStyleLbl="node1" presStyleIdx="1" presStyleCnt="4"/>
      <dgm:spPr/>
    </dgm:pt>
    <dgm:pt modelId="{B0EE281F-054F-4096-AA76-170339756FBB}" type="pres">
      <dgm:prSet presAssocID="{7974E8D2-BD87-44CB-9D39-88A40AF93E65}" presName="parentText" presStyleLbl="node1" presStyleIdx="2" presStyleCnt="4" custScaleX="142857">
        <dgm:presLayoutVars>
          <dgm:chMax val="0"/>
          <dgm:bulletEnabled val="1"/>
        </dgm:presLayoutVars>
      </dgm:prSet>
      <dgm:spPr/>
    </dgm:pt>
    <dgm:pt modelId="{BC43C6D3-7E9E-4F33-B9ED-FB869DE15173}" type="pres">
      <dgm:prSet presAssocID="{7974E8D2-BD87-44CB-9D39-88A40AF93E65}" presName="negativeSpace" presStyleCnt="0"/>
      <dgm:spPr/>
    </dgm:pt>
    <dgm:pt modelId="{EAE21D9D-2BEB-4B9A-8D51-9B0634BD6A37}" type="pres">
      <dgm:prSet presAssocID="{7974E8D2-BD87-44CB-9D39-88A40AF93E65}" presName="childText" presStyleLbl="conFgAcc1" presStyleIdx="2" presStyleCnt="4">
        <dgm:presLayoutVars>
          <dgm:bulletEnabled val="1"/>
        </dgm:presLayoutVars>
      </dgm:prSet>
      <dgm:spPr>
        <a:ln>
          <a:solidFill>
            <a:srgbClr val="005EB8"/>
          </a:solidFill>
        </a:ln>
      </dgm:spPr>
    </dgm:pt>
    <dgm:pt modelId="{CA422E65-0833-424B-93F8-F0DC91DE5C7E}" type="pres">
      <dgm:prSet presAssocID="{A0317C49-7A2C-43EB-8787-3E0AD8F0D8C5}" presName="spaceBetweenRectangles" presStyleCnt="0"/>
      <dgm:spPr/>
    </dgm:pt>
    <dgm:pt modelId="{041D7C8A-90D3-45D5-AB81-3C9345548E98}" type="pres">
      <dgm:prSet presAssocID="{5627D325-A0B4-435C-ADBD-1A2A6258CE00}" presName="parentLin" presStyleCnt="0"/>
      <dgm:spPr/>
    </dgm:pt>
    <dgm:pt modelId="{9C4B3B6D-AC88-4490-AEC3-A029D65AFBE5}" type="pres">
      <dgm:prSet presAssocID="{5627D325-A0B4-435C-ADBD-1A2A6258CE00}" presName="parentLeftMargin" presStyleLbl="node1" presStyleIdx="2" presStyleCnt="4"/>
      <dgm:spPr/>
    </dgm:pt>
    <dgm:pt modelId="{D697078B-6815-4074-9EB3-32DAB5DC5158}" type="pres">
      <dgm:prSet presAssocID="{5627D325-A0B4-435C-ADBD-1A2A6258CE00}" presName="parentText" presStyleLbl="node1" presStyleIdx="3" presStyleCnt="4" custScaleX="142857">
        <dgm:presLayoutVars>
          <dgm:chMax val="0"/>
          <dgm:bulletEnabled val="1"/>
        </dgm:presLayoutVars>
      </dgm:prSet>
      <dgm:spPr/>
    </dgm:pt>
    <dgm:pt modelId="{055E9663-0AA7-4C46-82F6-530732F7F6C6}" type="pres">
      <dgm:prSet presAssocID="{5627D325-A0B4-435C-ADBD-1A2A6258CE00}" presName="negativeSpace" presStyleCnt="0"/>
      <dgm:spPr/>
    </dgm:pt>
    <dgm:pt modelId="{A6E27F93-039E-4586-86A0-DE9BBD60CB1E}" type="pres">
      <dgm:prSet presAssocID="{5627D325-A0B4-435C-ADBD-1A2A6258CE00}" presName="childText" presStyleLbl="conFgAcc1" presStyleIdx="3" presStyleCnt="4">
        <dgm:presLayoutVars>
          <dgm:bulletEnabled val="1"/>
        </dgm:presLayoutVars>
      </dgm:prSet>
      <dgm:spPr>
        <a:ln>
          <a:solidFill>
            <a:srgbClr val="005EB8"/>
          </a:solidFill>
        </a:ln>
      </dgm:spPr>
    </dgm:pt>
  </dgm:ptLst>
  <dgm:cxnLst>
    <dgm:cxn modelId="{F02DFB04-26F0-498F-94A3-954B16A10F6C}" type="presOf" srcId="{5627D325-A0B4-435C-ADBD-1A2A6258CE00}" destId="{9C4B3B6D-AC88-4490-AEC3-A029D65AFBE5}" srcOrd="0" destOrd="0" presId="urn:microsoft.com/office/officeart/2005/8/layout/list1"/>
    <dgm:cxn modelId="{5FD38C08-D008-43F8-912D-4DC092B96FC6}" type="presOf" srcId="{7974E8D2-BD87-44CB-9D39-88A40AF93E65}" destId="{43F78D40-BEDD-40BA-835B-5D335AFF4291}" srcOrd="0" destOrd="0" presId="urn:microsoft.com/office/officeart/2005/8/layout/list1"/>
    <dgm:cxn modelId="{5042381E-2987-47FD-820B-42D1C868B8CA}" type="presOf" srcId="{2D7B059E-7029-45E7-B1CB-9C9B789A4556}" destId="{78A28DFC-BFF1-4A7B-AF24-2827988AF079}" srcOrd="1" destOrd="0" presId="urn:microsoft.com/office/officeart/2005/8/layout/list1"/>
    <dgm:cxn modelId="{5992D042-F455-46CD-9636-665A5236EE5E}" type="presOf" srcId="{7974E8D2-BD87-44CB-9D39-88A40AF93E65}" destId="{B0EE281F-054F-4096-AA76-170339756FBB}" srcOrd="1" destOrd="0" presId="urn:microsoft.com/office/officeart/2005/8/layout/list1"/>
    <dgm:cxn modelId="{8ADED255-D0B2-47E8-9B64-BC60D38C689C}" srcId="{83A4D621-6832-4446-B444-68A1C8A651F3}" destId="{7974E8D2-BD87-44CB-9D39-88A40AF93E65}" srcOrd="2" destOrd="0" parTransId="{A3090292-708A-4142-A75C-33C2F3CBB96F}" sibTransId="{A0317C49-7A2C-43EB-8787-3E0AD8F0D8C5}"/>
    <dgm:cxn modelId="{4AE1AC80-30F0-4218-B722-E9C5A56B228E}" type="presOf" srcId="{AD85127E-709B-45F6-BBB7-81799523B3A0}" destId="{33B1578B-CE1E-493F-9AF8-60D1F455E928}" srcOrd="0" destOrd="0" presId="urn:microsoft.com/office/officeart/2005/8/layout/list1"/>
    <dgm:cxn modelId="{4A4AEA9A-867C-4B21-95C8-FD78D2087610}" type="presOf" srcId="{83A4D621-6832-4446-B444-68A1C8A651F3}" destId="{3CB8A9E1-9236-428C-A1C0-E6C3229A6B7B}" srcOrd="0" destOrd="0" presId="urn:microsoft.com/office/officeart/2005/8/layout/list1"/>
    <dgm:cxn modelId="{68B15BA0-BDA3-4A60-8835-007AE20A767E}" type="presOf" srcId="{2D7B059E-7029-45E7-B1CB-9C9B789A4556}" destId="{E7964D1A-9518-4DD4-A721-41164558AD9B}" srcOrd="0" destOrd="0" presId="urn:microsoft.com/office/officeart/2005/8/layout/list1"/>
    <dgm:cxn modelId="{181A8FA3-3EFB-4367-BFBC-54E8D3D30544}" srcId="{83A4D621-6832-4446-B444-68A1C8A651F3}" destId="{AD85127E-709B-45F6-BBB7-81799523B3A0}" srcOrd="0" destOrd="0" parTransId="{931B2090-2E69-4D0B-AB63-20B864E64C0E}" sibTransId="{868744EE-3397-4495-B55D-898DDD4941BE}"/>
    <dgm:cxn modelId="{704B9AB5-96B7-41EC-BCAF-E617AD61AB68}" type="presOf" srcId="{AD85127E-709B-45F6-BBB7-81799523B3A0}" destId="{9F2E1749-CC3D-42BE-AA7C-5CF93306FA8B}" srcOrd="1" destOrd="0" presId="urn:microsoft.com/office/officeart/2005/8/layout/list1"/>
    <dgm:cxn modelId="{46928EC2-E929-45B2-85EC-AA0BA3878AE6}" srcId="{83A4D621-6832-4446-B444-68A1C8A651F3}" destId="{2D7B059E-7029-45E7-B1CB-9C9B789A4556}" srcOrd="1" destOrd="0" parTransId="{54439530-7BBB-4933-93F7-3D87E918564F}" sibTransId="{0C56C221-7C84-4A80-99FA-1C68A92E1E27}"/>
    <dgm:cxn modelId="{9A2DA3C9-C3EA-4152-8521-D765B3A5B467}" srcId="{83A4D621-6832-4446-B444-68A1C8A651F3}" destId="{5627D325-A0B4-435C-ADBD-1A2A6258CE00}" srcOrd="3" destOrd="0" parTransId="{98EDE2FC-669F-4BE6-BCB1-AAC7BC160A89}" sibTransId="{9112449F-5EB2-442C-97C1-E5E1C47DAFE2}"/>
    <dgm:cxn modelId="{D6C564D0-6F96-4BE6-B2E6-1B131946D925}" type="presOf" srcId="{5627D325-A0B4-435C-ADBD-1A2A6258CE00}" destId="{D697078B-6815-4074-9EB3-32DAB5DC5158}" srcOrd="1" destOrd="0" presId="urn:microsoft.com/office/officeart/2005/8/layout/list1"/>
    <dgm:cxn modelId="{30FEB2E8-0311-4CE3-A385-FEF0D828A080}" type="presParOf" srcId="{3CB8A9E1-9236-428C-A1C0-E6C3229A6B7B}" destId="{BF84C805-EB33-4335-AA77-1423CDF3835E}" srcOrd="0" destOrd="0" presId="urn:microsoft.com/office/officeart/2005/8/layout/list1"/>
    <dgm:cxn modelId="{FCAF03B1-0DAE-4815-8398-DC799E31B19B}" type="presParOf" srcId="{BF84C805-EB33-4335-AA77-1423CDF3835E}" destId="{33B1578B-CE1E-493F-9AF8-60D1F455E928}" srcOrd="0" destOrd="0" presId="urn:microsoft.com/office/officeart/2005/8/layout/list1"/>
    <dgm:cxn modelId="{EA25BFEA-4FDC-4F88-9C95-479D8F61C973}" type="presParOf" srcId="{BF84C805-EB33-4335-AA77-1423CDF3835E}" destId="{9F2E1749-CC3D-42BE-AA7C-5CF93306FA8B}" srcOrd="1" destOrd="0" presId="urn:microsoft.com/office/officeart/2005/8/layout/list1"/>
    <dgm:cxn modelId="{FBA7A3E7-BF2B-4ADE-BD52-287F117F36FB}" type="presParOf" srcId="{3CB8A9E1-9236-428C-A1C0-E6C3229A6B7B}" destId="{F9B2ECEB-2B78-4DF4-BA59-89B87523B099}" srcOrd="1" destOrd="0" presId="urn:microsoft.com/office/officeart/2005/8/layout/list1"/>
    <dgm:cxn modelId="{B2A5284B-ABD5-46E6-9F24-840CCB4DFC0C}" type="presParOf" srcId="{3CB8A9E1-9236-428C-A1C0-E6C3229A6B7B}" destId="{37B4D606-042E-41B6-94EA-CC80D7A3F2CA}" srcOrd="2" destOrd="0" presId="urn:microsoft.com/office/officeart/2005/8/layout/list1"/>
    <dgm:cxn modelId="{372E427A-0DD9-4652-8C2B-BA1B4E7DAEB7}" type="presParOf" srcId="{3CB8A9E1-9236-428C-A1C0-E6C3229A6B7B}" destId="{7D625C28-8910-4439-93DF-42CC7D5B19E2}" srcOrd="3" destOrd="0" presId="urn:microsoft.com/office/officeart/2005/8/layout/list1"/>
    <dgm:cxn modelId="{F48C743F-D08D-4DB9-A07E-59B597562F7C}" type="presParOf" srcId="{3CB8A9E1-9236-428C-A1C0-E6C3229A6B7B}" destId="{9C1B8FAD-0203-4B16-8EB1-499598F1E92A}" srcOrd="4" destOrd="0" presId="urn:microsoft.com/office/officeart/2005/8/layout/list1"/>
    <dgm:cxn modelId="{F0B59619-5D19-4A0E-B8DD-4B66D6B03A02}" type="presParOf" srcId="{9C1B8FAD-0203-4B16-8EB1-499598F1E92A}" destId="{E7964D1A-9518-4DD4-A721-41164558AD9B}" srcOrd="0" destOrd="0" presId="urn:microsoft.com/office/officeart/2005/8/layout/list1"/>
    <dgm:cxn modelId="{D0EF7C38-E279-4E1B-B839-00C2C63A04DC}" type="presParOf" srcId="{9C1B8FAD-0203-4B16-8EB1-499598F1E92A}" destId="{78A28DFC-BFF1-4A7B-AF24-2827988AF079}" srcOrd="1" destOrd="0" presId="urn:microsoft.com/office/officeart/2005/8/layout/list1"/>
    <dgm:cxn modelId="{AAEBB6F4-BD78-4824-BB02-5E03F970898B}" type="presParOf" srcId="{3CB8A9E1-9236-428C-A1C0-E6C3229A6B7B}" destId="{C09E8F93-0801-44CC-8257-8F7389622182}" srcOrd="5" destOrd="0" presId="urn:microsoft.com/office/officeart/2005/8/layout/list1"/>
    <dgm:cxn modelId="{AC4A50CF-367C-46F9-938F-397E96912734}" type="presParOf" srcId="{3CB8A9E1-9236-428C-A1C0-E6C3229A6B7B}" destId="{B9ECDCFC-EC1A-4952-B679-AD9E8903D83B}" srcOrd="6" destOrd="0" presId="urn:microsoft.com/office/officeart/2005/8/layout/list1"/>
    <dgm:cxn modelId="{2256403F-1EB5-4264-AA17-CBE0D7B7D48B}" type="presParOf" srcId="{3CB8A9E1-9236-428C-A1C0-E6C3229A6B7B}" destId="{7CA32B2D-44B3-406F-A544-A71DB83FD922}" srcOrd="7" destOrd="0" presId="urn:microsoft.com/office/officeart/2005/8/layout/list1"/>
    <dgm:cxn modelId="{D5CBAB87-7CF6-4277-B228-595C2D470916}" type="presParOf" srcId="{3CB8A9E1-9236-428C-A1C0-E6C3229A6B7B}" destId="{048E2FA8-0672-4B10-8521-D4093D19389A}" srcOrd="8" destOrd="0" presId="urn:microsoft.com/office/officeart/2005/8/layout/list1"/>
    <dgm:cxn modelId="{16F881B6-9886-4633-9A93-4CAC7C841CE7}" type="presParOf" srcId="{048E2FA8-0672-4B10-8521-D4093D19389A}" destId="{43F78D40-BEDD-40BA-835B-5D335AFF4291}" srcOrd="0" destOrd="0" presId="urn:microsoft.com/office/officeart/2005/8/layout/list1"/>
    <dgm:cxn modelId="{F8DDC444-4310-4933-96A2-38019BC714ED}" type="presParOf" srcId="{048E2FA8-0672-4B10-8521-D4093D19389A}" destId="{B0EE281F-054F-4096-AA76-170339756FBB}" srcOrd="1" destOrd="0" presId="urn:microsoft.com/office/officeart/2005/8/layout/list1"/>
    <dgm:cxn modelId="{26D0D3DE-CC9D-4FC1-A1BF-E3291699E80E}" type="presParOf" srcId="{3CB8A9E1-9236-428C-A1C0-E6C3229A6B7B}" destId="{BC43C6D3-7E9E-4F33-B9ED-FB869DE15173}" srcOrd="9" destOrd="0" presId="urn:microsoft.com/office/officeart/2005/8/layout/list1"/>
    <dgm:cxn modelId="{1DDB770B-79CB-474E-B95D-7B95EB52A95F}" type="presParOf" srcId="{3CB8A9E1-9236-428C-A1C0-E6C3229A6B7B}" destId="{EAE21D9D-2BEB-4B9A-8D51-9B0634BD6A37}" srcOrd="10" destOrd="0" presId="urn:microsoft.com/office/officeart/2005/8/layout/list1"/>
    <dgm:cxn modelId="{839DCFEF-F606-49AA-A127-267058742D3A}" type="presParOf" srcId="{3CB8A9E1-9236-428C-A1C0-E6C3229A6B7B}" destId="{CA422E65-0833-424B-93F8-F0DC91DE5C7E}" srcOrd="11" destOrd="0" presId="urn:microsoft.com/office/officeart/2005/8/layout/list1"/>
    <dgm:cxn modelId="{157FBEC0-0C6D-4304-B94A-EF1BF1399200}" type="presParOf" srcId="{3CB8A9E1-9236-428C-A1C0-E6C3229A6B7B}" destId="{041D7C8A-90D3-45D5-AB81-3C9345548E98}" srcOrd="12" destOrd="0" presId="urn:microsoft.com/office/officeart/2005/8/layout/list1"/>
    <dgm:cxn modelId="{1C6ADE8B-E91F-4DD5-BCDA-00ACDFB4EDC7}" type="presParOf" srcId="{041D7C8A-90D3-45D5-AB81-3C9345548E98}" destId="{9C4B3B6D-AC88-4490-AEC3-A029D65AFBE5}" srcOrd="0" destOrd="0" presId="urn:microsoft.com/office/officeart/2005/8/layout/list1"/>
    <dgm:cxn modelId="{12305659-A791-4908-9400-FDBBDA7DAA5A}" type="presParOf" srcId="{041D7C8A-90D3-45D5-AB81-3C9345548E98}" destId="{D697078B-6815-4074-9EB3-32DAB5DC5158}" srcOrd="1" destOrd="0" presId="urn:microsoft.com/office/officeart/2005/8/layout/list1"/>
    <dgm:cxn modelId="{3E938E7E-C331-4D28-8C5A-21B8EBBD9FC3}" type="presParOf" srcId="{3CB8A9E1-9236-428C-A1C0-E6C3229A6B7B}" destId="{055E9663-0AA7-4C46-82F6-530732F7F6C6}" srcOrd="13" destOrd="0" presId="urn:microsoft.com/office/officeart/2005/8/layout/list1"/>
    <dgm:cxn modelId="{B1FAB5CB-9453-409B-A487-E8C15DD949BC}" type="presParOf" srcId="{3CB8A9E1-9236-428C-A1C0-E6C3229A6B7B}" destId="{A6E27F93-039E-4586-86A0-DE9BBD60CB1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F4F4DD-3395-4511-BAE9-A515FAEA8C7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ACB915FB-3A6A-43CF-878C-0C8D17A5D45F}">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Once the relevant authority has communicated their decision to the successful and unsuccessful provider(s), they must publish their intention to award a contract notice. </a:t>
          </a:r>
        </a:p>
      </dgm:t>
    </dgm:pt>
    <dgm:pt modelId="{BEF61F58-2C8C-4D15-99E7-CE9FF170EAD0}" type="parTrans" cxnId="{29B1A1D3-9F45-43FF-B2B2-E653A71058CA}">
      <dgm:prSet/>
      <dgm:spPr/>
      <dgm:t>
        <a:bodyPr/>
        <a:lstStyle/>
        <a:p>
          <a:endParaRPr lang="en-GB"/>
        </a:p>
      </dgm:t>
    </dgm:pt>
    <dgm:pt modelId="{117E63D9-F6C2-41DC-AC5E-E9E9793D8824}" type="sibTrans" cxnId="{29B1A1D3-9F45-43FF-B2B2-E653A71058CA}">
      <dgm:prSet/>
      <dgm:spPr>
        <a:solidFill>
          <a:srgbClr val="005EB8"/>
        </a:solidFill>
        <a:ln>
          <a:solidFill>
            <a:srgbClr val="005EB8"/>
          </a:solidFill>
        </a:ln>
      </dgm:spPr>
      <dgm:t>
        <a:bodyPr/>
        <a:lstStyle/>
        <a:p>
          <a:endParaRPr lang="en-GB"/>
        </a:p>
      </dgm:t>
    </dgm:pt>
    <dgm:pt modelId="{DC48A3B6-3AAF-40F1-9E96-50B5FC72F907}">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This must be done using the </a:t>
          </a:r>
          <a:r>
            <a:rPr lang="en-GB" sz="1800" b="1">
              <a:latin typeface="Arial" panose="020B0604020202020204" pitchFamily="34" charset="0"/>
              <a:cs typeface="Arial" panose="020B0604020202020204" pitchFamily="34" charset="0"/>
            </a:rPr>
            <a:t>Find a Tender Service (FTS) </a:t>
          </a:r>
          <a:r>
            <a:rPr lang="en-GB" sz="1800" b="0">
              <a:latin typeface="Arial" panose="020B0604020202020204" pitchFamily="34" charset="0"/>
              <a:cs typeface="Arial" panose="020B0604020202020204" pitchFamily="34" charset="0"/>
            </a:rPr>
            <a:t>website</a:t>
          </a:r>
          <a:r>
            <a:rPr lang="en-GB" sz="1800">
              <a:latin typeface="Arial" panose="020B0604020202020204" pitchFamily="34" charset="0"/>
              <a:cs typeface="Arial" panose="020B0604020202020204" pitchFamily="34" charset="0"/>
            </a:rPr>
            <a:t>. </a:t>
          </a:r>
        </a:p>
      </dgm:t>
    </dgm:pt>
    <dgm:pt modelId="{F259FB7E-A601-4D8D-9FC6-7AA568B024AE}" type="parTrans" cxnId="{B163DA1D-2695-4690-9063-D39D5408C878}">
      <dgm:prSet/>
      <dgm:spPr/>
      <dgm:t>
        <a:bodyPr/>
        <a:lstStyle/>
        <a:p>
          <a:endParaRPr lang="en-GB"/>
        </a:p>
      </dgm:t>
    </dgm:pt>
    <dgm:pt modelId="{385EDBD0-DFEC-4CEE-BF12-C0D241B667F7}" type="sibTrans" cxnId="{B163DA1D-2695-4690-9063-D39D5408C878}">
      <dgm:prSet/>
      <dgm:spPr/>
      <dgm:t>
        <a:bodyPr/>
        <a:lstStyle/>
        <a:p>
          <a:endParaRPr lang="en-GB"/>
        </a:p>
      </dgm:t>
    </dgm:pt>
    <dgm:pt modelId="{19D81057-3E94-458C-B529-3DC4D08BFEDF}">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The information that must be included in the notice is detailed in Schedule 10 of the Regulations. </a:t>
          </a:r>
        </a:p>
      </dgm:t>
    </dgm:pt>
    <dgm:pt modelId="{2D7931DD-140C-45C3-A0D7-04FCECD3A327}" type="parTrans" cxnId="{6057041B-0F50-46D3-88B5-4851C7061C2E}">
      <dgm:prSet/>
      <dgm:spPr/>
      <dgm:t>
        <a:bodyPr/>
        <a:lstStyle/>
        <a:p>
          <a:endParaRPr lang="en-GB"/>
        </a:p>
      </dgm:t>
    </dgm:pt>
    <dgm:pt modelId="{C8A02C8E-F014-4A62-8F55-448DFEC8EA2F}" type="sibTrans" cxnId="{6057041B-0F50-46D3-88B5-4851C7061C2E}">
      <dgm:prSet/>
      <dgm:spPr/>
      <dgm:t>
        <a:bodyPr/>
        <a:lstStyle/>
        <a:p>
          <a:endParaRPr lang="en-GB"/>
        </a:p>
      </dgm:t>
    </dgm:pt>
    <dgm:pt modelId="{4A416AC1-7E11-4265-8C00-EFAD9ABBEAAB}">
      <dgm:prSe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The standstill period starts the day after the publication of this notice. This, and all subsequent steps, are identical across direct award process C, the most suitable provider process, and the competitive process.</a:t>
          </a:r>
        </a:p>
      </dgm:t>
    </dgm:pt>
    <dgm:pt modelId="{1FE3DD76-0511-4D8C-BEF8-8C2C7F150093}" type="parTrans" cxnId="{D59FF7B9-49B1-475B-ADED-F24E92736A2B}">
      <dgm:prSet/>
      <dgm:spPr/>
      <dgm:t>
        <a:bodyPr/>
        <a:lstStyle/>
        <a:p>
          <a:endParaRPr lang="en-GB"/>
        </a:p>
      </dgm:t>
    </dgm:pt>
    <dgm:pt modelId="{17F3D1A3-2AF6-4F31-9E7B-6848A22CBC5E}" type="sibTrans" cxnId="{D59FF7B9-49B1-475B-ADED-F24E92736A2B}">
      <dgm:prSet/>
      <dgm:spPr/>
      <dgm:t>
        <a:bodyPr/>
        <a:lstStyle/>
        <a:p>
          <a:endParaRPr lang="en-GB"/>
        </a:p>
      </dgm:t>
    </dgm:pt>
    <dgm:pt modelId="{8206F583-83BA-4F39-B099-71B34CAFF65C}" type="pres">
      <dgm:prSet presAssocID="{16F4F4DD-3395-4511-BAE9-A515FAEA8C79}" presName="Name0" presStyleCnt="0">
        <dgm:presLayoutVars>
          <dgm:chMax val="7"/>
          <dgm:chPref val="7"/>
          <dgm:dir/>
        </dgm:presLayoutVars>
      </dgm:prSet>
      <dgm:spPr/>
    </dgm:pt>
    <dgm:pt modelId="{8520F8A5-FAFF-41C5-8D92-EFE50ED97932}" type="pres">
      <dgm:prSet presAssocID="{16F4F4DD-3395-4511-BAE9-A515FAEA8C79}" presName="Name1" presStyleCnt="0"/>
      <dgm:spPr/>
    </dgm:pt>
    <dgm:pt modelId="{C9103246-2822-4A57-912D-C0B158B0614A}" type="pres">
      <dgm:prSet presAssocID="{16F4F4DD-3395-4511-BAE9-A515FAEA8C79}" presName="cycle" presStyleCnt="0"/>
      <dgm:spPr/>
    </dgm:pt>
    <dgm:pt modelId="{A3206BB4-2FF1-478A-972C-FB6B8DA19A3C}" type="pres">
      <dgm:prSet presAssocID="{16F4F4DD-3395-4511-BAE9-A515FAEA8C79}" presName="srcNode" presStyleLbl="node1" presStyleIdx="0" presStyleCnt="4"/>
      <dgm:spPr/>
    </dgm:pt>
    <dgm:pt modelId="{5C331967-6D18-44E0-805C-EADC34401BAB}" type="pres">
      <dgm:prSet presAssocID="{16F4F4DD-3395-4511-BAE9-A515FAEA8C79}" presName="conn" presStyleLbl="parChTrans1D2" presStyleIdx="0" presStyleCnt="1"/>
      <dgm:spPr/>
    </dgm:pt>
    <dgm:pt modelId="{F3FA2C96-FB42-4E32-B8FB-A50B24B5446E}" type="pres">
      <dgm:prSet presAssocID="{16F4F4DD-3395-4511-BAE9-A515FAEA8C79}" presName="extraNode" presStyleLbl="node1" presStyleIdx="0" presStyleCnt="4"/>
      <dgm:spPr/>
    </dgm:pt>
    <dgm:pt modelId="{3686C7DC-AE25-4C96-B658-891ACD7C518B}" type="pres">
      <dgm:prSet presAssocID="{16F4F4DD-3395-4511-BAE9-A515FAEA8C79}" presName="dstNode" presStyleLbl="node1" presStyleIdx="0" presStyleCnt="4"/>
      <dgm:spPr/>
    </dgm:pt>
    <dgm:pt modelId="{DCC3229A-AA45-4B12-9EA3-DE5D602C3436}" type="pres">
      <dgm:prSet presAssocID="{ACB915FB-3A6A-43CF-878C-0C8D17A5D45F}" presName="text_1" presStyleLbl="node1" presStyleIdx="0" presStyleCnt="4">
        <dgm:presLayoutVars>
          <dgm:bulletEnabled val="1"/>
        </dgm:presLayoutVars>
      </dgm:prSet>
      <dgm:spPr/>
    </dgm:pt>
    <dgm:pt modelId="{7D1AF23D-A974-407D-82A1-8CBDAAF242ED}" type="pres">
      <dgm:prSet presAssocID="{ACB915FB-3A6A-43CF-878C-0C8D17A5D45F}" presName="accent_1" presStyleCnt="0"/>
      <dgm:spPr/>
    </dgm:pt>
    <dgm:pt modelId="{64A5473E-27F2-416E-8CF0-BF2E487E7013}" type="pres">
      <dgm:prSet presAssocID="{ACB915FB-3A6A-43CF-878C-0C8D17A5D45F}" presName="accentRepeatNode" presStyleLbl="solidFgAcc1" presStyleIdx="0" presStyleCnt="4"/>
      <dgm:spPr>
        <a:ln>
          <a:solidFill>
            <a:srgbClr val="005EB8"/>
          </a:solidFill>
        </a:ln>
      </dgm:spPr>
    </dgm:pt>
    <dgm:pt modelId="{1D47DC5E-6AAF-479B-8D4F-318252ED7741}" type="pres">
      <dgm:prSet presAssocID="{DC48A3B6-3AAF-40F1-9E96-50B5FC72F907}" presName="text_2" presStyleLbl="node1" presStyleIdx="1" presStyleCnt="4">
        <dgm:presLayoutVars>
          <dgm:bulletEnabled val="1"/>
        </dgm:presLayoutVars>
      </dgm:prSet>
      <dgm:spPr/>
    </dgm:pt>
    <dgm:pt modelId="{813495ED-51DF-4837-9C92-71115458DD75}" type="pres">
      <dgm:prSet presAssocID="{DC48A3B6-3AAF-40F1-9E96-50B5FC72F907}" presName="accent_2" presStyleCnt="0"/>
      <dgm:spPr/>
    </dgm:pt>
    <dgm:pt modelId="{44F7ED38-1E05-4144-8B4F-A65FC9FCBDF4}" type="pres">
      <dgm:prSet presAssocID="{DC48A3B6-3AAF-40F1-9E96-50B5FC72F907}" presName="accentRepeatNode" presStyleLbl="solidFgAcc1" presStyleIdx="1" presStyleCnt="4"/>
      <dgm:spPr>
        <a:ln>
          <a:solidFill>
            <a:srgbClr val="005EB8"/>
          </a:solidFill>
        </a:ln>
      </dgm:spPr>
    </dgm:pt>
    <dgm:pt modelId="{AC0590BE-5359-481E-AD3F-830413FCE414}" type="pres">
      <dgm:prSet presAssocID="{19D81057-3E94-458C-B529-3DC4D08BFEDF}" presName="text_3" presStyleLbl="node1" presStyleIdx="2" presStyleCnt="4">
        <dgm:presLayoutVars>
          <dgm:bulletEnabled val="1"/>
        </dgm:presLayoutVars>
      </dgm:prSet>
      <dgm:spPr/>
    </dgm:pt>
    <dgm:pt modelId="{0F34E43D-CC1F-4346-B063-90C3BE776D1E}" type="pres">
      <dgm:prSet presAssocID="{19D81057-3E94-458C-B529-3DC4D08BFEDF}" presName="accent_3" presStyleCnt="0"/>
      <dgm:spPr/>
    </dgm:pt>
    <dgm:pt modelId="{5F9DE5B3-9DDE-4CF6-BFD4-2FE0FA45CE63}" type="pres">
      <dgm:prSet presAssocID="{19D81057-3E94-458C-B529-3DC4D08BFEDF}" presName="accentRepeatNode" presStyleLbl="solidFgAcc1" presStyleIdx="2" presStyleCnt="4"/>
      <dgm:spPr>
        <a:ln>
          <a:solidFill>
            <a:srgbClr val="005EB8"/>
          </a:solidFill>
        </a:ln>
      </dgm:spPr>
    </dgm:pt>
    <dgm:pt modelId="{9D6AA244-50F9-4F52-B4CD-CBEA55B4B02B}" type="pres">
      <dgm:prSet presAssocID="{4A416AC1-7E11-4265-8C00-EFAD9ABBEAAB}" presName="text_4" presStyleLbl="node1" presStyleIdx="3" presStyleCnt="4" custScaleY="116526">
        <dgm:presLayoutVars>
          <dgm:bulletEnabled val="1"/>
        </dgm:presLayoutVars>
      </dgm:prSet>
      <dgm:spPr/>
    </dgm:pt>
    <dgm:pt modelId="{2D3E0D34-53DA-48EB-ADC9-D30042D70332}" type="pres">
      <dgm:prSet presAssocID="{4A416AC1-7E11-4265-8C00-EFAD9ABBEAAB}" presName="accent_4" presStyleCnt="0"/>
      <dgm:spPr/>
    </dgm:pt>
    <dgm:pt modelId="{F53EDC92-3668-49AE-BE60-D99CA4C31481}" type="pres">
      <dgm:prSet presAssocID="{4A416AC1-7E11-4265-8C00-EFAD9ABBEAAB}" presName="accentRepeatNode" presStyleLbl="solidFgAcc1" presStyleIdx="3" presStyleCnt="4"/>
      <dgm:spPr>
        <a:ln>
          <a:solidFill>
            <a:srgbClr val="005EB8"/>
          </a:solidFill>
        </a:ln>
      </dgm:spPr>
    </dgm:pt>
  </dgm:ptLst>
  <dgm:cxnLst>
    <dgm:cxn modelId="{89107D00-6227-4549-9112-EBC7E9E418E3}" type="presOf" srcId="{DC48A3B6-3AAF-40F1-9E96-50B5FC72F907}" destId="{1D47DC5E-6AAF-479B-8D4F-318252ED7741}" srcOrd="0" destOrd="0" presId="urn:microsoft.com/office/officeart/2008/layout/VerticalCurvedList"/>
    <dgm:cxn modelId="{DF56D906-DAC7-4001-AD5E-9BE846435458}" type="presOf" srcId="{19D81057-3E94-458C-B529-3DC4D08BFEDF}" destId="{AC0590BE-5359-481E-AD3F-830413FCE414}" srcOrd="0" destOrd="0" presId="urn:microsoft.com/office/officeart/2008/layout/VerticalCurvedList"/>
    <dgm:cxn modelId="{6057041B-0F50-46D3-88B5-4851C7061C2E}" srcId="{16F4F4DD-3395-4511-BAE9-A515FAEA8C79}" destId="{19D81057-3E94-458C-B529-3DC4D08BFEDF}" srcOrd="2" destOrd="0" parTransId="{2D7931DD-140C-45C3-A0D7-04FCECD3A327}" sibTransId="{C8A02C8E-F014-4A62-8F55-448DFEC8EA2F}"/>
    <dgm:cxn modelId="{B163DA1D-2695-4690-9063-D39D5408C878}" srcId="{16F4F4DD-3395-4511-BAE9-A515FAEA8C79}" destId="{DC48A3B6-3AAF-40F1-9E96-50B5FC72F907}" srcOrd="1" destOrd="0" parTransId="{F259FB7E-A601-4D8D-9FC6-7AA568B024AE}" sibTransId="{385EDBD0-DFEC-4CEE-BF12-C0D241B667F7}"/>
    <dgm:cxn modelId="{2C16B92A-BBB5-4B4B-B3B1-6F73892ED0F5}" type="presOf" srcId="{ACB915FB-3A6A-43CF-878C-0C8D17A5D45F}" destId="{DCC3229A-AA45-4B12-9EA3-DE5D602C3436}" srcOrd="0" destOrd="0" presId="urn:microsoft.com/office/officeart/2008/layout/VerticalCurvedList"/>
    <dgm:cxn modelId="{5422D755-B7B6-4D97-A7CD-D0234484E8A8}" type="presOf" srcId="{117E63D9-F6C2-41DC-AC5E-E9E9793D8824}" destId="{5C331967-6D18-44E0-805C-EADC34401BAB}" srcOrd="0" destOrd="0" presId="urn:microsoft.com/office/officeart/2008/layout/VerticalCurvedList"/>
    <dgm:cxn modelId="{FCD90B9C-7AC1-4C39-8C40-D9DCB9942D44}" type="presOf" srcId="{16F4F4DD-3395-4511-BAE9-A515FAEA8C79}" destId="{8206F583-83BA-4F39-B099-71B34CAFF65C}" srcOrd="0" destOrd="0" presId="urn:microsoft.com/office/officeart/2008/layout/VerticalCurvedList"/>
    <dgm:cxn modelId="{D59FF7B9-49B1-475B-ADED-F24E92736A2B}" srcId="{16F4F4DD-3395-4511-BAE9-A515FAEA8C79}" destId="{4A416AC1-7E11-4265-8C00-EFAD9ABBEAAB}" srcOrd="3" destOrd="0" parTransId="{1FE3DD76-0511-4D8C-BEF8-8C2C7F150093}" sibTransId="{17F3D1A3-2AF6-4F31-9E7B-6848A22CBC5E}"/>
    <dgm:cxn modelId="{29B1A1D3-9F45-43FF-B2B2-E653A71058CA}" srcId="{16F4F4DD-3395-4511-BAE9-A515FAEA8C79}" destId="{ACB915FB-3A6A-43CF-878C-0C8D17A5D45F}" srcOrd="0" destOrd="0" parTransId="{BEF61F58-2C8C-4D15-99E7-CE9FF170EAD0}" sibTransId="{117E63D9-F6C2-41DC-AC5E-E9E9793D8824}"/>
    <dgm:cxn modelId="{7EE3ACEA-72D1-47BB-9A93-11ED06195A28}" type="presOf" srcId="{4A416AC1-7E11-4265-8C00-EFAD9ABBEAAB}" destId="{9D6AA244-50F9-4F52-B4CD-CBEA55B4B02B}" srcOrd="0" destOrd="0" presId="urn:microsoft.com/office/officeart/2008/layout/VerticalCurvedList"/>
    <dgm:cxn modelId="{53E48512-789C-44EB-BA8B-E3019DA59FEA}" type="presParOf" srcId="{8206F583-83BA-4F39-B099-71B34CAFF65C}" destId="{8520F8A5-FAFF-41C5-8D92-EFE50ED97932}" srcOrd="0" destOrd="0" presId="urn:microsoft.com/office/officeart/2008/layout/VerticalCurvedList"/>
    <dgm:cxn modelId="{2DE22513-9B7C-42F5-8F20-5F4D5707E355}" type="presParOf" srcId="{8520F8A5-FAFF-41C5-8D92-EFE50ED97932}" destId="{C9103246-2822-4A57-912D-C0B158B0614A}" srcOrd="0" destOrd="0" presId="urn:microsoft.com/office/officeart/2008/layout/VerticalCurvedList"/>
    <dgm:cxn modelId="{25D3BE60-46CE-460E-8718-B3DCFB61344F}" type="presParOf" srcId="{C9103246-2822-4A57-912D-C0B158B0614A}" destId="{A3206BB4-2FF1-478A-972C-FB6B8DA19A3C}" srcOrd="0" destOrd="0" presId="urn:microsoft.com/office/officeart/2008/layout/VerticalCurvedList"/>
    <dgm:cxn modelId="{BB00CD7A-7F80-4949-9246-44FD51310594}" type="presParOf" srcId="{C9103246-2822-4A57-912D-C0B158B0614A}" destId="{5C331967-6D18-44E0-805C-EADC34401BAB}" srcOrd="1" destOrd="0" presId="urn:microsoft.com/office/officeart/2008/layout/VerticalCurvedList"/>
    <dgm:cxn modelId="{C7A9D498-DC53-4758-8E1E-33231AA296EB}" type="presParOf" srcId="{C9103246-2822-4A57-912D-C0B158B0614A}" destId="{F3FA2C96-FB42-4E32-B8FB-A50B24B5446E}" srcOrd="2" destOrd="0" presId="urn:microsoft.com/office/officeart/2008/layout/VerticalCurvedList"/>
    <dgm:cxn modelId="{1D20421A-34A1-4AD1-B97A-814309A717EA}" type="presParOf" srcId="{C9103246-2822-4A57-912D-C0B158B0614A}" destId="{3686C7DC-AE25-4C96-B658-891ACD7C518B}" srcOrd="3" destOrd="0" presId="urn:microsoft.com/office/officeart/2008/layout/VerticalCurvedList"/>
    <dgm:cxn modelId="{361B8063-CFE8-4589-9E4A-7C0057EDE22C}" type="presParOf" srcId="{8520F8A5-FAFF-41C5-8D92-EFE50ED97932}" destId="{DCC3229A-AA45-4B12-9EA3-DE5D602C3436}" srcOrd="1" destOrd="0" presId="urn:microsoft.com/office/officeart/2008/layout/VerticalCurvedList"/>
    <dgm:cxn modelId="{296427E3-A210-4AC7-8D56-4E8BCF74DF44}" type="presParOf" srcId="{8520F8A5-FAFF-41C5-8D92-EFE50ED97932}" destId="{7D1AF23D-A974-407D-82A1-8CBDAAF242ED}" srcOrd="2" destOrd="0" presId="urn:microsoft.com/office/officeart/2008/layout/VerticalCurvedList"/>
    <dgm:cxn modelId="{9428BC34-0932-4BF8-81C6-597FBA7E8832}" type="presParOf" srcId="{7D1AF23D-A974-407D-82A1-8CBDAAF242ED}" destId="{64A5473E-27F2-416E-8CF0-BF2E487E7013}" srcOrd="0" destOrd="0" presId="urn:microsoft.com/office/officeart/2008/layout/VerticalCurvedList"/>
    <dgm:cxn modelId="{9034ADB9-9874-4335-A7E6-8FC50D7ADE9B}" type="presParOf" srcId="{8520F8A5-FAFF-41C5-8D92-EFE50ED97932}" destId="{1D47DC5E-6AAF-479B-8D4F-318252ED7741}" srcOrd="3" destOrd="0" presId="urn:microsoft.com/office/officeart/2008/layout/VerticalCurvedList"/>
    <dgm:cxn modelId="{411B4197-B3D4-4032-906A-3EF4C1727CB5}" type="presParOf" srcId="{8520F8A5-FAFF-41C5-8D92-EFE50ED97932}" destId="{813495ED-51DF-4837-9C92-71115458DD75}" srcOrd="4" destOrd="0" presId="urn:microsoft.com/office/officeart/2008/layout/VerticalCurvedList"/>
    <dgm:cxn modelId="{43BE6339-C629-4AD0-902F-862EF4906E7A}" type="presParOf" srcId="{813495ED-51DF-4837-9C92-71115458DD75}" destId="{44F7ED38-1E05-4144-8B4F-A65FC9FCBDF4}" srcOrd="0" destOrd="0" presId="urn:microsoft.com/office/officeart/2008/layout/VerticalCurvedList"/>
    <dgm:cxn modelId="{3ECB0719-EC4F-4125-9288-F9904A32B2F6}" type="presParOf" srcId="{8520F8A5-FAFF-41C5-8D92-EFE50ED97932}" destId="{AC0590BE-5359-481E-AD3F-830413FCE414}" srcOrd="5" destOrd="0" presId="urn:microsoft.com/office/officeart/2008/layout/VerticalCurvedList"/>
    <dgm:cxn modelId="{0D5C7D49-F204-4429-B1B0-F84A9528F91A}" type="presParOf" srcId="{8520F8A5-FAFF-41C5-8D92-EFE50ED97932}" destId="{0F34E43D-CC1F-4346-B063-90C3BE776D1E}" srcOrd="6" destOrd="0" presId="urn:microsoft.com/office/officeart/2008/layout/VerticalCurvedList"/>
    <dgm:cxn modelId="{D2DD81B5-DF92-4371-A1A2-9CA13A85D157}" type="presParOf" srcId="{0F34E43D-CC1F-4346-B063-90C3BE776D1E}" destId="{5F9DE5B3-9DDE-4CF6-BFD4-2FE0FA45CE63}" srcOrd="0" destOrd="0" presId="urn:microsoft.com/office/officeart/2008/layout/VerticalCurvedList"/>
    <dgm:cxn modelId="{5274D47A-E341-4559-9BE8-DBC2681F682F}" type="presParOf" srcId="{8520F8A5-FAFF-41C5-8D92-EFE50ED97932}" destId="{9D6AA244-50F9-4F52-B4CD-CBEA55B4B02B}" srcOrd="7" destOrd="0" presId="urn:microsoft.com/office/officeart/2008/layout/VerticalCurvedList"/>
    <dgm:cxn modelId="{0FF0B981-BB85-4D44-B1B1-42965273501E}" type="presParOf" srcId="{8520F8A5-FAFF-41C5-8D92-EFE50ED97932}" destId="{2D3E0D34-53DA-48EB-ADC9-D30042D70332}" srcOrd="8" destOrd="0" presId="urn:microsoft.com/office/officeart/2008/layout/VerticalCurvedList"/>
    <dgm:cxn modelId="{47D3C2C3-6686-4ADB-BC99-A68C18EAAFEF}" type="presParOf" srcId="{2D3E0D34-53DA-48EB-ADC9-D30042D70332}" destId="{F53EDC92-3668-49AE-BE60-D99CA4C3148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58E969A-7966-47EF-8D2D-60A1FA805C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27FC9CB-43E5-4FC4-AA21-147D3943BE0B}">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When following direct award process C, the most suitable provider process, and the competitive process – following the publication of the Intention to Award a Contract – the </a:t>
          </a:r>
          <a:r>
            <a:rPr lang="en-GB" sz="1800" b="1">
              <a:latin typeface="Arial" panose="020B0604020202020204" pitchFamily="34" charset="0"/>
              <a:cs typeface="Arial" panose="020B0604020202020204" pitchFamily="34" charset="0"/>
            </a:rPr>
            <a:t>relevant authority must observe the standstill period</a:t>
          </a:r>
          <a:r>
            <a:rPr lang="en-GB" sz="1800">
              <a:latin typeface="Arial" panose="020B0604020202020204" pitchFamily="34" charset="0"/>
              <a:cs typeface="Arial" panose="020B0604020202020204" pitchFamily="34" charset="0"/>
            </a:rPr>
            <a:t>.</a:t>
          </a:r>
        </a:p>
      </dgm:t>
    </dgm:pt>
    <dgm:pt modelId="{84E3AE8D-828F-4484-B2EF-2B87E642D5E8}" type="parTrans" cxnId="{A5E64C05-B447-4B81-949C-F3EE07F8E428}">
      <dgm:prSet/>
      <dgm:spPr/>
      <dgm:t>
        <a:bodyPr/>
        <a:lstStyle/>
        <a:p>
          <a:endParaRPr lang="en-GB"/>
        </a:p>
      </dgm:t>
    </dgm:pt>
    <dgm:pt modelId="{D4E0296D-6A4C-47CA-A08A-F0F891AAA7FE}" type="sibTrans" cxnId="{A5E64C05-B447-4B81-949C-F3EE07F8E428}">
      <dgm:prSet/>
      <dgm:spPr/>
      <dgm:t>
        <a:bodyPr/>
        <a:lstStyle/>
        <a:p>
          <a:endParaRPr lang="en-GB"/>
        </a:p>
      </dgm:t>
    </dgm:pt>
    <dgm:pt modelId="{57B27194-8DC1-4AD5-AB77-FA110908FC13}">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It is a period of </a:t>
          </a:r>
          <a:r>
            <a:rPr lang="en-GB" sz="1800" b="1">
              <a:latin typeface="Arial" panose="020B0604020202020204" pitchFamily="34" charset="0"/>
              <a:cs typeface="Arial" panose="020B0604020202020204" pitchFamily="34" charset="0"/>
            </a:rPr>
            <a:t>eight working days </a:t>
          </a:r>
          <a:r>
            <a:rPr lang="en-GB" sz="1800">
              <a:latin typeface="Arial" panose="020B0604020202020204" pitchFamily="34" charset="0"/>
              <a:cs typeface="Arial" panose="020B0604020202020204" pitchFamily="34" charset="0"/>
            </a:rPr>
            <a:t>(which may be extended; see </a:t>
          </a:r>
          <a:r>
            <a:rPr lang="en-GB" sz="1800">
              <a:solidFill>
                <a:schemeClr val="bg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guidance</a:t>
          </a:r>
          <a:r>
            <a:rPr lang="en-GB" sz="1800">
              <a:latin typeface="Arial" panose="020B0604020202020204" pitchFamily="34" charset="0"/>
              <a:cs typeface="Arial" panose="020B0604020202020204" pitchFamily="34" charset="0"/>
            </a:rPr>
            <a:t> for how to calculate this) during which representations can be made and must be responded to.  </a:t>
          </a:r>
          <a:endParaRPr lang="en-GB" sz="1800" b="0">
            <a:latin typeface="Arial" panose="020B0604020202020204" pitchFamily="34" charset="0"/>
            <a:cs typeface="Arial" panose="020B0604020202020204" pitchFamily="34" charset="0"/>
          </a:endParaRPr>
        </a:p>
      </dgm:t>
    </dgm:pt>
    <dgm:pt modelId="{CFA78CBF-7A92-4425-89F1-06F9D9BB22D7}" type="parTrans" cxnId="{2E0A6CBA-59C6-4E42-A214-30C50EEBF74D}">
      <dgm:prSet/>
      <dgm:spPr/>
      <dgm:t>
        <a:bodyPr/>
        <a:lstStyle/>
        <a:p>
          <a:endParaRPr lang="en-GB"/>
        </a:p>
      </dgm:t>
    </dgm:pt>
    <dgm:pt modelId="{C7BC2767-D9D5-4FAD-A4AC-AC043456E310}" type="sibTrans" cxnId="{2E0A6CBA-59C6-4E42-A214-30C50EEBF74D}">
      <dgm:prSet/>
      <dgm:spPr/>
      <dgm:t>
        <a:bodyPr/>
        <a:lstStyle/>
        <a:p>
          <a:endParaRPr lang="en-GB"/>
        </a:p>
      </dgm:t>
    </dgm:pt>
    <dgm:pt modelId="{A45B31D1-F1B6-475C-B924-23250F038D73}">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standstill period then allows the relevant authority to consider these representations and respond as appropriate. </a:t>
          </a:r>
        </a:p>
      </dgm:t>
    </dgm:pt>
    <dgm:pt modelId="{E71B898F-4583-4654-BFFD-29A71F2CB82E}" type="parTrans" cxnId="{F307A98D-FDF5-498C-A23B-A545239C820F}">
      <dgm:prSet/>
      <dgm:spPr/>
      <dgm:t>
        <a:bodyPr/>
        <a:lstStyle/>
        <a:p>
          <a:endParaRPr lang="en-GB"/>
        </a:p>
      </dgm:t>
    </dgm:pt>
    <dgm:pt modelId="{AC12461C-5B66-4845-B868-72EB91BD6D4D}" type="sibTrans" cxnId="{F307A98D-FDF5-498C-A23B-A545239C820F}">
      <dgm:prSet/>
      <dgm:spPr/>
      <dgm:t>
        <a:bodyPr/>
        <a:lstStyle/>
        <a:p>
          <a:endParaRPr lang="en-GB"/>
        </a:p>
      </dgm:t>
    </dgm:pt>
    <dgm:pt modelId="{800DA64E-30F1-4B70-8C48-56C0073DEBBE}" type="pres">
      <dgm:prSet presAssocID="{A58E969A-7966-47EF-8D2D-60A1FA805C5D}" presName="linear" presStyleCnt="0">
        <dgm:presLayoutVars>
          <dgm:dir/>
          <dgm:animLvl val="lvl"/>
          <dgm:resizeHandles val="exact"/>
        </dgm:presLayoutVars>
      </dgm:prSet>
      <dgm:spPr/>
    </dgm:pt>
    <dgm:pt modelId="{88174D7A-EAC8-4899-985F-5641E7B90DFE}" type="pres">
      <dgm:prSet presAssocID="{F27FC9CB-43E5-4FC4-AA21-147D3943BE0B}" presName="parentLin" presStyleCnt="0"/>
      <dgm:spPr/>
    </dgm:pt>
    <dgm:pt modelId="{51CDF266-BAF5-4A36-A87E-24A8D3E4A483}" type="pres">
      <dgm:prSet presAssocID="{F27FC9CB-43E5-4FC4-AA21-147D3943BE0B}" presName="parentLeftMargin" presStyleLbl="node1" presStyleIdx="0" presStyleCnt="3"/>
      <dgm:spPr/>
    </dgm:pt>
    <dgm:pt modelId="{6C3F2426-9BC5-413F-A62B-FCD8E8F50FDB}" type="pres">
      <dgm:prSet presAssocID="{F27FC9CB-43E5-4FC4-AA21-147D3943BE0B}" presName="parentText" presStyleLbl="node1" presStyleIdx="0" presStyleCnt="3" custScaleX="128872">
        <dgm:presLayoutVars>
          <dgm:chMax val="0"/>
          <dgm:bulletEnabled val="1"/>
        </dgm:presLayoutVars>
      </dgm:prSet>
      <dgm:spPr/>
    </dgm:pt>
    <dgm:pt modelId="{CB316E7F-99B6-4AAD-A2EE-400DD9264C61}" type="pres">
      <dgm:prSet presAssocID="{F27FC9CB-43E5-4FC4-AA21-147D3943BE0B}" presName="negativeSpace" presStyleCnt="0"/>
      <dgm:spPr/>
    </dgm:pt>
    <dgm:pt modelId="{DA793392-01DD-4D27-827A-1E64B86906E7}" type="pres">
      <dgm:prSet presAssocID="{F27FC9CB-43E5-4FC4-AA21-147D3943BE0B}" presName="childText" presStyleLbl="conFgAcc1" presStyleIdx="0" presStyleCnt="3">
        <dgm:presLayoutVars>
          <dgm:bulletEnabled val="1"/>
        </dgm:presLayoutVars>
      </dgm:prSet>
      <dgm:spPr>
        <a:ln>
          <a:solidFill>
            <a:srgbClr val="005EB8"/>
          </a:solidFill>
        </a:ln>
      </dgm:spPr>
    </dgm:pt>
    <dgm:pt modelId="{4C381673-C794-49C5-8F55-945FE035BD62}" type="pres">
      <dgm:prSet presAssocID="{D4E0296D-6A4C-47CA-A08A-F0F891AAA7FE}" presName="spaceBetweenRectangles" presStyleCnt="0"/>
      <dgm:spPr/>
    </dgm:pt>
    <dgm:pt modelId="{9BA6CA68-E1EA-4444-A703-2998BDD094A9}" type="pres">
      <dgm:prSet presAssocID="{57B27194-8DC1-4AD5-AB77-FA110908FC13}" presName="parentLin" presStyleCnt="0"/>
      <dgm:spPr/>
    </dgm:pt>
    <dgm:pt modelId="{28A7AD8C-8C2D-41FB-8917-3BE9296003A0}" type="pres">
      <dgm:prSet presAssocID="{57B27194-8DC1-4AD5-AB77-FA110908FC13}" presName="parentLeftMargin" presStyleLbl="node1" presStyleIdx="0" presStyleCnt="3"/>
      <dgm:spPr/>
    </dgm:pt>
    <dgm:pt modelId="{A375B3E0-E717-4E9C-BACB-A8596A2BF575}" type="pres">
      <dgm:prSet presAssocID="{57B27194-8DC1-4AD5-AB77-FA110908FC13}" presName="parentText" presStyleLbl="node1" presStyleIdx="1" presStyleCnt="3" custScaleX="128872">
        <dgm:presLayoutVars>
          <dgm:chMax val="0"/>
          <dgm:bulletEnabled val="1"/>
        </dgm:presLayoutVars>
      </dgm:prSet>
      <dgm:spPr/>
    </dgm:pt>
    <dgm:pt modelId="{9DF55578-2DE5-4C2E-8E2B-AF97715971E5}" type="pres">
      <dgm:prSet presAssocID="{57B27194-8DC1-4AD5-AB77-FA110908FC13}" presName="negativeSpace" presStyleCnt="0"/>
      <dgm:spPr/>
    </dgm:pt>
    <dgm:pt modelId="{377C13DE-DBC3-4010-809E-A10075359C68}" type="pres">
      <dgm:prSet presAssocID="{57B27194-8DC1-4AD5-AB77-FA110908FC13}" presName="childText" presStyleLbl="conFgAcc1" presStyleIdx="1" presStyleCnt="3">
        <dgm:presLayoutVars>
          <dgm:bulletEnabled val="1"/>
        </dgm:presLayoutVars>
      </dgm:prSet>
      <dgm:spPr>
        <a:ln>
          <a:solidFill>
            <a:srgbClr val="005EB8"/>
          </a:solidFill>
        </a:ln>
      </dgm:spPr>
    </dgm:pt>
    <dgm:pt modelId="{47088A2F-169B-4722-85EC-9AA423CD7006}" type="pres">
      <dgm:prSet presAssocID="{C7BC2767-D9D5-4FAD-A4AC-AC043456E310}" presName="spaceBetweenRectangles" presStyleCnt="0"/>
      <dgm:spPr/>
    </dgm:pt>
    <dgm:pt modelId="{5F95FD97-F5F9-49F7-AF98-1A315F61EAD4}" type="pres">
      <dgm:prSet presAssocID="{A45B31D1-F1B6-475C-B924-23250F038D73}" presName="parentLin" presStyleCnt="0"/>
      <dgm:spPr/>
    </dgm:pt>
    <dgm:pt modelId="{3BEFFA49-7184-49DD-BC50-C562791A9455}" type="pres">
      <dgm:prSet presAssocID="{A45B31D1-F1B6-475C-B924-23250F038D73}" presName="parentLeftMargin" presStyleLbl="node1" presStyleIdx="1" presStyleCnt="3"/>
      <dgm:spPr/>
    </dgm:pt>
    <dgm:pt modelId="{A4519546-219F-4834-8B5B-02D8219606A9}" type="pres">
      <dgm:prSet presAssocID="{A45B31D1-F1B6-475C-B924-23250F038D73}" presName="parentText" presStyleLbl="node1" presStyleIdx="2" presStyleCnt="3" custScaleX="128872">
        <dgm:presLayoutVars>
          <dgm:chMax val="0"/>
          <dgm:bulletEnabled val="1"/>
        </dgm:presLayoutVars>
      </dgm:prSet>
      <dgm:spPr/>
    </dgm:pt>
    <dgm:pt modelId="{E44CF41C-F418-46F5-8E36-5218A4AFC17E}" type="pres">
      <dgm:prSet presAssocID="{A45B31D1-F1B6-475C-B924-23250F038D73}" presName="negativeSpace" presStyleCnt="0"/>
      <dgm:spPr/>
    </dgm:pt>
    <dgm:pt modelId="{61A56758-03A7-4C7C-B6C1-C9BAF5F4B4A2}" type="pres">
      <dgm:prSet presAssocID="{A45B31D1-F1B6-475C-B924-23250F038D73}" presName="childText" presStyleLbl="conFgAcc1" presStyleIdx="2" presStyleCnt="3">
        <dgm:presLayoutVars>
          <dgm:bulletEnabled val="1"/>
        </dgm:presLayoutVars>
      </dgm:prSet>
      <dgm:spPr>
        <a:ln>
          <a:solidFill>
            <a:srgbClr val="005EB8"/>
          </a:solidFill>
        </a:ln>
      </dgm:spPr>
    </dgm:pt>
  </dgm:ptLst>
  <dgm:cxnLst>
    <dgm:cxn modelId="{A5E64C05-B447-4B81-949C-F3EE07F8E428}" srcId="{A58E969A-7966-47EF-8D2D-60A1FA805C5D}" destId="{F27FC9CB-43E5-4FC4-AA21-147D3943BE0B}" srcOrd="0" destOrd="0" parTransId="{84E3AE8D-828F-4484-B2EF-2B87E642D5E8}" sibTransId="{D4E0296D-6A4C-47CA-A08A-F0F891AAA7FE}"/>
    <dgm:cxn modelId="{147D571A-D8FB-45B1-955A-2FF6B32F4522}" type="presOf" srcId="{F27FC9CB-43E5-4FC4-AA21-147D3943BE0B}" destId="{51CDF266-BAF5-4A36-A87E-24A8D3E4A483}" srcOrd="0" destOrd="0" presId="urn:microsoft.com/office/officeart/2005/8/layout/list1"/>
    <dgm:cxn modelId="{11F2343F-0B1D-4A29-B054-0F46C22063E1}" type="presOf" srcId="{A58E969A-7966-47EF-8D2D-60A1FA805C5D}" destId="{800DA64E-30F1-4B70-8C48-56C0073DEBBE}" srcOrd="0" destOrd="0" presId="urn:microsoft.com/office/officeart/2005/8/layout/list1"/>
    <dgm:cxn modelId="{B562E789-D08F-4694-A1F7-69D84CEB203C}" type="presOf" srcId="{A45B31D1-F1B6-475C-B924-23250F038D73}" destId="{A4519546-219F-4834-8B5B-02D8219606A9}" srcOrd="1" destOrd="0" presId="urn:microsoft.com/office/officeart/2005/8/layout/list1"/>
    <dgm:cxn modelId="{F307A98D-FDF5-498C-A23B-A545239C820F}" srcId="{A58E969A-7966-47EF-8D2D-60A1FA805C5D}" destId="{A45B31D1-F1B6-475C-B924-23250F038D73}" srcOrd="2" destOrd="0" parTransId="{E71B898F-4583-4654-BFFD-29A71F2CB82E}" sibTransId="{AC12461C-5B66-4845-B868-72EB91BD6D4D}"/>
    <dgm:cxn modelId="{2E0A6CBA-59C6-4E42-A214-30C50EEBF74D}" srcId="{A58E969A-7966-47EF-8D2D-60A1FA805C5D}" destId="{57B27194-8DC1-4AD5-AB77-FA110908FC13}" srcOrd="1" destOrd="0" parTransId="{CFA78CBF-7A92-4425-89F1-06F9D9BB22D7}" sibTransId="{C7BC2767-D9D5-4FAD-A4AC-AC043456E310}"/>
    <dgm:cxn modelId="{B778B0C9-7AB3-4A6B-AD34-C128FEDF7466}" type="presOf" srcId="{57B27194-8DC1-4AD5-AB77-FA110908FC13}" destId="{28A7AD8C-8C2D-41FB-8917-3BE9296003A0}" srcOrd="0" destOrd="0" presId="urn:microsoft.com/office/officeart/2005/8/layout/list1"/>
    <dgm:cxn modelId="{FEB90EE3-4F2D-4850-B1EF-0AE5A7A0C380}" type="presOf" srcId="{A45B31D1-F1B6-475C-B924-23250F038D73}" destId="{3BEFFA49-7184-49DD-BC50-C562791A9455}" srcOrd="0" destOrd="0" presId="urn:microsoft.com/office/officeart/2005/8/layout/list1"/>
    <dgm:cxn modelId="{961529F0-C0B4-472C-8675-06FEE92C8D52}" type="presOf" srcId="{F27FC9CB-43E5-4FC4-AA21-147D3943BE0B}" destId="{6C3F2426-9BC5-413F-A62B-FCD8E8F50FDB}" srcOrd="1" destOrd="0" presId="urn:microsoft.com/office/officeart/2005/8/layout/list1"/>
    <dgm:cxn modelId="{17FBC6F2-8DB0-4659-9D09-54FB7AE3D300}" type="presOf" srcId="{57B27194-8DC1-4AD5-AB77-FA110908FC13}" destId="{A375B3E0-E717-4E9C-BACB-A8596A2BF575}" srcOrd="1" destOrd="0" presId="urn:microsoft.com/office/officeart/2005/8/layout/list1"/>
    <dgm:cxn modelId="{33B1D3E8-EE57-4D45-93C6-A95DE011D2B1}" type="presParOf" srcId="{800DA64E-30F1-4B70-8C48-56C0073DEBBE}" destId="{88174D7A-EAC8-4899-985F-5641E7B90DFE}" srcOrd="0" destOrd="0" presId="urn:microsoft.com/office/officeart/2005/8/layout/list1"/>
    <dgm:cxn modelId="{56C764FD-9F09-4251-A0C1-DE703D972D21}" type="presParOf" srcId="{88174D7A-EAC8-4899-985F-5641E7B90DFE}" destId="{51CDF266-BAF5-4A36-A87E-24A8D3E4A483}" srcOrd="0" destOrd="0" presId="urn:microsoft.com/office/officeart/2005/8/layout/list1"/>
    <dgm:cxn modelId="{3B44C814-15FF-49C4-A8FD-1C1F381DD89C}" type="presParOf" srcId="{88174D7A-EAC8-4899-985F-5641E7B90DFE}" destId="{6C3F2426-9BC5-413F-A62B-FCD8E8F50FDB}" srcOrd="1" destOrd="0" presId="urn:microsoft.com/office/officeart/2005/8/layout/list1"/>
    <dgm:cxn modelId="{12B5352C-EE83-4C6E-B57F-36F6B113990C}" type="presParOf" srcId="{800DA64E-30F1-4B70-8C48-56C0073DEBBE}" destId="{CB316E7F-99B6-4AAD-A2EE-400DD9264C61}" srcOrd="1" destOrd="0" presId="urn:microsoft.com/office/officeart/2005/8/layout/list1"/>
    <dgm:cxn modelId="{BF21675D-EDD4-4B41-BB7D-C2742CC59897}" type="presParOf" srcId="{800DA64E-30F1-4B70-8C48-56C0073DEBBE}" destId="{DA793392-01DD-4D27-827A-1E64B86906E7}" srcOrd="2" destOrd="0" presId="urn:microsoft.com/office/officeart/2005/8/layout/list1"/>
    <dgm:cxn modelId="{948FE65E-F211-4E36-9260-726818505F93}" type="presParOf" srcId="{800DA64E-30F1-4B70-8C48-56C0073DEBBE}" destId="{4C381673-C794-49C5-8F55-945FE035BD62}" srcOrd="3" destOrd="0" presId="urn:microsoft.com/office/officeart/2005/8/layout/list1"/>
    <dgm:cxn modelId="{09F51992-F628-4146-A12D-D31646D097FB}" type="presParOf" srcId="{800DA64E-30F1-4B70-8C48-56C0073DEBBE}" destId="{9BA6CA68-E1EA-4444-A703-2998BDD094A9}" srcOrd="4" destOrd="0" presId="urn:microsoft.com/office/officeart/2005/8/layout/list1"/>
    <dgm:cxn modelId="{6254E5F6-9CC5-47F4-87EC-930CFDD5B683}" type="presParOf" srcId="{9BA6CA68-E1EA-4444-A703-2998BDD094A9}" destId="{28A7AD8C-8C2D-41FB-8917-3BE9296003A0}" srcOrd="0" destOrd="0" presId="urn:microsoft.com/office/officeart/2005/8/layout/list1"/>
    <dgm:cxn modelId="{9172279D-5E22-4AA3-BAD1-2C43539F192B}" type="presParOf" srcId="{9BA6CA68-E1EA-4444-A703-2998BDD094A9}" destId="{A375B3E0-E717-4E9C-BACB-A8596A2BF575}" srcOrd="1" destOrd="0" presId="urn:microsoft.com/office/officeart/2005/8/layout/list1"/>
    <dgm:cxn modelId="{BD20958E-074B-4071-9B2F-78EDD1C49481}" type="presParOf" srcId="{800DA64E-30F1-4B70-8C48-56C0073DEBBE}" destId="{9DF55578-2DE5-4C2E-8E2B-AF97715971E5}" srcOrd="5" destOrd="0" presId="urn:microsoft.com/office/officeart/2005/8/layout/list1"/>
    <dgm:cxn modelId="{5E363E3B-BF04-409C-B2FE-71D45751E624}" type="presParOf" srcId="{800DA64E-30F1-4B70-8C48-56C0073DEBBE}" destId="{377C13DE-DBC3-4010-809E-A10075359C68}" srcOrd="6" destOrd="0" presId="urn:microsoft.com/office/officeart/2005/8/layout/list1"/>
    <dgm:cxn modelId="{CA59F846-75A1-40C9-A763-7B0CD2C97037}" type="presParOf" srcId="{800DA64E-30F1-4B70-8C48-56C0073DEBBE}" destId="{47088A2F-169B-4722-85EC-9AA423CD7006}" srcOrd="7" destOrd="0" presId="urn:microsoft.com/office/officeart/2005/8/layout/list1"/>
    <dgm:cxn modelId="{E9737CBE-28DE-4834-8910-218FF17964E8}" type="presParOf" srcId="{800DA64E-30F1-4B70-8C48-56C0073DEBBE}" destId="{5F95FD97-F5F9-49F7-AF98-1A315F61EAD4}" srcOrd="8" destOrd="0" presId="urn:microsoft.com/office/officeart/2005/8/layout/list1"/>
    <dgm:cxn modelId="{A897FAF0-4F67-4B42-8D5D-6609BC918B11}" type="presParOf" srcId="{5F95FD97-F5F9-49F7-AF98-1A315F61EAD4}" destId="{3BEFFA49-7184-49DD-BC50-C562791A9455}" srcOrd="0" destOrd="0" presId="urn:microsoft.com/office/officeart/2005/8/layout/list1"/>
    <dgm:cxn modelId="{97727F55-2BD7-494A-BC36-BC7A7AC488A6}" type="presParOf" srcId="{5F95FD97-F5F9-49F7-AF98-1A315F61EAD4}" destId="{A4519546-219F-4834-8B5B-02D8219606A9}" srcOrd="1" destOrd="0" presId="urn:microsoft.com/office/officeart/2005/8/layout/list1"/>
    <dgm:cxn modelId="{1692114E-5878-4C14-A151-6E3AA3F86574}" type="presParOf" srcId="{800DA64E-30F1-4B70-8C48-56C0073DEBBE}" destId="{E44CF41C-F418-46F5-8E36-5218A4AFC17E}" srcOrd="9" destOrd="0" presId="urn:microsoft.com/office/officeart/2005/8/layout/list1"/>
    <dgm:cxn modelId="{CB8A29C6-457F-48E8-BCED-12D67F80A826}" type="presParOf" srcId="{800DA64E-30F1-4B70-8C48-56C0073DEBBE}" destId="{61A56758-03A7-4C7C-B6C1-C9BAF5F4B4A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1D7EFB7-BC5B-42D9-814A-66E8789B651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1F42955D-D8F7-4948-8FCC-CD3B8B9233CC}">
      <dgm:prSet phldrT="[Text]" custT="1"/>
      <dgm:spPr>
        <a:solidFill>
          <a:srgbClr val="FFC000"/>
        </a:solidFill>
        <a:ln>
          <a:solidFill>
            <a:srgbClr val="FFC000"/>
          </a:solidFill>
        </a:ln>
      </dgm:spPr>
      <dgm:t>
        <a:bodyPr/>
        <a:lstStyle/>
        <a:p>
          <a:pPr rtl="0"/>
          <a:r>
            <a:rPr lang="en-GB" sz="1800">
              <a:solidFill>
                <a:sysClr val="windowText" lastClr="000000"/>
              </a:solidFill>
              <a:latin typeface="Arial"/>
              <a:cs typeface="Arial"/>
            </a:rPr>
            <a:t>Throughout the standstill period, there should be ongoing communication between the relevant authority and provider about the representations that were made. </a:t>
          </a:r>
          <a:endParaRPr lang="en-GB" sz="1800">
            <a:solidFill>
              <a:sysClr val="windowText" lastClr="000000"/>
            </a:solidFill>
          </a:endParaRPr>
        </a:p>
      </dgm:t>
    </dgm:pt>
    <dgm:pt modelId="{325672F1-1522-41FE-8F52-7687701AFB8E}" type="parTrans" cxnId="{B10A5FDA-3301-4E48-8FBF-F7541A72D7AD}">
      <dgm:prSet/>
      <dgm:spPr/>
      <dgm:t>
        <a:bodyPr/>
        <a:lstStyle/>
        <a:p>
          <a:endParaRPr lang="en-GB"/>
        </a:p>
      </dgm:t>
    </dgm:pt>
    <dgm:pt modelId="{3AC2B498-AC86-4A2B-8A76-D396C513B3C0}" type="sibTrans" cxnId="{B10A5FDA-3301-4E48-8FBF-F7541A72D7AD}">
      <dgm:prSet/>
      <dgm:spPr>
        <a:solidFill>
          <a:schemeClr val="accent2"/>
        </a:solidFill>
        <a:ln>
          <a:solidFill>
            <a:srgbClr val="FFC000"/>
          </a:solidFill>
        </a:ln>
      </dgm:spPr>
      <dgm:t>
        <a:bodyPr/>
        <a:lstStyle/>
        <a:p>
          <a:endParaRPr lang="en-GB"/>
        </a:p>
      </dgm:t>
    </dgm:pt>
    <dgm:pt modelId="{914DC49A-71A7-4EF2-BFFC-475ACE02D9C5}">
      <dgm:prSet phldrT="[Text]" custT="1"/>
      <dgm:spPr>
        <a:solidFill>
          <a:srgbClr val="FFC000"/>
        </a:solidFill>
        <a:ln>
          <a:solidFill>
            <a:srgbClr val="FFC000"/>
          </a:solidFill>
        </a:ln>
      </dgm:spPr>
      <dgm:t>
        <a:bodyPr/>
        <a:lstStyle/>
        <a:p>
          <a:r>
            <a:rPr lang="en-GB" sz="1800">
              <a:solidFill>
                <a:schemeClr val="tx1"/>
              </a:solidFill>
              <a:latin typeface="Arial" panose="020B0604020202020204" pitchFamily="34" charset="0"/>
              <a:cs typeface="Arial" panose="020B0604020202020204" pitchFamily="34" charset="0"/>
            </a:rPr>
            <a:t>If the provider remains unsatisfied with the response of the relevant authority to its representation and remains of the view that the PSR has not been applied correctly, the provider may submit a representation to the Independent Patient Choice and Procurement Panel (the panel).</a:t>
          </a:r>
        </a:p>
      </dgm:t>
    </dgm:pt>
    <dgm:pt modelId="{1A6A55AB-D208-4419-AC06-29C421C8FC17}" type="parTrans" cxnId="{3A2673F0-2AD8-4776-A314-257924A6E431}">
      <dgm:prSet/>
      <dgm:spPr/>
      <dgm:t>
        <a:bodyPr/>
        <a:lstStyle/>
        <a:p>
          <a:endParaRPr lang="en-GB"/>
        </a:p>
      </dgm:t>
    </dgm:pt>
    <dgm:pt modelId="{DFD8CD0E-3CB3-437C-81DD-E3CDA599374F}" type="sibTrans" cxnId="{3A2673F0-2AD8-4776-A314-257924A6E431}">
      <dgm:prSet/>
      <dgm:spPr/>
      <dgm:t>
        <a:bodyPr/>
        <a:lstStyle/>
        <a:p>
          <a:endParaRPr lang="en-GB"/>
        </a:p>
      </dgm:t>
    </dgm:pt>
    <dgm:pt modelId="{51E440FD-D378-4C5C-B7DF-202DD997DFCC}">
      <dgm:prSet phldrT="[Text]" custT="1"/>
      <dgm:spPr>
        <a:solidFill>
          <a:srgbClr val="FFC000"/>
        </a:solidFill>
        <a:ln>
          <a:solidFill>
            <a:srgbClr val="FFC000"/>
          </a:solidFill>
        </a:ln>
      </dgm:spPr>
      <dgm:t>
        <a:bodyPr/>
        <a:lstStyle/>
        <a:p>
          <a:pPr rtl="0"/>
          <a:r>
            <a:rPr lang="en-GB" sz="1800">
              <a:solidFill>
                <a:schemeClr val="tx1"/>
              </a:solidFill>
              <a:latin typeface="Arial"/>
              <a:cs typeface="Arial"/>
            </a:rPr>
            <a:t>The panel will be an independent panel, made available by NHS England. It will review representations made by a provider and will share their advice with the relevant authority about whether they applied the PSR correctly.</a:t>
          </a:r>
          <a:endParaRPr lang="en-GB" sz="1800">
            <a:solidFill>
              <a:sysClr val="windowText" lastClr="000000"/>
            </a:solidFill>
            <a:latin typeface="Arial"/>
            <a:cs typeface="Arial"/>
          </a:endParaRPr>
        </a:p>
      </dgm:t>
    </dgm:pt>
    <dgm:pt modelId="{3FF7D119-C8CD-4949-B9C9-36E34461D912}" type="parTrans" cxnId="{C3D0B98C-AA64-4739-BCA8-498E0B9A7A38}">
      <dgm:prSet/>
      <dgm:spPr/>
      <dgm:t>
        <a:bodyPr/>
        <a:lstStyle/>
        <a:p>
          <a:endParaRPr lang="en-GB"/>
        </a:p>
      </dgm:t>
    </dgm:pt>
    <dgm:pt modelId="{639BDDCF-FA61-42E5-9597-75A5FFAE57E5}" type="sibTrans" cxnId="{C3D0B98C-AA64-4739-BCA8-498E0B9A7A38}">
      <dgm:prSet/>
      <dgm:spPr/>
      <dgm:t>
        <a:bodyPr/>
        <a:lstStyle/>
        <a:p>
          <a:endParaRPr lang="en-GB"/>
        </a:p>
      </dgm:t>
    </dgm:pt>
    <dgm:pt modelId="{08787DD9-2446-4B1F-8C33-0BA24AEF7E73}">
      <dgm:prSet custT="1"/>
      <dgm:spPr>
        <a:solidFill>
          <a:srgbClr val="FFC000"/>
        </a:solidFill>
        <a:ln>
          <a:solidFill>
            <a:srgbClr val="FFC000"/>
          </a:solidFill>
        </a:ln>
      </dgm:spPr>
      <dgm:t>
        <a:bodyPr/>
        <a:lstStyle/>
        <a:p>
          <a:pPr rtl="0"/>
          <a:r>
            <a:rPr lang="en-GB" sz="1800">
              <a:solidFill>
                <a:sysClr val="windowText" lastClr="000000"/>
              </a:solidFill>
              <a:latin typeface="Arial"/>
              <a:cs typeface="Arial"/>
            </a:rPr>
            <a:t>The standstill period should not be closed, and the contract awarded, until the panel has concluded their review. </a:t>
          </a:r>
          <a:endParaRPr lang="en-GB" sz="1800">
            <a:solidFill>
              <a:sysClr val="windowText" lastClr="000000"/>
            </a:solidFill>
          </a:endParaRPr>
        </a:p>
      </dgm:t>
    </dgm:pt>
    <dgm:pt modelId="{07143164-F990-45CC-A5A7-9ECA434D703E}" type="parTrans" cxnId="{0FE32D04-4CDE-4860-B13A-059F0D212BD2}">
      <dgm:prSet/>
      <dgm:spPr/>
      <dgm:t>
        <a:bodyPr/>
        <a:lstStyle/>
        <a:p>
          <a:endParaRPr lang="en-GB"/>
        </a:p>
      </dgm:t>
    </dgm:pt>
    <dgm:pt modelId="{0D4683CB-BAB4-4822-9721-5AF78116CDC9}" type="sibTrans" cxnId="{0FE32D04-4CDE-4860-B13A-059F0D212BD2}">
      <dgm:prSet/>
      <dgm:spPr/>
      <dgm:t>
        <a:bodyPr/>
        <a:lstStyle/>
        <a:p>
          <a:endParaRPr lang="en-GB"/>
        </a:p>
      </dgm:t>
    </dgm:pt>
    <dgm:pt modelId="{5A01AF0C-8690-4B92-80E7-AC25376BC3AF}" type="pres">
      <dgm:prSet presAssocID="{31D7EFB7-BC5B-42D9-814A-66E8789B6510}" presName="Name0" presStyleCnt="0">
        <dgm:presLayoutVars>
          <dgm:chMax val="7"/>
          <dgm:chPref val="7"/>
          <dgm:dir/>
        </dgm:presLayoutVars>
      </dgm:prSet>
      <dgm:spPr/>
    </dgm:pt>
    <dgm:pt modelId="{B4818027-6095-41E3-BC1A-3EB394D176C0}" type="pres">
      <dgm:prSet presAssocID="{31D7EFB7-BC5B-42D9-814A-66E8789B6510}" presName="Name1" presStyleCnt="0"/>
      <dgm:spPr/>
    </dgm:pt>
    <dgm:pt modelId="{64C1E9BC-AFA1-4802-92DE-150EE6A54102}" type="pres">
      <dgm:prSet presAssocID="{31D7EFB7-BC5B-42D9-814A-66E8789B6510}" presName="cycle" presStyleCnt="0"/>
      <dgm:spPr/>
    </dgm:pt>
    <dgm:pt modelId="{AA416A77-3B5C-4622-A6F8-385407D54F28}" type="pres">
      <dgm:prSet presAssocID="{31D7EFB7-BC5B-42D9-814A-66E8789B6510}" presName="srcNode" presStyleLbl="node1" presStyleIdx="0" presStyleCnt="4"/>
      <dgm:spPr/>
    </dgm:pt>
    <dgm:pt modelId="{54F94166-5122-4A12-BCE9-D17A0BD9E222}" type="pres">
      <dgm:prSet presAssocID="{31D7EFB7-BC5B-42D9-814A-66E8789B6510}" presName="conn" presStyleLbl="parChTrans1D2" presStyleIdx="0" presStyleCnt="1"/>
      <dgm:spPr/>
    </dgm:pt>
    <dgm:pt modelId="{EEC8DBD3-0981-4874-A974-0071662AAE66}" type="pres">
      <dgm:prSet presAssocID="{31D7EFB7-BC5B-42D9-814A-66E8789B6510}" presName="extraNode" presStyleLbl="node1" presStyleIdx="0" presStyleCnt="4"/>
      <dgm:spPr/>
    </dgm:pt>
    <dgm:pt modelId="{0955C30D-6F44-4D8A-9BC2-7DDD587BC53B}" type="pres">
      <dgm:prSet presAssocID="{31D7EFB7-BC5B-42D9-814A-66E8789B6510}" presName="dstNode" presStyleLbl="node1" presStyleIdx="0" presStyleCnt="4"/>
      <dgm:spPr/>
    </dgm:pt>
    <dgm:pt modelId="{42A7932E-0B16-48A2-AD6A-6D9090AD1D72}" type="pres">
      <dgm:prSet presAssocID="{1F42955D-D8F7-4948-8FCC-CD3B8B9233CC}" presName="text_1" presStyleLbl="node1" presStyleIdx="0" presStyleCnt="4">
        <dgm:presLayoutVars>
          <dgm:bulletEnabled val="1"/>
        </dgm:presLayoutVars>
      </dgm:prSet>
      <dgm:spPr/>
    </dgm:pt>
    <dgm:pt modelId="{C8E73D61-D6C5-46AB-BF76-766A22A07B15}" type="pres">
      <dgm:prSet presAssocID="{1F42955D-D8F7-4948-8FCC-CD3B8B9233CC}" presName="accent_1" presStyleCnt="0"/>
      <dgm:spPr/>
    </dgm:pt>
    <dgm:pt modelId="{E6F71A55-A460-4921-9FCB-4C5C580308C8}" type="pres">
      <dgm:prSet presAssocID="{1F42955D-D8F7-4948-8FCC-CD3B8B9233CC}" presName="accentRepeatNode" presStyleLbl="solidFgAcc1" presStyleIdx="0" presStyleCnt="4"/>
      <dgm:spPr>
        <a:ln>
          <a:solidFill>
            <a:srgbClr val="FFC000"/>
          </a:solidFill>
        </a:ln>
      </dgm:spPr>
    </dgm:pt>
    <dgm:pt modelId="{848C22BE-CF3C-4B2B-B5F0-339DC06C519D}" type="pres">
      <dgm:prSet presAssocID="{914DC49A-71A7-4EF2-BFFC-475ACE02D9C5}" presName="text_2" presStyleLbl="node1" presStyleIdx="1" presStyleCnt="4">
        <dgm:presLayoutVars>
          <dgm:bulletEnabled val="1"/>
        </dgm:presLayoutVars>
      </dgm:prSet>
      <dgm:spPr/>
    </dgm:pt>
    <dgm:pt modelId="{AC4873EA-457F-43D2-A9BF-068811916FDF}" type="pres">
      <dgm:prSet presAssocID="{914DC49A-71A7-4EF2-BFFC-475ACE02D9C5}" presName="accent_2" presStyleCnt="0"/>
      <dgm:spPr/>
    </dgm:pt>
    <dgm:pt modelId="{4AEF3D4F-3FA1-4C6A-B20E-9ED558F9A38E}" type="pres">
      <dgm:prSet presAssocID="{914DC49A-71A7-4EF2-BFFC-475ACE02D9C5}" presName="accentRepeatNode" presStyleLbl="solidFgAcc1" presStyleIdx="1" presStyleCnt="4"/>
      <dgm:spPr>
        <a:ln>
          <a:solidFill>
            <a:srgbClr val="FFC000"/>
          </a:solidFill>
        </a:ln>
      </dgm:spPr>
    </dgm:pt>
    <dgm:pt modelId="{41865225-7E36-436B-9DA2-570B84876F6A}" type="pres">
      <dgm:prSet presAssocID="{51E440FD-D378-4C5C-B7DF-202DD997DFCC}" presName="text_3" presStyleLbl="node1" presStyleIdx="2" presStyleCnt="4">
        <dgm:presLayoutVars>
          <dgm:bulletEnabled val="1"/>
        </dgm:presLayoutVars>
      </dgm:prSet>
      <dgm:spPr/>
    </dgm:pt>
    <dgm:pt modelId="{64BDCC18-F257-4462-A668-F63D90C9E81C}" type="pres">
      <dgm:prSet presAssocID="{51E440FD-D378-4C5C-B7DF-202DD997DFCC}" presName="accent_3" presStyleCnt="0"/>
      <dgm:spPr/>
    </dgm:pt>
    <dgm:pt modelId="{3A8915A2-82ED-4917-8AB6-E7649A1FF4FA}" type="pres">
      <dgm:prSet presAssocID="{51E440FD-D378-4C5C-B7DF-202DD997DFCC}" presName="accentRepeatNode" presStyleLbl="solidFgAcc1" presStyleIdx="2" presStyleCnt="4"/>
      <dgm:spPr>
        <a:ln>
          <a:solidFill>
            <a:srgbClr val="FFC000"/>
          </a:solidFill>
        </a:ln>
      </dgm:spPr>
    </dgm:pt>
    <dgm:pt modelId="{BFEBC1C6-7247-4F04-A957-8FC4530E1A07}" type="pres">
      <dgm:prSet presAssocID="{08787DD9-2446-4B1F-8C33-0BA24AEF7E73}" presName="text_4" presStyleLbl="node1" presStyleIdx="3" presStyleCnt="4">
        <dgm:presLayoutVars>
          <dgm:bulletEnabled val="1"/>
        </dgm:presLayoutVars>
      </dgm:prSet>
      <dgm:spPr/>
    </dgm:pt>
    <dgm:pt modelId="{ED518220-A9E8-49B4-B3E9-824B57EFF19F}" type="pres">
      <dgm:prSet presAssocID="{08787DD9-2446-4B1F-8C33-0BA24AEF7E73}" presName="accent_4" presStyleCnt="0"/>
      <dgm:spPr/>
    </dgm:pt>
    <dgm:pt modelId="{26E9A423-2C80-4080-88B8-278A371622D9}" type="pres">
      <dgm:prSet presAssocID="{08787DD9-2446-4B1F-8C33-0BA24AEF7E73}" presName="accentRepeatNode" presStyleLbl="solidFgAcc1" presStyleIdx="3" presStyleCnt="4"/>
      <dgm:spPr>
        <a:ln>
          <a:solidFill>
            <a:srgbClr val="FFC000"/>
          </a:solidFill>
        </a:ln>
      </dgm:spPr>
    </dgm:pt>
  </dgm:ptLst>
  <dgm:cxnLst>
    <dgm:cxn modelId="{0FE32D04-4CDE-4860-B13A-059F0D212BD2}" srcId="{31D7EFB7-BC5B-42D9-814A-66E8789B6510}" destId="{08787DD9-2446-4B1F-8C33-0BA24AEF7E73}" srcOrd="3" destOrd="0" parTransId="{07143164-F990-45CC-A5A7-9ECA434D703E}" sibTransId="{0D4683CB-BAB4-4822-9721-5AF78116CDC9}"/>
    <dgm:cxn modelId="{F4719C16-E4D4-43D2-91D6-E30095A0BCC0}" type="presOf" srcId="{914DC49A-71A7-4EF2-BFFC-475ACE02D9C5}" destId="{848C22BE-CF3C-4B2B-B5F0-339DC06C519D}" srcOrd="0" destOrd="0" presId="urn:microsoft.com/office/officeart/2008/layout/VerticalCurvedList"/>
    <dgm:cxn modelId="{3C04DB1A-F41E-42E8-ADE2-2CB0489E3B2A}" type="presOf" srcId="{31D7EFB7-BC5B-42D9-814A-66E8789B6510}" destId="{5A01AF0C-8690-4B92-80E7-AC25376BC3AF}" srcOrd="0" destOrd="0" presId="urn:microsoft.com/office/officeart/2008/layout/VerticalCurvedList"/>
    <dgm:cxn modelId="{0DC98C34-6E72-4BDC-90DC-698F6E309809}" type="presOf" srcId="{3AC2B498-AC86-4A2B-8A76-D396C513B3C0}" destId="{54F94166-5122-4A12-BCE9-D17A0BD9E222}" srcOrd="0" destOrd="0" presId="urn:microsoft.com/office/officeart/2008/layout/VerticalCurvedList"/>
    <dgm:cxn modelId="{C3D0B98C-AA64-4739-BCA8-498E0B9A7A38}" srcId="{31D7EFB7-BC5B-42D9-814A-66E8789B6510}" destId="{51E440FD-D378-4C5C-B7DF-202DD997DFCC}" srcOrd="2" destOrd="0" parTransId="{3FF7D119-C8CD-4949-B9C9-36E34461D912}" sibTransId="{639BDDCF-FA61-42E5-9597-75A5FFAE57E5}"/>
    <dgm:cxn modelId="{92C8109C-952E-4568-AAD7-17951544E3A6}" type="presOf" srcId="{1F42955D-D8F7-4948-8FCC-CD3B8B9233CC}" destId="{42A7932E-0B16-48A2-AD6A-6D9090AD1D72}" srcOrd="0" destOrd="0" presId="urn:microsoft.com/office/officeart/2008/layout/VerticalCurvedList"/>
    <dgm:cxn modelId="{565B99A6-0BB4-4BBB-B204-9D367E6D1309}" type="presOf" srcId="{08787DD9-2446-4B1F-8C33-0BA24AEF7E73}" destId="{BFEBC1C6-7247-4F04-A957-8FC4530E1A07}" srcOrd="0" destOrd="0" presId="urn:microsoft.com/office/officeart/2008/layout/VerticalCurvedList"/>
    <dgm:cxn modelId="{9F5EF9D8-A1C5-4367-8E33-FB4E6F8AE450}" type="presOf" srcId="{51E440FD-D378-4C5C-B7DF-202DD997DFCC}" destId="{41865225-7E36-436B-9DA2-570B84876F6A}" srcOrd="0" destOrd="0" presId="urn:microsoft.com/office/officeart/2008/layout/VerticalCurvedList"/>
    <dgm:cxn modelId="{B10A5FDA-3301-4E48-8FBF-F7541A72D7AD}" srcId="{31D7EFB7-BC5B-42D9-814A-66E8789B6510}" destId="{1F42955D-D8F7-4948-8FCC-CD3B8B9233CC}" srcOrd="0" destOrd="0" parTransId="{325672F1-1522-41FE-8F52-7687701AFB8E}" sibTransId="{3AC2B498-AC86-4A2B-8A76-D396C513B3C0}"/>
    <dgm:cxn modelId="{3A2673F0-2AD8-4776-A314-257924A6E431}" srcId="{31D7EFB7-BC5B-42D9-814A-66E8789B6510}" destId="{914DC49A-71A7-4EF2-BFFC-475ACE02D9C5}" srcOrd="1" destOrd="0" parTransId="{1A6A55AB-D208-4419-AC06-29C421C8FC17}" sibTransId="{DFD8CD0E-3CB3-437C-81DD-E3CDA599374F}"/>
    <dgm:cxn modelId="{8854338E-FDA8-478E-97C4-89734F3ACE63}" type="presParOf" srcId="{5A01AF0C-8690-4B92-80E7-AC25376BC3AF}" destId="{B4818027-6095-41E3-BC1A-3EB394D176C0}" srcOrd="0" destOrd="0" presId="urn:microsoft.com/office/officeart/2008/layout/VerticalCurvedList"/>
    <dgm:cxn modelId="{4A0D5154-F596-4C96-88D6-324E1CE4CB01}" type="presParOf" srcId="{B4818027-6095-41E3-BC1A-3EB394D176C0}" destId="{64C1E9BC-AFA1-4802-92DE-150EE6A54102}" srcOrd="0" destOrd="0" presId="urn:microsoft.com/office/officeart/2008/layout/VerticalCurvedList"/>
    <dgm:cxn modelId="{B0E87A1C-D470-4B01-ADB3-B3513144F952}" type="presParOf" srcId="{64C1E9BC-AFA1-4802-92DE-150EE6A54102}" destId="{AA416A77-3B5C-4622-A6F8-385407D54F28}" srcOrd="0" destOrd="0" presId="urn:microsoft.com/office/officeart/2008/layout/VerticalCurvedList"/>
    <dgm:cxn modelId="{C5BD11BA-496A-4631-AE35-9AE0A686B336}" type="presParOf" srcId="{64C1E9BC-AFA1-4802-92DE-150EE6A54102}" destId="{54F94166-5122-4A12-BCE9-D17A0BD9E222}" srcOrd="1" destOrd="0" presId="urn:microsoft.com/office/officeart/2008/layout/VerticalCurvedList"/>
    <dgm:cxn modelId="{9A593F3B-538E-428F-9FC7-88A85D079112}" type="presParOf" srcId="{64C1E9BC-AFA1-4802-92DE-150EE6A54102}" destId="{EEC8DBD3-0981-4874-A974-0071662AAE66}" srcOrd="2" destOrd="0" presId="urn:microsoft.com/office/officeart/2008/layout/VerticalCurvedList"/>
    <dgm:cxn modelId="{C46E25D0-CEF3-417E-BD1D-2A1EC498D832}" type="presParOf" srcId="{64C1E9BC-AFA1-4802-92DE-150EE6A54102}" destId="{0955C30D-6F44-4D8A-9BC2-7DDD587BC53B}" srcOrd="3" destOrd="0" presId="urn:microsoft.com/office/officeart/2008/layout/VerticalCurvedList"/>
    <dgm:cxn modelId="{EBC5D7ED-5128-48C2-A69B-6860840D9C0E}" type="presParOf" srcId="{B4818027-6095-41E3-BC1A-3EB394D176C0}" destId="{42A7932E-0B16-48A2-AD6A-6D9090AD1D72}" srcOrd="1" destOrd="0" presId="urn:microsoft.com/office/officeart/2008/layout/VerticalCurvedList"/>
    <dgm:cxn modelId="{9F1FF546-B05B-4B5A-BD05-86276A86A666}" type="presParOf" srcId="{B4818027-6095-41E3-BC1A-3EB394D176C0}" destId="{C8E73D61-D6C5-46AB-BF76-766A22A07B15}" srcOrd="2" destOrd="0" presId="urn:microsoft.com/office/officeart/2008/layout/VerticalCurvedList"/>
    <dgm:cxn modelId="{706F3E62-1C8B-44C3-BACC-C4E0A14AAEEC}" type="presParOf" srcId="{C8E73D61-D6C5-46AB-BF76-766A22A07B15}" destId="{E6F71A55-A460-4921-9FCB-4C5C580308C8}" srcOrd="0" destOrd="0" presId="urn:microsoft.com/office/officeart/2008/layout/VerticalCurvedList"/>
    <dgm:cxn modelId="{B95EC407-21E8-4911-859C-30D31DC1B699}" type="presParOf" srcId="{B4818027-6095-41E3-BC1A-3EB394D176C0}" destId="{848C22BE-CF3C-4B2B-B5F0-339DC06C519D}" srcOrd="3" destOrd="0" presId="urn:microsoft.com/office/officeart/2008/layout/VerticalCurvedList"/>
    <dgm:cxn modelId="{B9EB9044-C453-441C-9400-D8AC04AF8EA8}" type="presParOf" srcId="{B4818027-6095-41E3-BC1A-3EB394D176C0}" destId="{AC4873EA-457F-43D2-A9BF-068811916FDF}" srcOrd="4" destOrd="0" presId="urn:microsoft.com/office/officeart/2008/layout/VerticalCurvedList"/>
    <dgm:cxn modelId="{20821592-40A9-4BA4-B71B-165D6FE2D52D}" type="presParOf" srcId="{AC4873EA-457F-43D2-A9BF-068811916FDF}" destId="{4AEF3D4F-3FA1-4C6A-B20E-9ED558F9A38E}" srcOrd="0" destOrd="0" presId="urn:microsoft.com/office/officeart/2008/layout/VerticalCurvedList"/>
    <dgm:cxn modelId="{3BA66327-2AAE-4582-B43C-C72B38EC4355}" type="presParOf" srcId="{B4818027-6095-41E3-BC1A-3EB394D176C0}" destId="{41865225-7E36-436B-9DA2-570B84876F6A}" srcOrd="5" destOrd="0" presId="urn:microsoft.com/office/officeart/2008/layout/VerticalCurvedList"/>
    <dgm:cxn modelId="{137AF2CC-ECE6-478A-877F-1B6C134B1EAC}" type="presParOf" srcId="{B4818027-6095-41E3-BC1A-3EB394D176C0}" destId="{64BDCC18-F257-4462-A668-F63D90C9E81C}" srcOrd="6" destOrd="0" presId="urn:microsoft.com/office/officeart/2008/layout/VerticalCurvedList"/>
    <dgm:cxn modelId="{73C03AF1-1DDA-4D69-B803-50253A06663D}" type="presParOf" srcId="{64BDCC18-F257-4462-A668-F63D90C9E81C}" destId="{3A8915A2-82ED-4917-8AB6-E7649A1FF4FA}" srcOrd="0" destOrd="0" presId="urn:microsoft.com/office/officeart/2008/layout/VerticalCurvedList"/>
    <dgm:cxn modelId="{93503451-3F62-4A51-8120-B87DBBF8AA8C}" type="presParOf" srcId="{B4818027-6095-41E3-BC1A-3EB394D176C0}" destId="{BFEBC1C6-7247-4F04-A957-8FC4530E1A07}" srcOrd="7" destOrd="0" presId="urn:microsoft.com/office/officeart/2008/layout/VerticalCurvedList"/>
    <dgm:cxn modelId="{1A7B9C57-796B-450D-8D0C-D95118F22787}" type="presParOf" srcId="{B4818027-6095-41E3-BC1A-3EB394D176C0}" destId="{ED518220-A9E8-49B4-B3E9-824B57EFF19F}" srcOrd="8" destOrd="0" presId="urn:microsoft.com/office/officeart/2008/layout/VerticalCurvedList"/>
    <dgm:cxn modelId="{5DAF7701-E6BA-4DD2-A42E-C9FF0A18284A}" type="presParOf" srcId="{ED518220-A9E8-49B4-B3E9-824B57EFF19F}" destId="{26E9A423-2C80-4080-88B8-278A371622D9}"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0C6DE19-CA4B-4BFE-B4B2-54FE5147F0A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677E5BF4-0236-442A-AD04-056626087EC0}">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Once the standstill period has ended, the relevant authority must publish the confirmation of the award notice on the </a:t>
          </a:r>
          <a:r>
            <a:rPr lang="en-GB" sz="1800" b="1">
              <a:solidFill>
                <a:schemeClr val="bg1"/>
              </a:solidFill>
              <a:latin typeface="Arial" panose="020B0604020202020204" pitchFamily="34" charset="0"/>
              <a:cs typeface="Arial" panose="020B0604020202020204" pitchFamily="34" charset="0"/>
            </a:rPr>
            <a:t>Find a Tender Service </a:t>
          </a:r>
          <a:r>
            <a:rPr lang="en-GB" sz="1800">
              <a:solidFill>
                <a:schemeClr val="bg1"/>
              </a:solidFill>
              <a:latin typeface="Arial" panose="020B0604020202020204" pitchFamily="34" charset="0"/>
              <a:cs typeface="Arial" panose="020B0604020202020204" pitchFamily="34" charset="0"/>
            </a:rPr>
            <a:t>website. This must be a corrigendum to the Contract Award notice (that was published prior to the standstill period as an intention to award). </a:t>
          </a:r>
        </a:p>
      </dgm:t>
    </dgm:pt>
    <dgm:pt modelId="{718B2335-F8EF-422E-858B-4754E41A643A}" type="parTrans" cxnId="{D3BB97EB-6AD7-404A-B168-46B19F4C027F}">
      <dgm:prSet/>
      <dgm:spPr/>
      <dgm:t>
        <a:bodyPr/>
        <a:lstStyle/>
        <a:p>
          <a:endParaRPr lang="en-GB"/>
        </a:p>
      </dgm:t>
    </dgm:pt>
    <dgm:pt modelId="{7C1A752D-6AE3-4452-91B2-5447DE420000}" type="sibTrans" cxnId="{D3BB97EB-6AD7-404A-B168-46B19F4C027F}">
      <dgm:prSet/>
      <dgm:spPr/>
      <dgm:t>
        <a:bodyPr/>
        <a:lstStyle/>
        <a:p>
          <a:endParaRPr lang="en-GB"/>
        </a:p>
      </dgm:t>
    </dgm:pt>
    <dgm:pt modelId="{5E3AF350-6B42-4284-98F5-F50CC134EF16}">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The information that must be included in the notice is detailed in Schedules 4, 7, and 11 of the Regulations for direct award process C, the most suitable provider process, and the competitive process, respectively.  </a:t>
          </a:r>
        </a:p>
      </dgm:t>
    </dgm:pt>
    <dgm:pt modelId="{ACFFF3D8-F723-440E-99A8-C803385A50AB}" type="parTrans" cxnId="{17FEB8C5-282F-424D-A223-22D845C72A41}">
      <dgm:prSet/>
      <dgm:spPr/>
      <dgm:t>
        <a:bodyPr/>
        <a:lstStyle/>
        <a:p>
          <a:endParaRPr lang="en-GB"/>
        </a:p>
      </dgm:t>
    </dgm:pt>
    <dgm:pt modelId="{61FF460D-78F9-46B4-B360-F916BCAC4190}" type="sibTrans" cxnId="{17FEB8C5-282F-424D-A223-22D845C72A41}">
      <dgm:prSet/>
      <dgm:spPr/>
      <dgm:t>
        <a:bodyPr/>
        <a:lstStyle/>
        <a:p>
          <a:endParaRPr lang="en-GB"/>
        </a:p>
      </dgm:t>
    </dgm:pt>
    <dgm:pt modelId="{246A7FD7-182D-4A76-8CE8-7D6BE7CE56BE}" type="pres">
      <dgm:prSet presAssocID="{30C6DE19-CA4B-4BFE-B4B2-54FE5147F0AF}" presName="linear" presStyleCnt="0">
        <dgm:presLayoutVars>
          <dgm:dir/>
          <dgm:animLvl val="lvl"/>
          <dgm:resizeHandles val="exact"/>
        </dgm:presLayoutVars>
      </dgm:prSet>
      <dgm:spPr/>
    </dgm:pt>
    <dgm:pt modelId="{47673DCA-B26D-4E27-910C-9B2D8DD4531C}" type="pres">
      <dgm:prSet presAssocID="{677E5BF4-0236-442A-AD04-056626087EC0}" presName="parentLin" presStyleCnt="0"/>
      <dgm:spPr/>
    </dgm:pt>
    <dgm:pt modelId="{D35CB418-0434-446F-9113-EAF01C2FB96D}" type="pres">
      <dgm:prSet presAssocID="{677E5BF4-0236-442A-AD04-056626087EC0}" presName="parentLeftMargin" presStyleLbl="node1" presStyleIdx="0" presStyleCnt="2"/>
      <dgm:spPr/>
    </dgm:pt>
    <dgm:pt modelId="{184BED8E-EEFB-4BB3-BB98-F1F04F470318}" type="pres">
      <dgm:prSet presAssocID="{677E5BF4-0236-442A-AD04-056626087EC0}" presName="parentText" presStyleLbl="node1" presStyleIdx="0" presStyleCnt="2" custScaleX="137026">
        <dgm:presLayoutVars>
          <dgm:chMax val="0"/>
          <dgm:bulletEnabled val="1"/>
        </dgm:presLayoutVars>
      </dgm:prSet>
      <dgm:spPr/>
    </dgm:pt>
    <dgm:pt modelId="{A6DEC836-E259-4FD3-AA69-199197534AC9}" type="pres">
      <dgm:prSet presAssocID="{677E5BF4-0236-442A-AD04-056626087EC0}" presName="negativeSpace" presStyleCnt="0"/>
      <dgm:spPr/>
    </dgm:pt>
    <dgm:pt modelId="{55EF90E7-89C6-4AD9-AB78-EB7E0326E8BC}" type="pres">
      <dgm:prSet presAssocID="{677E5BF4-0236-442A-AD04-056626087EC0}" presName="childText" presStyleLbl="conFgAcc1" presStyleIdx="0" presStyleCnt="2">
        <dgm:presLayoutVars>
          <dgm:bulletEnabled val="1"/>
        </dgm:presLayoutVars>
      </dgm:prSet>
      <dgm:spPr>
        <a:ln>
          <a:solidFill>
            <a:srgbClr val="005EB8"/>
          </a:solidFill>
        </a:ln>
      </dgm:spPr>
    </dgm:pt>
    <dgm:pt modelId="{3DBB4538-2400-48AF-9F41-AE2E75DA950D}" type="pres">
      <dgm:prSet presAssocID="{7C1A752D-6AE3-4452-91B2-5447DE420000}" presName="spaceBetweenRectangles" presStyleCnt="0"/>
      <dgm:spPr/>
    </dgm:pt>
    <dgm:pt modelId="{9971B817-C83C-47FD-991D-03F86781F423}" type="pres">
      <dgm:prSet presAssocID="{5E3AF350-6B42-4284-98F5-F50CC134EF16}" presName="parentLin" presStyleCnt="0"/>
      <dgm:spPr/>
    </dgm:pt>
    <dgm:pt modelId="{C5432D83-DFAA-4813-AA0A-6A8A5632622A}" type="pres">
      <dgm:prSet presAssocID="{5E3AF350-6B42-4284-98F5-F50CC134EF16}" presName="parentLeftMargin" presStyleLbl="node1" presStyleIdx="0" presStyleCnt="2"/>
      <dgm:spPr/>
    </dgm:pt>
    <dgm:pt modelId="{B1193950-6E7B-49FF-A8DD-CFDCF5882FBA}" type="pres">
      <dgm:prSet presAssocID="{5E3AF350-6B42-4284-98F5-F50CC134EF16}" presName="parentText" presStyleLbl="node1" presStyleIdx="1" presStyleCnt="2" custScaleX="142857">
        <dgm:presLayoutVars>
          <dgm:chMax val="0"/>
          <dgm:bulletEnabled val="1"/>
        </dgm:presLayoutVars>
      </dgm:prSet>
      <dgm:spPr/>
    </dgm:pt>
    <dgm:pt modelId="{A7475EED-D044-41A5-AF7F-1DB66414216E}" type="pres">
      <dgm:prSet presAssocID="{5E3AF350-6B42-4284-98F5-F50CC134EF16}" presName="negativeSpace" presStyleCnt="0"/>
      <dgm:spPr/>
    </dgm:pt>
    <dgm:pt modelId="{EDB460E5-B883-43FA-B403-E09BF1DB8D8B}" type="pres">
      <dgm:prSet presAssocID="{5E3AF350-6B42-4284-98F5-F50CC134EF16}" presName="childText" presStyleLbl="conFgAcc1" presStyleIdx="1" presStyleCnt="2">
        <dgm:presLayoutVars>
          <dgm:bulletEnabled val="1"/>
        </dgm:presLayoutVars>
      </dgm:prSet>
      <dgm:spPr>
        <a:ln>
          <a:solidFill>
            <a:srgbClr val="005EB8"/>
          </a:solidFill>
        </a:ln>
      </dgm:spPr>
    </dgm:pt>
  </dgm:ptLst>
  <dgm:cxnLst>
    <dgm:cxn modelId="{A397843B-94C2-4577-B0EF-2D0064293AF2}" type="presOf" srcId="{30C6DE19-CA4B-4BFE-B4B2-54FE5147F0AF}" destId="{246A7FD7-182D-4A76-8CE8-7D6BE7CE56BE}" srcOrd="0" destOrd="0" presId="urn:microsoft.com/office/officeart/2005/8/layout/list1"/>
    <dgm:cxn modelId="{79DC1960-8798-408E-BA36-E7722D9274D4}" type="presOf" srcId="{677E5BF4-0236-442A-AD04-056626087EC0}" destId="{D35CB418-0434-446F-9113-EAF01C2FB96D}" srcOrd="0" destOrd="0" presId="urn:microsoft.com/office/officeart/2005/8/layout/list1"/>
    <dgm:cxn modelId="{2BD0914C-EC3A-4539-A64E-BE1FE995B7C9}" type="presOf" srcId="{677E5BF4-0236-442A-AD04-056626087EC0}" destId="{184BED8E-EEFB-4BB3-BB98-F1F04F470318}" srcOrd="1" destOrd="0" presId="urn:microsoft.com/office/officeart/2005/8/layout/list1"/>
    <dgm:cxn modelId="{3454678B-6A48-4CD7-BEDF-26DA4DA2AAB7}" type="presOf" srcId="{5E3AF350-6B42-4284-98F5-F50CC134EF16}" destId="{B1193950-6E7B-49FF-A8DD-CFDCF5882FBA}" srcOrd="1" destOrd="0" presId="urn:microsoft.com/office/officeart/2005/8/layout/list1"/>
    <dgm:cxn modelId="{C8B376A3-E859-41EB-9BC2-1E8C2381FFF3}" type="presOf" srcId="{5E3AF350-6B42-4284-98F5-F50CC134EF16}" destId="{C5432D83-DFAA-4813-AA0A-6A8A5632622A}" srcOrd="0" destOrd="0" presId="urn:microsoft.com/office/officeart/2005/8/layout/list1"/>
    <dgm:cxn modelId="{17FEB8C5-282F-424D-A223-22D845C72A41}" srcId="{30C6DE19-CA4B-4BFE-B4B2-54FE5147F0AF}" destId="{5E3AF350-6B42-4284-98F5-F50CC134EF16}" srcOrd="1" destOrd="0" parTransId="{ACFFF3D8-F723-440E-99A8-C803385A50AB}" sibTransId="{61FF460D-78F9-46B4-B360-F916BCAC4190}"/>
    <dgm:cxn modelId="{D3BB97EB-6AD7-404A-B168-46B19F4C027F}" srcId="{30C6DE19-CA4B-4BFE-B4B2-54FE5147F0AF}" destId="{677E5BF4-0236-442A-AD04-056626087EC0}" srcOrd="0" destOrd="0" parTransId="{718B2335-F8EF-422E-858B-4754E41A643A}" sibTransId="{7C1A752D-6AE3-4452-91B2-5447DE420000}"/>
    <dgm:cxn modelId="{A325623A-75D4-410B-9EC9-782A078DD4A4}" type="presParOf" srcId="{246A7FD7-182D-4A76-8CE8-7D6BE7CE56BE}" destId="{47673DCA-B26D-4E27-910C-9B2D8DD4531C}" srcOrd="0" destOrd="0" presId="urn:microsoft.com/office/officeart/2005/8/layout/list1"/>
    <dgm:cxn modelId="{0FC9125B-1EEB-4D91-91AF-FD136D01DE9A}" type="presParOf" srcId="{47673DCA-B26D-4E27-910C-9B2D8DD4531C}" destId="{D35CB418-0434-446F-9113-EAF01C2FB96D}" srcOrd="0" destOrd="0" presId="urn:microsoft.com/office/officeart/2005/8/layout/list1"/>
    <dgm:cxn modelId="{F2932A48-62E8-44FF-90C0-DDAA83B971AA}" type="presParOf" srcId="{47673DCA-B26D-4E27-910C-9B2D8DD4531C}" destId="{184BED8E-EEFB-4BB3-BB98-F1F04F470318}" srcOrd="1" destOrd="0" presId="urn:microsoft.com/office/officeart/2005/8/layout/list1"/>
    <dgm:cxn modelId="{6EE73600-5E4B-4709-B606-339BE11D733A}" type="presParOf" srcId="{246A7FD7-182D-4A76-8CE8-7D6BE7CE56BE}" destId="{A6DEC836-E259-4FD3-AA69-199197534AC9}" srcOrd="1" destOrd="0" presId="urn:microsoft.com/office/officeart/2005/8/layout/list1"/>
    <dgm:cxn modelId="{AF9EBA7E-D1DE-408C-AD88-D277CC1AC780}" type="presParOf" srcId="{246A7FD7-182D-4A76-8CE8-7D6BE7CE56BE}" destId="{55EF90E7-89C6-4AD9-AB78-EB7E0326E8BC}" srcOrd="2" destOrd="0" presId="urn:microsoft.com/office/officeart/2005/8/layout/list1"/>
    <dgm:cxn modelId="{1CCC859F-6434-4D96-935C-9BFADF8308A0}" type="presParOf" srcId="{246A7FD7-182D-4A76-8CE8-7D6BE7CE56BE}" destId="{3DBB4538-2400-48AF-9F41-AE2E75DA950D}" srcOrd="3" destOrd="0" presId="urn:microsoft.com/office/officeart/2005/8/layout/list1"/>
    <dgm:cxn modelId="{E2D9C6BB-402E-4AE6-832A-B3C2FA5AAC8E}" type="presParOf" srcId="{246A7FD7-182D-4A76-8CE8-7D6BE7CE56BE}" destId="{9971B817-C83C-47FD-991D-03F86781F423}" srcOrd="4" destOrd="0" presId="urn:microsoft.com/office/officeart/2005/8/layout/list1"/>
    <dgm:cxn modelId="{57926D68-3075-4899-AAC8-92B495AA4CA9}" type="presParOf" srcId="{9971B817-C83C-47FD-991D-03F86781F423}" destId="{C5432D83-DFAA-4813-AA0A-6A8A5632622A}" srcOrd="0" destOrd="0" presId="urn:microsoft.com/office/officeart/2005/8/layout/list1"/>
    <dgm:cxn modelId="{1719CFB2-A4F9-4FA7-82DF-7E50A0F6EF22}" type="presParOf" srcId="{9971B817-C83C-47FD-991D-03F86781F423}" destId="{B1193950-6E7B-49FF-A8DD-CFDCF5882FBA}" srcOrd="1" destOrd="0" presId="urn:microsoft.com/office/officeart/2005/8/layout/list1"/>
    <dgm:cxn modelId="{4399A8DD-384D-41BD-8148-BCCC68350F19}" type="presParOf" srcId="{246A7FD7-182D-4A76-8CE8-7D6BE7CE56BE}" destId="{A7475EED-D044-41A5-AF7F-1DB66414216E}" srcOrd="5" destOrd="0" presId="urn:microsoft.com/office/officeart/2005/8/layout/list1"/>
    <dgm:cxn modelId="{C9A584E6-675D-464F-BE19-F4D0CC5B03BF}" type="presParOf" srcId="{246A7FD7-182D-4A76-8CE8-7D6BE7CE56BE}" destId="{EDB460E5-B883-43FA-B403-E09BF1DB8D8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0BB30-CD46-4DAE-B11D-714D787AE16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27A8A3D3-4EB7-486E-BC50-6D7B479C0C1A}">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relative importance of each of the key criteria and the rationale for their relative importance </a:t>
          </a:r>
          <a:r>
            <a:rPr lang="en-GB" sz="1800" b="0" i="0">
              <a:latin typeface="Arial" panose="020B0604020202020204" pitchFamily="34" charset="0"/>
              <a:cs typeface="Arial" panose="020B0604020202020204" pitchFamily="34" charset="0"/>
            </a:rPr>
            <a:t>and how the basic selection criteria were assessed</a:t>
          </a:r>
          <a:r>
            <a:rPr lang="en-GB" sz="1800" b="0" i="0"/>
            <a:t>​</a:t>
          </a:r>
          <a:endParaRPr lang="en-GB" sz="1800">
            <a:latin typeface="Arial" panose="020B0604020202020204" pitchFamily="34" charset="0"/>
            <a:cs typeface="Arial" panose="020B0604020202020204" pitchFamily="34" charset="0"/>
          </a:endParaRPr>
        </a:p>
      </dgm:t>
    </dgm:pt>
    <dgm:pt modelId="{175FB2B6-13B8-4F32-B9F4-2782224B68F1}" type="parTrans" cxnId="{043D7151-E817-44B8-A779-9CFC943F82D0}">
      <dgm:prSet/>
      <dgm:spPr/>
      <dgm:t>
        <a:bodyPr/>
        <a:lstStyle/>
        <a:p>
          <a:endParaRPr lang="en-GB" sz="1800">
            <a:latin typeface="Arial" panose="020B0604020202020204" pitchFamily="34" charset="0"/>
            <a:cs typeface="Arial" panose="020B0604020202020204" pitchFamily="34" charset="0"/>
          </a:endParaRPr>
        </a:p>
      </dgm:t>
    </dgm:pt>
    <dgm:pt modelId="{75752DD8-ADD8-4E2C-9A1D-720173B7838F}" type="sibTrans" cxnId="{043D7151-E817-44B8-A779-9CFC943F82D0}">
      <dgm:prSet/>
      <dgm:spPr>
        <a:solidFill>
          <a:srgbClr val="005EB8"/>
        </a:solidFill>
        <a:ln>
          <a:solidFill>
            <a:srgbClr val="005EB8"/>
          </a:solidFill>
        </a:ln>
      </dgm:spPr>
      <dgm:t>
        <a:bodyPr/>
        <a:lstStyle/>
        <a:p>
          <a:endParaRPr lang="en-GB" sz="1800">
            <a:latin typeface="Arial" panose="020B0604020202020204" pitchFamily="34" charset="0"/>
            <a:cs typeface="Arial" panose="020B0604020202020204" pitchFamily="34" charset="0"/>
          </a:endParaRPr>
        </a:p>
      </dgm:t>
    </dgm:pt>
    <dgm:pt modelId="{3DB027F0-571C-444A-9CA2-BA513E5C1E77}">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name and address of the provider </a:t>
          </a:r>
        </a:p>
      </dgm:t>
    </dgm:pt>
    <dgm:pt modelId="{3FE6BFCD-AB53-4F54-8F2F-303B11EE210A}" type="parTrans" cxnId="{10D036A3-5A00-472C-9BDC-8CE9E483992A}">
      <dgm:prSet/>
      <dgm:spPr/>
      <dgm:t>
        <a:bodyPr/>
        <a:lstStyle/>
        <a:p>
          <a:endParaRPr lang="en-GB" sz="1800">
            <a:latin typeface="Arial" panose="020B0604020202020204" pitchFamily="34" charset="0"/>
            <a:cs typeface="Arial" panose="020B0604020202020204" pitchFamily="34" charset="0"/>
          </a:endParaRPr>
        </a:p>
      </dgm:t>
    </dgm:pt>
    <dgm:pt modelId="{31FA9EB7-F16E-422F-9F2F-73C76E55D41F}" type="sibTrans" cxnId="{10D036A3-5A00-472C-9BDC-8CE9E483992A}">
      <dgm:prSet/>
      <dgm:spPr/>
      <dgm:t>
        <a:bodyPr/>
        <a:lstStyle/>
        <a:p>
          <a:endParaRPr lang="en-GB" sz="1800">
            <a:latin typeface="Arial" panose="020B0604020202020204" pitchFamily="34" charset="0"/>
            <a:cs typeface="Arial" panose="020B0604020202020204" pitchFamily="34" charset="0"/>
          </a:endParaRPr>
        </a:p>
      </dgm:t>
    </dgm:pt>
    <dgm:pt modelId="{1C9E24EA-3272-416F-B8CE-FA70664899EF}">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the decision-making process followed to select a provider</a:t>
          </a:r>
          <a:r>
            <a:rPr lang="en-US" sz="1800">
              <a:latin typeface="Arial" panose="020B0604020202020204" pitchFamily="34" charset="0"/>
              <a:cs typeface="Arial" panose="020B0604020202020204" pitchFamily="34" charset="0"/>
            </a:rPr>
            <a:t>​</a:t>
          </a:r>
          <a:endParaRPr lang="en-GB" sz="1800">
            <a:latin typeface="Arial" panose="020B0604020202020204" pitchFamily="34" charset="0"/>
            <a:cs typeface="Arial" panose="020B0604020202020204" pitchFamily="34" charset="0"/>
          </a:endParaRPr>
        </a:p>
      </dgm:t>
    </dgm:pt>
    <dgm:pt modelId="{D66CF542-0702-4F37-A113-2D4E613DF99E}" type="parTrans" cxnId="{74DCC5BE-BF7D-4A47-A5A0-DE0548307F33}">
      <dgm:prSet/>
      <dgm:spPr/>
      <dgm:t>
        <a:bodyPr/>
        <a:lstStyle/>
        <a:p>
          <a:endParaRPr lang="en-GB" sz="1800">
            <a:latin typeface="Arial" panose="020B0604020202020204" pitchFamily="34" charset="0"/>
            <a:cs typeface="Arial" panose="020B0604020202020204" pitchFamily="34" charset="0"/>
          </a:endParaRPr>
        </a:p>
      </dgm:t>
    </dgm:pt>
    <dgm:pt modelId="{070CD264-8433-4ABF-A835-4EC730E80424}" type="sibTrans" cxnId="{74DCC5BE-BF7D-4A47-A5A0-DE0548307F33}">
      <dgm:prSet/>
      <dgm:spPr/>
      <dgm:t>
        <a:bodyPr/>
        <a:lstStyle/>
        <a:p>
          <a:endParaRPr lang="en-GB" sz="1800">
            <a:latin typeface="Arial" panose="020B0604020202020204" pitchFamily="34" charset="0"/>
            <a:cs typeface="Arial" panose="020B0604020202020204" pitchFamily="34" charset="0"/>
          </a:endParaRPr>
        </a:p>
      </dgm:t>
    </dgm:pt>
    <dgm:pt modelId="{E7A52AD8-4551-4B5D-B38E-615CC67258AA}">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rationale for the decision </a:t>
          </a:r>
        </a:p>
      </dgm:t>
    </dgm:pt>
    <dgm:pt modelId="{325E5E1A-82A7-4EEC-8FA8-637E7853CDBC}" type="parTrans" cxnId="{1DFA1BD2-542E-47B6-8573-15424E612585}">
      <dgm:prSet/>
      <dgm:spPr/>
      <dgm:t>
        <a:bodyPr/>
        <a:lstStyle/>
        <a:p>
          <a:endParaRPr lang="en-GB" sz="1800">
            <a:latin typeface="Arial" panose="020B0604020202020204" pitchFamily="34" charset="0"/>
            <a:cs typeface="Arial" panose="020B0604020202020204" pitchFamily="34" charset="0"/>
          </a:endParaRPr>
        </a:p>
      </dgm:t>
    </dgm:pt>
    <dgm:pt modelId="{49D65272-CD37-410C-8FE3-90C354F9EFF0}" type="sibTrans" cxnId="{1DFA1BD2-542E-47B6-8573-15424E612585}">
      <dgm:prSet/>
      <dgm:spPr/>
      <dgm:t>
        <a:bodyPr/>
        <a:lstStyle/>
        <a:p>
          <a:endParaRPr lang="en-GB" sz="1800">
            <a:latin typeface="Arial" panose="020B0604020202020204" pitchFamily="34" charset="0"/>
            <a:cs typeface="Arial" panose="020B0604020202020204" pitchFamily="34" charset="0"/>
          </a:endParaRPr>
        </a:p>
      </dgm:t>
    </dgm:pt>
    <dgm:pt modelId="{EF996369-8C25-476A-84C2-D91D63BE7C3D}">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for mixed procurements, how the procurement meets the requirements for mixed procurement</a:t>
          </a:r>
        </a:p>
      </dgm:t>
    </dgm:pt>
    <dgm:pt modelId="{BC421D7F-5D03-45DF-8A8B-9E5FE645C7AB}" type="parTrans" cxnId="{15C91C01-C9C7-4F88-A282-46EB58BE72CC}">
      <dgm:prSet/>
      <dgm:spPr/>
      <dgm:t>
        <a:bodyPr/>
        <a:lstStyle/>
        <a:p>
          <a:endParaRPr lang="en-GB" sz="1800">
            <a:latin typeface="Arial" panose="020B0604020202020204" pitchFamily="34" charset="0"/>
            <a:cs typeface="Arial" panose="020B0604020202020204" pitchFamily="34" charset="0"/>
          </a:endParaRPr>
        </a:p>
      </dgm:t>
    </dgm:pt>
    <dgm:pt modelId="{F76F7D8C-2128-4D9A-B314-7C88B07803EE}" type="sibTrans" cxnId="{15C91C01-C9C7-4F88-A282-46EB58BE72CC}">
      <dgm:prSet/>
      <dgm:spPr/>
      <dgm:t>
        <a:bodyPr/>
        <a:lstStyle/>
        <a:p>
          <a:endParaRPr lang="en-GB" sz="1800">
            <a:latin typeface="Arial" panose="020B0604020202020204" pitchFamily="34" charset="0"/>
            <a:cs typeface="Arial" panose="020B0604020202020204" pitchFamily="34" charset="0"/>
          </a:endParaRPr>
        </a:p>
      </dgm:t>
    </dgm:pt>
    <dgm:pt modelId="{0C422C40-F970-429E-BCB2-5C3365CBB969}">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details of the individual/individuals making the decision </a:t>
          </a:r>
        </a:p>
      </dgm:t>
    </dgm:pt>
    <dgm:pt modelId="{C728CB7F-3F29-4116-ACCC-14CE80A9F5ED}" type="parTrans" cxnId="{F07927D6-547F-4138-8CEA-AA8A6A22C90C}">
      <dgm:prSet/>
      <dgm:spPr/>
      <dgm:t>
        <a:bodyPr/>
        <a:lstStyle/>
        <a:p>
          <a:endParaRPr lang="en-GB" sz="1800">
            <a:latin typeface="Arial" panose="020B0604020202020204" pitchFamily="34" charset="0"/>
            <a:cs typeface="Arial" panose="020B0604020202020204" pitchFamily="34" charset="0"/>
          </a:endParaRPr>
        </a:p>
      </dgm:t>
    </dgm:pt>
    <dgm:pt modelId="{0392E5DF-64B1-44AD-88FE-81F15F8F7475}" type="sibTrans" cxnId="{F07927D6-547F-4138-8CEA-AA8A6A22C90C}">
      <dgm:prSet/>
      <dgm:spPr/>
      <dgm:t>
        <a:bodyPr/>
        <a:lstStyle/>
        <a:p>
          <a:endParaRPr lang="en-GB" sz="1800">
            <a:latin typeface="Arial" panose="020B0604020202020204" pitchFamily="34" charset="0"/>
            <a:cs typeface="Arial" panose="020B0604020202020204" pitchFamily="34" charset="0"/>
          </a:endParaRPr>
        </a:p>
      </dgm:t>
    </dgm:pt>
    <dgm:pt modelId="{BC6033D5-8465-495C-B8C7-C5348AB71E9B}">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any declared or potential conflicts of interest for individuals involved in decision making and how these were managed.</a:t>
          </a:r>
        </a:p>
      </dgm:t>
    </dgm:pt>
    <dgm:pt modelId="{8AA1A095-2619-4554-9FEA-5CBE51AF0A20}" type="parTrans" cxnId="{19FC64DF-A983-43AE-ABFD-E0A18A5C31C7}">
      <dgm:prSet/>
      <dgm:spPr/>
      <dgm:t>
        <a:bodyPr/>
        <a:lstStyle/>
        <a:p>
          <a:endParaRPr lang="en-GB" sz="1800">
            <a:latin typeface="Arial" panose="020B0604020202020204" pitchFamily="34" charset="0"/>
            <a:cs typeface="Arial" panose="020B0604020202020204" pitchFamily="34" charset="0"/>
          </a:endParaRPr>
        </a:p>
      </dgm:t>
    </dgm:pt>
    <dgm:pt modelId="{08A14077-3E7C-49A3-A506-6601FA533395}" type="sibTrans" cxnId="{19FC64DF-A983-43AE-ABFD-E0A18A5C31C7}">
      <dgm:prSet/>
      <dgm:spPr/>
      <dgm:t>
        <a:bodyPr/>
        <a:lstStyle/>
        <a:p>
          <a:endParaRPr lang="en-GB" sz="1800">
            <a:latin typeface="Arial" panose="020B0604020202020204" pitchFamily="34" charset="0"/>
            <a:cs typeface="Arial" panose="020B0604020202020204" pitchFamily="34" charset="0"/>
          </a:endParaRPr>
        </a:p>
      </dgm:t>
    </dgm:pt>
    <dgm:pt modelId="{E2907B92-E94E-4C8F-BA8C-DEF4D5D0738B}" type="pres">
      <dgm:prSet presAssocID="{1B90BB30-CD46-4DAE-B11D-714D787AE16F}" presName="Name0" presStyleCnt="0">
        <dgm:presLayoutVars>
          <dgm:chMax val="7"/>
          <dgm:chPref val="7"/>
          <dgm:dir/>
        </dgm:presLayoutVars>
      </dgm:prSet>
      <dgm:spPr/>
    </dgm:pt>
    <dgm:pt modelId="{279E8A9B-20DE-4B3A-91A7-3BCC843F4DCB}" type="pres">
      <dgm:prSet presAssocID="{1B90BB30-CD46-4DAE-B11D-714D787AE16F}" presName="Name1" presStyleCnt="0"/>
      <dgm:spPr/>
    </dgm:pt>
    <dgm:pt modelId="{8CC597E5-B67C-4BE2-8D4E-0193E2DB126D}" type="pres">
      <dgm:prSet presAssocID="{1B90BB30-CD46-4DAE-B11D-714D787AE16F}" presName="cycle" presStyleCnt="0"/>
      <dgm:spPr/>
    </dgm:pt>
    <dgm:pt modelId="{29052D2B-3B58-4238-AF0F-F44F6EBFE5F9}" type="pres">
      <dgm:prSet presAssocID="{1B90BB30-CD46-4DAE-B11D-714D787AE16F}" presName="srcNode" presStyleLbl="node1" presStyleIdx="0" presStyleCnt="7"/>
      <dgm:spPr/>
    </dgm:pt>
    <dgm:pt modelId="{88B639E5-BC40-4717-B098-A868C87B07BC}" type="pres">
      <dgm:prSet presAssocID="{1B90BB30-CD46-4DAE-B11D-714D787AE16F}" presName="conn" presStyleLbl="parChTrans1D2" presStyleIdx="0" presStyleCnt="1"/>
      <dgm:spPr/>
    </dgm:pt>
    <dgm:pt modelId="{2C3DF753-DB4C-4421-86B1-3012BFB6C498}" type="pres">
      <dgm:prSet presAssocID="{1B90BB30-CD46-4DAE-B11D-714D787AE16F}" presName="extraNode" presStyleLbl="node1" presStyleIdx="0" presStyleCnt="7"/>
      <dgm:spPr/>
    </dgm:pt>
    <dgm:pt modelId="{89876FED-45B2-47D4-8EA4-6F205BDCC279}" type="pres">
      <dgm:prSet presAssocID="{1B90BB30-CD46-4DAE-B11D-714D787AE16F}" presName="dstNode" presStyleLbl="node1" presStyleIdx="0" presStyleCnt="7"/>
      <dgm:spPr/>
    </dgm:pt>
    <dgm:pt modelId="{8ADBF50A-1B63-4753-AD95-789A0747A670}" type="pres">
      <dgm:prSet presAssocID="{27A8A3D3-4EB7-486E-BC50-6D7B479C0C1A}" presName="text_1" presStyleLbl="node1" presStyleIdx="0" presStyleCnt="7" custScaleX="100194" custScaleY="116890" custLinFactNeighborX="155">
        <dgm:presLayoutVars>
          <dgm:bulletEnabled val="1"/>
        </dgm:presLayoutVars>
      </dgm:prSet>
      <dgm:spPr/>
    </dgm:pt>
    <dgm:pt modelId="{A9DC7F7C-635B-4E45-9901-5C84D5BACC85}" type="pres">
      <dgm:prSet presAssocID="{27A8A3D3-4EB7-486E-BC50-6D7B479C0C1A}" presName="accent_1" presStyleCnt="0"/>
      <dgm:spPr/>
    </dgm:pt>
    <dgm:pt modelId="{669D4329-4D53-4093-8731-491A2132C36F}" type="pres">
      <dgm:prSet presAssocID="{27A8A3D3-4EB7-486E-BC50-6D7B479C0C1A}" presName="accentRepeatNode" presStyleLbl="solidFgAcc1" presStyleIdx="0" presStyleCnt="7"/>
      <dgm:spPr>
        <a:ln>
          <a:solidFill>
            <a:srgbClr val="005EB8"/>
          </a:solidFill>
        </a:ln>
      </dgm:spPr>
    </dgm:pt>
    <dgm:pt modelId="{198F43EE-9D71-4369-8903-725D5E642E0F}" type="pres">
      <dgm:prSet presAssocID="{3DB027F0-571C-444A-9CA2-BA513E5C1E77}" presName="text_2" presStyleLbl="node1" presStyleIdx="1" presStyleCnt="7">
        <dgm:presLayoutVars>
          <dgm:bulletEnabled val="1"/>
        </dgm:presLayoutVars>
      </dgm:prSet>
      <dgm:spPr/>
    </dgm:pt>
    <dgm:pt modelId="{F4A4EAB9-7957-4D71-8235-17D142C1BC57}" type="pres">
      <dgm:prSet presAssocID="{3DB027F0-571C-444A-9CA2-BA513E5C1E77}" presName="accent_2" presStyleCnt="0"/>
      <dgm:spPr/>
    </dgm:pt>
    <dgm:pt modelId="{FE68AE3C-98D6-4C68-A981-AE74A9B98451}" type="pres">
      <dgm:prSet presAssocID="{3DB027F0-571C-444A-9CA2-BA513E5C1E77}" presName="accentRepeatNode" presStyleLbl="solidFgAcc1" presStyleIdx="1" presStyleCnt="7"/>
      <dgm:spPr>
        <a:ln>
          <a:solidFill>
            <a:srgbClr val="005EB8"/>
          </a:solidFill>
        </a:ln>
      </dgm:spPr>
    </dgm:pt>
    <dgm:pt modelId="{67FEAB4D-76A1-4DEE-87AF-C2CBBBC402D7}" type="pres">
      <dgm:prSet presAssocID="{1C9E24EA-3272-416F-B8CE-FA70664899EF}" presName="text_3" presStyleLbl="node1" presStyleIdx="2" presStyleCnt="7">
        <dgm:presLayoutVars>
          <dgm:bulletEnabled val="1"/>
        </dgm:presLayoutVars>
      </dgm:prSet>
      <dgm:spPr/>
    </dgm:pt>
    <dgm:pt modelId="{919FDA8B-D3D6-4828-8B2B-1813E7524014}" type="pres">
      <dgm:prSet presAssocID="{1C9E24EA-3272-416F-B8CE-FA70664899EF}" presName="accent_3" presStyleCnt="0"/>
      <dgm:spPr/>
    </dgm:pt>
    <dgm:pt modelId="{C4043A33-BA91-445E-A468-495D466E245E}" type="pres">
      <dgm:prSet presAssocID="{1C9E24EA-3272-416F-B8CE-FA70664899EF}" presName="accentRepeatNode" presStyleLbl="solidFgAcc1" presStyleIdx="2" presStyleCnt="7"/>
      <dgm:spPr>
        <a:ln>
          <a:solidFill>
            <a:srgbClr val="005EB8"/>
          </a:solidFill>
        </a:ln>
      </dgm:spPr>
    </dgm:pt>
    <dgm:pt modelId="{395F7F0B-6CCD-4DEE-A2B8-8186100BE61F}" type="pres">
      <dgm:prSet presAssocID="{E7A52AD8-4551-4B5D-B38E-615CC67258AA}" presName="text_4" presStyleLbl="node1" presStyleIdx="3" presStyleCnt="7">
        <dgm:presLayoutVars>
          <dgm:bulletEnabled val="1"/>
        </dgm:presLayoutVars>
      </dgm:prSet>
      <dgm:spPr/>
    </dgm:pt>
    <dgm:pt modelId="{5486B635-1F29-4822-8E81-1B1F4BEECE57}" type="pres">
      <dgm:prSet presAssocID="{E7A52AD8-4551-4B5D-B38E-615CC67258AA}" presName="accent_4" presStyleCnt="0"/>
      <dgm:spPr/>
    </dgm:pt>
    <dgm:pt modelId="{8CDC718F-E204-44C8-8044-EA9392B893FF}" type="pres">
      <dgm:prSet presAssocID="{E7A52AD8-4551-4B5D-B38E-615CC67258AA}" presName="accentRepeatNode" presStyleLbl="solidFgAcc1" presStyleIdx="3" presStyleCnt="7"/>
      <dgm:spPr>
        <a:ln>
          <a:solidFill>
            <a:srgbClr val="005EB8"/>
          </a:solidFill>
        </a:ln>
      </dgm:spPr>
    </dgm:pt>
    <dgm:pt modelId="{32233835-5E51-4B7B-A7CA-241741CEE8A4}" type="pres">
      <dgm:prSet presAssocID="{EF996369-8C25-476A-84C2-D91D63BE7C3D}" presName="text_5" presStyleLbl="node1" presStyleIdx="4" presStyleCnt="7">
        <dgm:presLayoutVars>
          <dgm:bulletEnabled val="1"/>
        </dgm:presLayoutVars>
      </dgm:prSet>
      <dgm:spPr/>
    </dgm:pt>
    <dgm:pt modelId="{ED0D5AE5-0C98-439A-9987-5B36B4D9C2E9}" type="pres">
      <dgm:prSet presAssocID="{EF996369-8C25-476A-84C2-D91D63BE7C3D}" presName="accent_5" presStyleCnt="0"/>
      <dgm:spPr/>
    </dgm:pt>
    <dgm:pt modelId="{12AA7B2D-6C3B-4F78-B26C-A0290B4E4465}" type="pres">
      <dgm:prSet presAssocID="{EF996369-8C25-476A-84C2-D91D63BE7C3D}" presName="accentRepeatNode" presStyleLbl="solidFgAcc1" presStyleIdx="4" presStyleCnt="7"/>
      <dgm:spPr>
        <a:ln>
          <a:solidFill>
            <a:srgbClr val="005EB8"/>
          </a:solidFill>
        </a:ln>
      </dgm:spPr>
    </dgm:pt>
    <dgm:pt modelId="{361EABFD-AC0D-4B4A-869D-ECE046A47FB8}" type="pres">
      <dgm:prSet presAssocID="{0C422C40-F970-429E-BCB2-5C3365CBB969}" presName="text_6" presStyleLbl="node1" presStyleIdx="5" presStyleCnt="7">
        <dgm:presLayoutVars>
          <dgm:bulletEnabled val="1"/>
        </dgm:presLayoutVars>
      </dgm:prSet>
      <dgm:spPr/>
    </dgm:pt>
    <dgm:pt modelId="{11AFB7EB-EA19-49F5-BD62-37C6404E569F}" type="pres">
      <dgm:prSet presAssocID="{0C422C40-F970-429E-BCB2-5C3365CBB969}" presName="accent_6" presStyleCnt="0"/>
      <dgm:spPr/>
    </dgm:pt>
    <dgm:pt modelId="{CAB08021-FAD3-4CE3-8672-035CB1A10C69}" type="pres">
      <dgm:prSet presAssocID="{0C422C40-F970-429E-BCB2-5C3365CBB969}" presName="accentRepeatNode" presStyleLbl="solidFgAcc1" presStyleIdx="5" presStyleCnt="7"/>
      <dgm:spPr>
        <a:ln>
          <a:solidFill>
            <a:srgbClr val="005EB8"/>
          </a:solidFill>
        </a:ln>
      </dgm:spPr>
    </dgm:pt>
    <dgm:pt modelId="{CDBBF1DC-8B14-4B7B-B017-083815CC5D3B}" type="pres">
      <dgm:prSet presAssocID="{BC6033D5-8465-495C-B8C7-C5348AB71E9B}" presName="text_7" presStyleLbl="node1" presStyleIdx="6" presStyleCnt="7" custScaleY="117508">
        <dgm:presLayoutVars>
          <dgm:bulletEnabled val="1"/>
        </dgm:presLayoutVars>
      </dgm:prSet>
      <dgm:spPr/>
    </dgm:pt>
    <dgm:pt modelId="{E86508C2-8C90-4709-B9BE-0C6DC9E18D40}" type="pres">
      <dgm:prSet presAssocID="{BC6033D5-8465-495C-B8C7-C5348AB71E9B}" presName="accent_7" presStyleCnt="0"/>
      <dgm:spPr/>
    </dgm:pt>
    <dgm:pt modelId="{076B8B09-CC23-4091-BC41-D8FD0677614B}" type="pres">
      <dgm:prSet presAssocID="{BC6033D5-8465-495C-B8C7-C5348AB71E9B}" presName="accentRepeatNode" presStyleLbl="solidFgAcc1" presStyleIdx="6" presStyleCnt="7"/>
      <dgm:spPr>
        <a:ln>
          <a:solidFill>
            <a:srgbClr val="005EB8"/>
          </a:solidFill>
        </a:ln>
      </dgm:spPr>
    </dgm:pt>
  </dgm:ptLst>
  <dgm:cxnLst>
    <dgm:cxn modelId="{15C91C01-C9C7-4F88-A282-46EB58BE72CC}" srcId="{1B90BB30-CD46-4DAE-B11D-714D787AE16F}" destId="{EF996369-8C25-476A-84C2-D91D63BE7C3D}" srcOrd="4" destOrd="0" parTransId="{BC421D7F-5D03-45DF-8A8B-9E5FE645C7AB}" sibTransId="{F76F7D8C-2128-4D9A-B314-7C88B07803EE}"/>
    <dgm:cxn modelId="{8CC03708-63C4-4206-BF44-3D9515EDEEF3}" type="presOf" srcId="{27A8A3D3-4EB7-486E-BC50-6D7B479C0C1A}" destId="{8ADBF50A-1B63-4753-AD95-789A0747A670}" srcOrd="0" destOrd="0" presId="urn:microsoft.com/office/officeart/2008/layout/VerticalCurvedList"/>
    <dgm:cxn modelId="{B5AA1F38-D68F-463E-BF42-8C09B72D2EA3}" type="presOf" srcId="{75752DD8-ADD8-4E2C-9A1D-720173B7838F}" destId="{88B639E5-BC40-4717-B098-A868C87B07BC}" srcOrd="0" destOrd="0" presId="urn:microsoft.com/office/officeart/2008/layout/VerticalCurvedList"/>
    <dgm:cxn modelId="{699B0442-890E-4BC6-8450-EE9822B759CB}" type="presOf" srcId="{3DB027F0-571C-444A-9CA2-BA513E5C1E77}" destId="{198F43EE-9D71-4369-8903-725D5E642E0F}" srcOrd="0" destOrd="0" presId="urn:microsoft.com/office/officeart/2008/layout/VerticalCurvedList"/>
    <dgm:cxn modelId="{378D1346-B317-4E95-837D-5DCC71FCB527}" type="presOf" srcId="{1C9E24EA-3272-416F-B8CE-FA70664899EF}" destId="{67FEAB4D-76A1-4DEE-87AF-C2CBBBC402D7}" srcOrd="0" destOrd="0" presId="urn:microsoft.com/office/officeart/2008/layout/VerticalCurvedList"/>
    <dgm:cxn modelId="{043D7151-E817-44B8-A779-9CFC943F82D0}" srcId="{1B90BB30-CD46-4DAE-B11D-714D787AE16F}" destId="{27A8A3D3-4EB7-486E-BC50-6D7B479C0C1A}" srcOrd="0" destOrd="0" parTransId="{175FB2B6-13B8-4F32-B9F4-2782224B68F1}" sibTransId="{75752DD8-ADD8-4E2C-9A1D-720173B7838F}"/>
    <dgm:cxn modelId="{9C287C77-B9B3-4095-91E7-EE7A5E44F500}" type="presOf" srcId="{1B90BB30-CD46-4DAE-B11D-714D787AE16F}" destId="{E2907B92-E94E-4C8F-BA8C-DEF4D5D0738B}" srcOrd="0" destOrd="0" presId="urn:microsoft.com/office/officeart/2008/layout/VerticalCurvedList"/>
    <dgm:cxn modelId="{9EA88B59-B756-48D1-BC9B-3F63E83DAE4B}" type="presOf" srcId="{E7A52AD8-4551-4B5D-B38E-615CC67258AA}" destId="{395F7F0B-6CCD-4DEE-A2B8-8186100BE61F}" srcOrd="0" destOrd="0" presId="urn:microsoft.com/office/officeart/2008/layout/VerticalCurvedList"/>
    <dgm:cxn modelId="{66262D9B-5FFF-4492-A169-CF4330954FC2}" type="presOf" srcId="{EF996369-8C25-476A-84C2-D91D63BE7C3D}" destId="{32233835-5E51-4B7B-A7CA-241741CEE8A4}" srcOrd="0" destOrd="0" presId="urn:microsoft.com/office/officeart/2008/layout/VerticalCurvedList"/>
    <dgm:cxn modelId="{10D036A3-5A00-472C-9BDC-8CE9E483992A}" srcId="{1B90BB30-CD46-4DAE-B11D-714D787AE16F}" destId="{3DB027F0-571C-444A-9CA2-BA513E5C1E77}" srcOrd="1" destOrd="0" parTransId="{3FE6BFCD-AB53-4F54-8F2F-303B11EE210A}" sibTransId="{31FA9EB7-F16E-422F-9F2F-73C76E55D41F}"/>
    <dgm:cxn modelId="{3B6369B8-BFD4-4E88-96B3-0981BAD44077}" type="presOf" srcId="{BC6033D5-8465-495C-B8C7-C5348AB71E9B}" destId="{CDBBF1DC-8B14-4B7B-B017-083815CC5D3B}" srcOrd="0" destOrd="0" presId="urn:microsoft.com/office/officeart/2008/layout/VerticalCurvedList"/>
    <dgm:cxn modelId="{74DCC5BE-BF7D-4A47-A5A0-DE0548307F33}" srcId="{1B90BB30-CD46-4DAE-B11D-714D787AE16F}" destId="{1C9E24EA-3272-416F-B8CE-FA70664899EF}" srcOrd="2" destOrd="0" parTransId="{D66CF542-0702-4F37-A113-2D4E613DF99E}" sibTransId="{070CD264-8433-4ABF-A835-4EC730E80424}"/>
    <dgm:cxn modelId="{1DFA1BD2-542E-47B6-8573-15424E612585}" srcId="{1B90BB30-CD46-4DAE-B11D-714D787AE16F}" destId="{E7A52AD8-4551-4B5D-B38E-615CC67258AA}" srcOrd="3" destOrd="0" parTransId="{325E5E1A-82A7-4EEC-8FA8-637E7853CDBC}" sibTransId="{49D65272-CD37-410C-8FE3-90C354F9EFF0}"/>
    <dgm:cxn modelId="{F07927D6-547F-4138-8CEA-AA8A6A22C90C}" srcId="{1B90BB30-CD46-4DAE-B11D-714D787AE16F}" destId="{0C422C40-F970-429E-BCB2-5C3365CBB969}" srcOrd="5" destOrd="0" parTransId="{C728CB7F-3F29-4116-ACCC-14CE80A9F5ED}" sibTransId="{0392E5DF-64B1-44AD-88FE-81F15F8F7475}"/>
    <dgm:cxn modelId="{19FC64DF-A983-43AE-ABFD-E0A18A5C31C7}" srcId="{1B90BB30-CD46-4DAE-B11D-714D787AE16F}" destId="{BC6033D5-8465-495C-B8C7-C5348AB71E9B}" srcOrd="6" destOrd="0" parTransId="{8AA1A095-2619-4554-9FEA-5CBE51AF0A20}" sibTransId="{08A14077-3E7C-49A3-A506-6601FA533395}"/>
    <dgm:cxn modelId="{3F1B99FF-DE36-4C25-928F-6070E9A9CEDD}" type="presOf" srcId="{0C422C40-F970-429E-BCB2-5C3365CBB969}" destId="{361EABFD-AC0D-4B4A-869D-ECE046A47FB8}" srcOrd="0" destOrd="0" presId="urn:microsoft.com/office/officeart/2008/layout/VerticalCurvedList"/>
    <dgm:cxn modelId="{3127CECB-98CD-4903-85F9-0CCD3BF0EB1C}" type="presParOf" srcId="{E2907B92-E94E-4C8F-BA8C-DEF4D5D0738B}" destId="{279E8A9B-20DE-4B3A-91A7-3BCC843F4DCB}" srcOrd="0" destOrd="0" presId="urn:microsoft.com/office/officeart/2008/layout/VerticalCurvedList"/>
    <dgm:cxn modelId="{D08E352A-D3DF-4ED2-9A9B-DFA31FFDB73A}" type="presParOf" srcId="{279E8A9B-20DE-4B3A-91A7-3BCC843F4DCB}" destId="{8CC597E5-B67C-4BE2-8D4E-0193E2DB126D}" srcOrd="0" destOrd="0" presId="urn:microsoft.com/office/officeart/2008/layout/VerticalCurvedList"/>
    <dgm:cxn modelId="{713D9D2B-938A-4917-A2E5-C384A0A75FA2}" type="presParOf" srcId="{8CC597E5-B67C-4BE2-8D4E-0193E2DB126D}" destId="{29052D2B-3B58-4238-AF0F-F44F6EBFE5F9}" srcOrd="0" destOrd="0" presId="urn:microsoft.com/office/officeart/2008/layout/VerticalCurvedList"/>
    <dgm:cxn modelId="{F369FC78-B1C3-46BC-8655-E3C093390515}" type="presParOf" srcId="{8CC597E5-B67C-4BE2-8D4E-0193E2DB126D}" destId="{88B639E5-BC40-4717-B098-A868C87B07BC}" srcOrd="1" destOrd="0" presId="urn:microsoft.com/office/officeart/2008/layout/VerticalCurvedList"/>
    <dgm:cxn modelId="{E0E34C66-19A7-48B7-A221-DE666A88C16B}" type="presParOf" srcId="{8CC597E5-B67C-4BE2-8D4E-0193E2DB126D}" destId="{2C3DF753-DB4C-4421-86B1-3012BFB6C498}" srcOrd="2" destOrd="0" presId="urn:microsoft.com/office/officeart/2008/layout/VerticalCurvedList"/>
    <dgm:cxn modelId="{90C5817C-632B-480A-98DB-5F8C755A7BED}" type="presParOf" srcId="{8CC597E5-B67C-4BE2-8D4E-0193E2DB126D}" destId="{89876FED-45B2-47D4-8EA4-6F205BDCC279}" srcOrd="3" destOrd="0" presId="urn:microsoft.com/office/officeart/2008/layout/VerticalCurvedList"/>
    <dgm:cxn modelId="{89D549CC-9C25-44DA-B47B-B8CAD3DDED9A}" type="presParOf" srcId="{279E8A9B-20DE-4B3A-91A7-3BCC843F4DCB}" destId="{8ADBF50A-1B63-4753-AD95-789A0747A670}" srcOrd="1" destOrd="0" presId="urn:microsoft.com/office/officeart/2008/layout/VerticalCurvedList"/>
    <dgm:cxn modelId="{536A8B3F-6E9A-4CE2-9F80-ED3130DBA2DE}" type="presParOf" srcId="{279E8A9B-20DE-4B3A-91A7-3BCC843F4DCB}" destId="{A9DC7F7C-635B-4E45-9901-5C84D5BACC85}" srcOrd="2" destOrd="0" presId="urn:microsoft.com/office/officeart/2008/layout/VerticalCurvedList"/>
    <dgm:cxn modelId="{31ECBBF2-12AA-4C3E-B661-05FA4782AFA7}" type="presParOf" srcId="{A9DC7F7C-635B-4E45-9901-5C84D5BACC85}" destId="{669D4329-4D53-4093-8731-491A2132C36F}" srcOrd="0" destOrd="0" presId="urn:microsoft.com/office/officeart/2008/layout/VerticalCurvedList"/>
    <dgm:cxn modelId="{B6917EAC-C7A9-4092-A88A-608DD8429B71}" type="presParOf" srcId="{279E8A9B-20DE-4B3A-91A7-3BCC843F4DCB}" destId="{198F43EE-9D71-4369-8903-725D5E642E0F}" srcOrd="3" destOrd="0" presId="urn:microsoft.com/office/officeart/2008/layout/VerticalCurvedList"/>
    <dgm:cxn modelId="{606247F3-102B-4DBB-8EA5-C47165DA1453}" type="presParOf" srcId="{279E8A9B-20DE-4B3A-91A7-3BCC843F4DCB}" destId="{F4A4EAB9-7957-4D71-8235-17D142C1BC57}" srcOrd="4" destOrd="0" presId="urn:microsoft.com/office/officeart/2008/layout/VerticalCurvedList"/>
    <dgm:cxn modelId="{B844D0B2-D5B1-4C4F-971C-1D4470FB9298}" type="presParOf" srcId="{F4A4EAB9-7957-4D71-8235-17D142C1BC57}" destId="{FE68AE3C-98D6-4C68-A981-AE74A9B98451}" srcOrd="0" destOrd="0" presId="urn:microsoft.com/office/officeart/2008/layout/VerticalCurvedList"/>
    <dgm:cxn modelId="{440BFB41-44F3-4349-8EDD-8EF01F563AB8}" type="presParOf" srcId="{279E8A9B-20DE-4B3A-91A7-3BCC843F4DCB}" destId="{67FEAB4D-76A1-4DEE-87AF-C2CBBBC402D7}" srcOrd="5" destOrd="0" presId="urn:microsoft.com/office/officeart/2008/layout/VerticalCurvedList"/>
    <dgm:cxn modelId="{375108E7-CC55-4A17-AC64-DF1809B50081}" type="presParOf" srcId="{279E8A9B-20DE-4B3A-91A7-3BCC843F4DCB}" destId="{919FDA8B-D3D6-4828-8B2B-1813E7524014}" srcOrd="6" destOrd="0" presId="urn:microsoft.com/office/officeart/2008/layout/VerticalCurvedList"/>
    <dgm:cxn modelId="{ED613BCC-88AF-4FA6-BD58-97982C64377B}" type="presParOf" srcId="{919FDA8B-D3D6-4828-8B2B-1813E7524014}" destId="{C4043A33-BA91-445E-A468-495D466E245E}" srcOrd="0" destOrd="0" presId="urn:microsoft.com/office/officeart/2008/layout/VerticalCurvedList"/>
    <dgm:cxn modelId="{6442D5DA-D95A-421D-9CD2-C9302D658D87}" type="presParOf" srcId="{279E8A9B-20DE-4B3A-91A7-3BCC843F4DCB}" destId="{395F7F0B-6CCD-4DEE-A2B8-8186100BE61F}" srcOrd="7" destOrd="0" presId="urn:microsoft.com/office/officeart/2008/layout/VerticalCurvedList"/>
    <dgm:cxn modelId="{10744339-6377-48A5-A741-874B28A8DC57}" type="presParOf" srcId="{279E8A9B-20DE-4B3A-91A7-3BCC843F4DCB}" destId="{5486B635-1F29-4822-8E81-1B1F4BEECE57}" srcOrd="8" destOrd="0" presId="urn:microsoft.com/office/officeart/2008/layout/VerticalCurvedList"/>
    <dgm:cxn modelId="{C13CD406-196A-45D0-8698-EB94387B831A}" type="presParOf" srcId="{5486B635-1F29-4822-8E81-1B1F4BEECE57}" destId="{8CDC718F-E204-44C8-8044-EA9392B893FF}" srcOrd="0" destOrd="0" presId="urn:microsoft.com/office/officeart/2008/layout/VerticalCurvedList"/>
    <dgm:cxn modelId="{3379127D-9928-4E22-874C-2D91D2F65979}" type="presParOf" srcId="{279E8A9B-20DE-4B3A-91A7-3BCC843F4DCB}" destId="{32233835-5E51-4B7B-A7CA-241741CEE8A4}" srcOrd="9" destOrd="0" presId="urn:microsoft.com/office/officeart/2008/layout/VerticalCurvedList"/>
    <dgm:cxn modelId="{33A1BC33-103B-4252-BD75-55AF5562035F}" type="presParOf" srcId="{279E8A9B-20DE-4B3A-91A7-3BCC843F4DCB}" destId="{ED0D5AE5-0C98-439A-9987-5B36B4D9C2E9}" srcOrd="10" destOrd="0" presId="urn:microsoft.com/office/officeart/2008/layout/VerticalCurvedList"/>
    <dgm:cxn modelId="{874BC618-25EA-4878-B252-64511743C92B}" type="presParOf" srcId="{ED0D5AE5-0C98-439A-9987-5B36B4D9C2E9}" destId="{12AA7B2D-6C3B-4F78-B26C-A0290B4E4465}" srcOrd="0" destOrd="0" presId="urn:microsoft.com/office/officeart/2008/layout/VerticalCurvedList"/>
    <dgm:cxn modelId="{E12706B2-91DC-4931-953B-F4692F91A3E4}" type="presParOf" srcId="{279E8A9B-20DE-4B3A-91A7-3BCC843F4DCB}" destId="{361EABFD-AC0D-4B4A-869D-ECE046A47FB8}" srcOrd="11" destOrd="0" presId="urn:microsoft.com/office/officeart/2008/layout/VerticalCurvedList"/>
    <dgm:cxn modelId="{93653E87-8430-4649-B412-8AE92CF9CFB3}" type="presParOf" srcId="{279E8A9B-20DE-4B3A-91A7-3BCC843F4DCB}" destId="{11AFB7EB-EA19-49F5-BD62-37C6404E569F}" srcOrd="12" destOrd="0" presId="urn:microsoft.com/office/officeart/2008/layout/VerticalCurvedList"/>
    <dgm:cxn modelId="{E790C1D5-3BC7-41DC-85D3-BDA204B8FD05}" type="presParOf" srcId="{11AFB7EB-EA19-49F5-BD62-37C6404E569F}" destId="{CAB08021-FAD3-4CE3-8672-035CB1A10C69}" srcOrd="0" destOrd="0" presId="urn:microsoft.com/office/officeart/2008/layout/VerticalCurvedList"/>
    <dgm:cxn modelId="{58572D02-AB58-4A7C-9A12-27B99FBE8D84}" type="presParOf" srcId="{279E8A9B-20DE-4B3A-91A7-3BCC843F4DCB}" destId="{CDBBF1DC-8B14-4B7B-B017-083815CC5D3B}" srcOrd="13" destOrd="0" presId="urn:microsoft.com/office/officeart/2008/layout/VerticalCurvedList"/>
    <dgm:cxn modelId="{ED70C1F6-6818-4D99-9E14-3A7065FB92E9}" type="presParOf" srcId="{279E8A9B-20DE-4B3A-91A7-3BCC843F4DCB}" destId="{E86508C2-8C90-4709-B9BE-0C6DC9E18D40}" srcOrd="14" destOrd="0" presId="urn:microsoft.com/office/officeart/2008/layout/VerticalCurvedList"/>
    <dgm:cxn modelId="{D4C7D77C-9CE5-499C-93E8-9324044A5708}" type="presParOf" srcId="{E86508C2-8C90-4709-B9BE-0C6DC9E18D40}" destId="{076B8B09-CC23-4091-BC41-D8FD067761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42CD13D-2E2D-4996-A5AD-ECDC39F7A63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AD8BCDC-7518-4B10-BFBE-CD2B2771603C}">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Direct award process C can be used to award a new contract for the same services to an existing provider who is </a:t>
          </a:r>
          <a:r>
            <a:rPr lang="en-GB" sz="1800">
              <a:latin typeface="Arial"/>
              <a:ea typeface="+mn-lt"/>
              <a:cs typeface="Arial"/>
            </a:rPr>
            <a:t>satisfying the original contract and will likely satisfy the proposed new contract to a sufficient standard.</a:t>
          </a:r>
          <a:endParaRPr lang="en-GB" sz="1800"/>
        </a:p>
      </dgm:t>
    </dgm:pt>
    <dgm:pt modelId="{685E2CC6-BB6C-434E-A05C-BD395AF824BE}" type="parTrans" cxnId="{4F458C54-CE70-451A-A97C-29AFE6701B0B}">
      <dgm:prSet/>
      <dgm:spPr/>
      <dgm:t>
        <a:bodyPr/>
        <a:lstStyle/>
        <a:p>
          <a:endParaRPr lang="en-GB"/>
        </a:p>
      </dgm:t>
    </dgm:pt>
    <dgm:pt modelId="{4502D1BA-47E3-47AC-9C34-AD10B9093411}" type="sibTrans" cxnId="{4F458C54-CE70-451A-A97C-29AFE6701B0B}">
      <dgm:prSet/>
      <dgm:spPr>
        <a:solidFill>
          <a:srgbClr val="005EB8"/>
        </a:solidFill>
        <a:ln>
          <a:solidFill>
            <a:srgbClr val="005EB8"/>
          </a:solidFill>
        </a:ln>
      </dgm:spPr>
      <dgm:t>
        <a:bodyPr/>
        <a:lstStyle/>
        <a:p>
          <a:endParaRPr lang="en-GB"/>
        </a:p>
      </dgm:t>
    </dgm:pt>
    <dgm:pt modelId="{5E6CDE87-0C5C-4CEE-942B-C3A7A0B31D25}">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Relevant authorities must apply the key criteria and basic selection criteria when following direct award process C. </a:t>
          </a:r>
        </a:p>
      </dgm:t>
    </dgm:pt>
    <dgm:pt modelId="{CAB51891-9E23-44F2-BE31-511E206A140D}" type="parTrans" cxnId="{F32F23E2-6016-4285-9C5E-40B3559AADF7}">
      <dgm:prSet/>
      <dgm:spPr/>
      <dgm:t>
        <a:bodyPr/>
        <a:lstStyle/>
        <a:p>
          <a:endParaRPr lang="en-GB"/>
        </a:p>
      </dgm:t>
    </dgm:pt>
    <dgm:pt modelId="{B60F9423-1401-4557-A359-F3270272F6C6}" type="sibTrans" cxnId="{F32F23E2-6016-4285-9C5E-40B3559AADF7}">
      <dgm:prSet/>
      <dgm:spPr/>
      <dgm:t>
        <a:bodyPr/>
        <a:lstStyle/>
        <a:p>
          <a:endParaRPr lang="en-GB"/>
        </a:p>
      </dgm:t>
    </dgm:pt>
    <dgm:pt modelId="{F8E8412D-97E5-45EA-8442-6207AE637D5F}">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Relevant authorities must observe the standstill period and must consider any representations. The standstill period must come to a close before a new contract can be awarded. </a:t>
          </a:r>
          <a:endParaRPr lang="en-GB" sz="1800"/>
        </a:p>
      </dgm:t>
    </dgm:pt>
    <dgm:pt modelId="{54FB6C39-0902-49E6-B5E7-F05DE8CB1AD9}" type="parTrans" cxnId="{1002BB51-D6BE-41F6-8671-659DC40DE90E}">
      <dgm:prSet/>
      <dgm:spPr/>
      <dgm:t>
        <a:bodyPr/>
        <a:lstStyle/>
        <a:p>
          <a:endParaRPr lang="en-GB"/>
        </a:p>
      </dgm:t>
    </dgm:pt>
    <dgm:pt modelId="{F6993ED1-FFBB-49D4-BBEC-44FCA4D4B449}" type="sibTrans" cxnId="{1002BB51-D6BE-41F6-8671-659DC40DE90E}">
      <dgm:prSet/>
      <dgm:spPr/>
      <dgm:t>
        <a:bodyPr/>
        <a:lstStyle/>
        <a:p>
          <a:endParaRPr lang="en-GB"/>
        </a:p>
      </dgm:t>
    </dgm:pt>
    <dgm:pt modelId="{C7D3EB4E-7128-4489-A154-2629210B8C05}">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Relevant authorities always have the option to repeat a step or abandon this provider selection process if they find that they have made a mistake or that the selected process is not suitable.</a:t>
          </a:r>
          <a:endParaRPr lang="en-GB" sz="1800"/>
        </a:p>
      </dgm:t>
    </dgm:pt>
    <dgm:pt modelId="{55E9CE30-8837-4ACF-ACD9-5F9CD490284B}" type="parTrans" cxnId="{270B811A-1547-44EF-BBD5-E9C9945438B5}">
      <dgm:prSet/>
      <dgm:spPr/>
      <dgm:t>
        <a:bodyPr/>
        <a:lstStyle/>
        <a:p>
          <a:endParaRPr lang="en-GB"/>
        </a:p>
      </dgm:t>
    </dgm:pt>
    <dgm:pt modelId="{5C55A9A8-1E9E-4231-BD02-946CE249DD07}" type="sibTrans" cxnId="{270B811A-1547-44EF-BBD5-E9C9945438B5}">
      <dgm:prSet/>
      <dgm:spPr/>
      <dgm:t>
        <a:bodyPr/>
        <a:lstStyle/>
        <a:p>
          <a:endParaRPr lang="en-GB"/>
        </a:p>
      </dgm:t>
    </dgm:pt>
    <dgm:pt modelId="{1E62940C-FB66-433D-A22A-3A62FC7100EF}" type="pres">
      <dgm:prSet presAssocID="{D42CD13D-2E2D-4996-A5AD-ECDC39F7A631}" presName="Name0" presStyleCnt="0">
        <dgm:presLayoutVars>
          <dgm:chMax val="7"/>
          <dgm:chPref val="7"/>
          <dgm:dir/>
        </dgm:presLayoutVars>
      </dgm:prSet>
      <dgm:spPr/>
    </dgm:pt>
    <dgm:pt modelId="{0C429F31-A4FF-45CC-8757-845C66785553}" type="pres">
      <dgm:prSet presAssocID="{D42CD13D-2E2D-4996-A5AD-ECDC39F7A631}" presName="Name1" presStyleCnt="0"/>
      <dgm:spPr/>
    </dgm:pt>
    <dgm:pt modelId="{7295968A-F731-4E3A-83FB-0996F001FC8B}" type="pres">
      <dgm:prSet presAssocID="{D42CD13D-2E2D-4996-A5AD-ECDC39F7A631}" presName="cycle" presStyleCnt="0"/>
      <dgm:spPr/>
    </dgm:pt>
    <dgm:pt modelId="{62C0B7CE-36FB-4A12-8E56-D9F8C2458CBC}" type="pres">
      <dgm:prSet presAssocID="{D42CD13D-2E2D-4996-A5AD-ECDC39F7A631}" presName="srcNode" presStyleLbl="node1" presStyleIdx="0" presStyleCnt="4"/>
      <dgm:spPr/>
    </dgm:pt>
    <dgm:pt modelId="{F50BF827-E4B9-4912-9FE4-DFF649F4B944}" type="pres">
      <dgm:prSet presAssocID="{D42CD13D-2E2D-4996-A5AD-ECDC39F7A631}" presName="conn" presStyleLbl="parChTrans1D2" presStyleIdx="0" presStyleCnt="1"/>
      <dgm:spPr/>
    </dgm:pt>
    <dgm:pt modelId="{24F29851-C6E6-4E19-A8A4-1113DE1CD604}" type="pres">
      <dgm:prSet presAssocID="{D42CD13D-2E2D-4996-A5AD-ECDC39F7A631}" presName="extraNode" presStyleLbl="node1" presStyleIdx="0" presStyleCnt="4"/>
      <dgm:spPr/>
    </dgm:pt>
    <dgm:pt modelId="{D8167B87-5C1C-454A-B5AC-6BB06594C1F0}" type="pres">
      <dgm:prSet presAssocID="{D42CD13D-2E2D-4996-A5AD-ECDC39F7A631}" presName="dstNode" presStyleLbl="node1" presStyleIdx="0" presStyleCnt="4"/>
      <dgm:spPr/>
    </dgm:pt>
    <dgm:pt modelId="{0A7ED327-8A8B-4B11-8B02-5F49B50A32A1}" type="pres">
      <dgm:prSet presAssocID="{BAD8BCDC-7518-4B10-BFBE-CD2B2771603C}" presName="text_1" presStyleLbl="node1" presStyleIdx="0" presStyleCnt="4">
        <dgm:presLayoutVars>
          <dgm:bulletEnabled val="1"/>
        </dgm:presLayoutVars>
      </dgm:prSet>
      <dgm:spPr/>
    </dgm:pt>
    <dgm:pt modelId="{116F2FC4-3F90-4F0F-9F08-4402C6CFF67A}" type="pres">
      <dgm:prSet presAssocID="{BAD8BCDC-7518-4B10-BFBE-CD2B2771603C}" presName="accent_1" presStyleCnt="0"/>
      <dgm:spPr/>
    </dgm:pt>
    <dgm:pt modelId="{A1E0FA85-D156-487E-92DF-6D09A910501D}" type="pres">
      <dgm:prSet presAssocID="{BAD8BCDC-7518-4B10-BFBE-CD2B2771603C}" presName="accentRepeatNode" presStyleLbl="solidFgAcc1" presStyleIdx="0" presStyleCnt="4"/>
      <dgm:spPr>
        <a:ln>
          <a:solidFill>
            <a:srgbClr val="005EB8"/>
          </a:solidFill>
        </a:ln>
      </dgm:spPr>
    </dgm:pt>
    <dgm:pt modelId="{D184E4D5-B753-4E59-95EF-9B24EFD40C68}" type="pres">
      <dgm:prSet presAssocID="{5E6CDE87-0C5C-4CEE-942B-C3A7A0B31D25}" presName="text_2" presStyleLbl="node1" presStyleIdx="1" presStyleCnt="4">
        <dgm:presLayoutVars>
          <dgm:bulletEnabled val="1"/>
        </dgm:presLayoutVars>
      </dgm:prSet>
      <dgm:spPr/>
    </dgm:pt>
    <dgm:pt modelId="{39937C48-5EF4-4037-AF36-080D8CBFBF3D}" type="pres">
      <dgm:prSet presAssocID="{5E6CDE87-0C5C-4CEE-942B-C3A7A0B31D25}" presName="accent_2" presStyleCnt="0"/>
      <dgm:spPr/>
    </dgm:pt>
    <dgm:pt modelId="{901DD120-A3CC-4069-B18E-EC6277FCBD49}" type="pres">
      <dgm:prSet presAssocID="{5E6CDE87-0C5C-4CEE-942B-C3A7A0B31D25}" presName="accentRepeatNode" presStyleLbl="solidFgAcc1" presStyleIdx="1" presStyleCnt="4"/>
      <dgm:spPr>
        <a:ln>
          <a:solidFill>
            <a:srgbClr val="005EB8"/>
          </a:solidFill>
        </a:ln>
      </dgm:spPr>
    </dgm:pt>
    <dgm:pt modelId="{D08AAC9D-E7BE-4746-8A46-22CEF6C8CEDD}" type="pres">
      <dgm:prSet presAssocID="{F8E8412D-97E5-45EA-8442-6207AE637D5F}" presName="text_3" presStyleLbl="node1" presStyleIdx="2" presStyleCnt="4">
        <dgm:presLayoutVars>
          <dgm:bulletEnabled val="1"/>
        </dgm:presLayoutVars>
      </dgm:prSet>
      <dgm:spPr/>
    </dgm:pt>
    <dgm:pt modelId="{5F1B1C30-54C3-43C7-B171-BD62C8375912}" type="pres">
      <dgm:prSet presAssocID="{F8E8412D-97E5-45EA-8442-6207AE637D5F}" presName="accent_3" presStyleCnt="0"/>
      <dgm:spPr/>
    </dgm:pt>
    <dgm:pt modelId="{196D9250-8C30-431E-AAFA-864C00762CCC}" type="pres">
      <dgm:prSet presAssocID="{F8E8412D-97E5-45EA-8442-6207AE637D5F}" presName="accentRepeatNode" presStyleLbl="solidFgAcc1" presStyleIdx="2" presStyleCnt="4"/>
      <dgm:spPr>
        <a:ln>
          <a:solidFill>
            <a:srgbClr val="005EB8"/>
          </a:solidFill>
        </a:ln>
      </dgm:spPr>
    </dgm:pt>
    <dgm:pt modelId="{E4530326-23C9-446E-A5D4-88089FFA9F12}" type="pres">
      <dgm:prSet presAssocID="{C7D3EB4E-7128-4489-A154-2629210B8C05}" presName="text_4" presStyleLbl="node1" presStyleIdx="3" presStyleCnt="4">
        <dgm:presLayoutVars>
          <dgm:bulletEnabled val="1"/>
        </dgm:presLayoutVars>
      </dgm:prSet>
      <dgm:spPr/>
    </dgm:pt>
    <dgm:pt modelId="{355D5242-BC36-4859-BBA3-265E10F5635A}" type="pres">
      <dgm:prSet presAssocID="{C7D3EB4E-7128-4489-A154-2629210B8C05}" presName="accent_4" presStyleCnt="0"/>
      <dgm:spPr/>
    </dgm:pt>
    <dgm:pt modelId="{1375E36B-4D72-4CEC-9293-ACE3DB90B834}" type="pres">
      <dgm:prSet presAssocID="{C7D3EB4E-7128-4489-A154-2629210B8C05}" presName="accentRepeatNode" presStyleLbl="solidFgAcc1" presStyleIdx="3" presStyleCnt="4"/>
      <dgm:spPr>
        <a:ln>
          <a:solidFill>
            <a:srgbClr val="005EB8"/>
          </a:solidFill>
        </a:ln>
      </dgm:spPr>
    </dgm:pt>
  </dgm:ptLst>
  <dgm:cxnLst>
    <dgm:cxn modelId="{35EA9418-63BC-498A-837E-04E7125378CC}" type="presOf" srcId="{C7D3EB4E-7128-4489-A154-2629210B8C05}" destId="{E4530326-23C9-446E-A5D4-88089FFA9F12}" srcOrd="0" destOrd="0" presId="urn:microsoft.com/office/officeart/2008/layout/VerticalCurvedList"/>
    <dgm:cxn modelId="{270B811A-1547-44EF-BBD5-E9C9945438B5}" srcId="{D42CD13D-2E2D-4996-A5AD-ECDC39F7A631}" destId="{C7D3EB4E-7128-4489-A154-2629210B8C05}" srcOrd="3" destOrd="0" parTransId="{55E9CE30-8837-4ACF-ACD9-5F9CD490284B}" sibTransId="{5C55A9A8-1E9E-4231-BD02-946CE249DD07}"/>
    <dgm:cxn modelId="{62AC4E1D-D887-4D07-9C74-32DEB2938068}" type="presOf" srcId="{4502D1BA-47E3-47AC-9C34-AD10B9093411}" destId="{F50BF827-E4B9-4912-9FE4-DFF649F4B944}" srcOrd="0" destOrd="0" presId="urn:microsoft.com/office/officeart/2008/layout/VerticalCurvedList"/>
    <dgm:cxn modelId="{CDB60E22-38EB-4D27-AA2E-4240D2C62CB6}" type="presOf" srcId="{5E6CDE87-0C5C-4CEE-942B-C3A7A0B31D25}" destId="{D184E4D5-B753-4E59-95EF-9B24EFD40C68}" srcOrd="0" destOrd="0" presId="urn:microsoft.com/office/officeart/2008/layout/VerticalCurvedList"/>
    <dgm:cxn modelId="{1002BB51-D6BE-41F6-8671-659DC40DE90E}" srcId="{D42CD13D-2E2D-4996-A5AD-ECDC39F7A631}" destId="{F8E8412D-97E5-45EA-8442-6207AE637D5F}" srcOrd="2" destOrd="0" parTransId="{54FB6C39-0902-49E6-B5E7-F05DE8CB1AD9}" sibTransId="{F6993ED1-FFBB-49D4-BBEC-44FCA4D4B449}"/>
    <dgm:cxn modelId="{4F458C54-CE70-451A-A97C-29AFE6701B0B}" srcId="{D42CD13D-2E2D-4996-A5AD-ECDC39F7A631}" destId="{BAD8BCDC-7518-4B10-BFBE-CD2B2771603C}" srcOrd="0" destOrd="0" parTransId="{685E2CC6-BB6C-434E-A05C-BD395AF824BE}" sibTransId="{4502D1BA-47E3-47AC-9C34-AD10B9093411}"/>
    <dgm:cxn modelId="{2BA73795-947D-41FC-9892-4BE4221B1C9C}" type="presOf" srcId="{F8E8412D-97E5-45EA-8442-6207AE637D5F}" destId="{D08AAC9D-E7BE-4746-8A46-22CEF6C8CEDD}" srcOrd="0" destOrd="0" presId="urn:microsoft.com/office/officeart/2008/layout/VerticalCurvedList"/>
    <dgm:cxn modelId="{C967EE97-9A1A-4432-9246-F5B117CCC958}" type="presOf" srcId="{D42CD13D-2E2D-4996-A5AD-ECDC39F7A631}" destId="{1E62940C-FB66-433D-A22A-3A62FC7100EF}" srcOrd="0" destOrd="0" presId="urn:microsoft.com/office/officeart/2008/layout/VerticalCurvedList"/>
    <dgm:cxn modelId="{12967899-D171-4B06-BA99-979FDC788CAC}" type="presOf" srcId="{BAD8BCDC-7518-4B10-BFBE-CD2B2771603C}" destId="{0A7ED327-8A8B-4B11-8B02-5F49B50A32A1}" srcOrd="0" destOrd="0" presId="urn:microsoft.com/office/officeart/2008/layout/VerticalCurvedList"/>
    <dgm:cxn modelId="{F32F23E2-6016-4285-9C5E-40B3559AADF7}" srcId="{D42CD13D-2E2D-4996-A5AD-ECDC39F7A631}" destId="{5E6CDE87-0C5C-4CEE-942B-C3A7A0B31D25}" srcOrd="1" destOrd="0" parTransId="{CAB51891-9E23-44F2-BE31-511E206A140D}" sibTransId="{B60F9423-1401-4557-A359-F3270272F6C6}"/>
    <dgm:cxn modelId="{D63CE05D-20B6-4B49-B647-B6A2A9BAB3D0}" type="presParOf" srcId="{1E62940C-FB66-433D-A22A-3A62FC7100EF}" destId="{0C429F31-A4FF-45CC-8757-845C66785553}" srcOrd="0" destOrd="0" presId="urn:microsoft.com/office/officeart/2008/layout/VerticalCurvedList"/>
    <dgm:cxn modelId="{49840C02-2E07-441C-A449-DD72AA6F88F7}" type="presParOf" srcId="{0C429F31-A4FF-45CC-8757-845C66785553}" destId="{7295968A-F731-4E3A-83FB-0996F001FC8B}" srcOrd="0" destOrd="0" presId="urn:microsoft.com/office/officeart/2008/layout/VerticalCurvedList"/>
    <dgm:cxn modelId="{81A466AC-CF64-4EA0-8576-327CC54EC848}" type="presParOf" srcId="{7295968A-F731-4E3A-83FB-0996F001FC8B}" destId="{62C0B7CE-36FB-4A12-8E56-D9F8C2458CBC}" srcOrd="0" destOrd="0" presId="urn:microsoft.com/office/officeart/2008/layout/VerticalCurvedList"/>
    <dgm:cxn modelId="{908B1125-E8DA-41F1-9289-CEC3BE435614}" type="presParOf" srcId="{7295968A-F731-4E3A-83FB-0996F001FC8B}" destId="{F50BF827-E4B9-4912-9FE4-DFF649F4B944}" srcOrd="1" destOrd="0" presId="urn:microsoft.com/office/officeart/2008/layout/VerticalCurvedList"/>
    <dgm:cxn modelId="{EDA4A0E2-F7CB-4BA8-BFC4-8A50B0466CAA}" type="presParOf" srcId="{7295968A-F731-4E3A-83FB-0996F001FC8B}" destId="{24F29851-C6E6-4E19-A8A4-1113DE1CD604}" srcOrd="2" destOrd="0" presId="urn:microsoft.com/office/officeart/2008/layout/VerticalCurvedList"/>
    <dgm:cxn modelId="{82BA0AFE-1C7B-4D5E-B007-C58D62BB613B}" type="presParOf" srcId="{7295968A-F731-4E3A-83FB-0996F001FC8B}" destId="{D8167B87-5C1C-454A-B5AC-6BB06594C1F0}" srcOrd="3" destOrd="0" presId="urn:microsoft.com/office/officeart/2008/layout/VerticalCurvedList"/>
    <dgm:cxn modelId="{B24B9DCB-748E-473B-A521-0AC727B4F435}" type="presParOf" srcId="{0C429F31-A4FF-45CC-8757-845C66785553}" destId="{0A7ED327-8A8B-4B11-8B02-5F49B50A32A1}" srcOrd="1" destOrd="0" presId="urn:microsoft.com/office/officeart/2008/layout/VerticalCurvedList"/>
    <dgm:cxn modelId="{8A864000-F39D-41C3-B30D-506649992EEA}" type="presParOf" srcId="{0C429F31-A4FF-45CC-8757-845C66785553}" destId="{116F2FC4-3F90-4F0F-9F08-4402C6CFF67A}" srcOrd="2" destOrd="0" presId="urn:microsoft.com/office/officeart/2008/layout/VerticalCurvedList"/>
    <dgm:cxn modelId="{7B16704F-29D8-41DF-9132-9EC092943F91}" type="presParOf" srcId="{116F2FC4-3F90-4F0F-9F08-4402C6CFF67A}" destId="{A1E0FA85-D156-487E-92DF-6D09A910501D}" srcOrd="0" destOrd="0" presId="urn:microsoft.com/office/officeart/2008/layout/VerticalCurvedList"/>
    <dgm:cxn modelId="{F834E617-7A2D-4251-B846-88A35FD224D7}" type="presParOf" srcId="{0C429F31-A4FF-45CC-8757-845C66785553}" destId="{D184E4D5-B753-4E59-95EF-9B24EFD40C68}" srcOrd="3" destOrd="0" presId="urn:microsoft.com/office/officeart/2008/layout/VerticalCurvedList"/>
    <dgm:cxn modelId="{B875943F-A735-4342-BF18-953D8ED6D4CF}" type="presParOf" srcId="{0C429F31-A4FF-45CC-8757-845C66785553}" destId="{39937C48-5EF4-4037-AF36-080D8CBFBF3D}" srcOrd="4" destOrd="0" presId="urn:microsoft.com/office/officeart/2008/layout/VerticalCurvedList"/>
    <dgm:cxn modelId="{6605BC4A-5692-48B1-91CA-011EF31D1964}" type="presParOf" srcId="{39937C48-5EF4-4037-AF36-080D8CBFBF3D}" destId="{901DD120-A3CC-4069-B18E-EC6277FCBD49}" srcOrd="0" destOrd="0" presId="urn:microsoft.com/office/officeart/2008/layout/VerticalCurvedList"/>
    <dgm:cxn modelId="{CE434F6E-554B-44F8-9171-C2404014EAE3}" type="presParOf" srcId="{0C429F31-A4FF-45CC-8757-845C66785553}" destId="{D08AAC9D-E7BE-4746-8A46-22CEF6C8CEDD}" srcOrd="5" destOrd="0" presId="urn:microsoft.com/office/officeart/2008/layout/VerticalCurvedList"/>
    <dgm:cxn modelId="{75FC5EB8-8641-4A9F-AB47-424C54DB2965}" type="presParOf" srcId="{0C429F31-A4FF-45CC-8757-845C66785553}" destId="{5F1B1C30-54C3-43C7-B171-BD62C8375912}" srcOrd="6" destOrd="0" presId="urn:microsoft.com/office/officeart/2008/layout/VerticalCurvedList"/>
    <dgm:cxn modelId="{9D5108E6-214C-483C-8E7B-859B50CB57C6}" type="presParOf" srcId="{5F1B1C30-54C3-43C7-B171-BD62C8375912}" destId="{196D9250-8C30-431E-AAFA-864C00762CCC}" srcOrd="0" destOrd="0" presId="urn:microsoft.com/office/officeart/2008/layout/VerticalCurvedList"/>
    <dgm:cxn modelId="{F8C99DF6-A4B4-4A26-9EF0-19164C1EC6A9}" type="presParOf" srcId="{0C429F31-A4FF-45CC-8757-845C66785553}" destId="{E4530326-23C9-446E-A5D4-88089FFA9F12}" srcOrd="7" destOrd="0" presId="urn:microsoft.com/office/officeart/2008/layout/VerticalCurvedList"/>
    <dgm:cxn modelId="{C2E09F24-CF18-4277-8189-EE2D713D226B}" type="presParOf" srcId="{0C429F31-A4FF-45CC-8757-845C66785553}" destId="{355D5242-BC36-4859-BBA3-265E10F5635A}" srcOrd="8" destOrd="0" presId="urn:microsoft.com/office/officeart/2008/layout/VerticalCurvedList"/>
    <dgm:cxn modelId="{4F123534-9BEF-4E62-A80F-774479F05D6D}" type="presParOf" srcId="{355D5242-BC36-4859-BBA3-265E10F5635A}" destId="{1375E36B-4D72-4CEC-9293-ACE3DB90B83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42CD13D-2E2D-4996-A5AD-ECDC39F7A63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AD8BCDC-7518-4B10-BFBE-CD2B2771603C}">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The most suitable provider process can be used for new or considerably changed services, where the relevant authority can identify the ‘most suitable’ provider without running a competitive process.</a:t>
          </a:r>
          <a:endParaRPr lang="en-GB" sz="1800"/>
        </a:p>
      </dgm:t>
    </dgm:pt>
    <dgm:pt modelId="{685E2CC6-BB6C-434E-A05C-BD395AF824BE}" type="parTrans" cxnId="{4F458C54-CE70-451A-A97C-29AFE6701B0B}">
      <dgm:prSet/>
      <dgm:spPr/>
      <dgm:t>
        <a:bodyPr/>
        <a:lstStyle/>
        <a:p>
          <a:endParaRPr lang="en-GB"/>
        </a:p>
      </dgm:t>
    </dgm:pt>
    <dgm:pt modelId="{4502D1BA-47E3-47AC-9C34-AD10B9093411}" type="sibTrans" cxnId="{4F458C54-CE70-451A-A97C-29AFE6701B0B}">
      <dgm:prSet/>
      <dgm:spPr>
        <a:solidFill>
          <a:srgbClr val="005EB8"/>
        </a:solidFill>
        <a:ln>
          <a:solidFill>
            <a:srgbClr val="005EB8"/>
          </a:solidFill>
        </a:ln>
      </dgm:spPr>
      <dgm:t>
        <a:bodyPr/>
        <a:lstStyle/>
        <a:p>
          <a:endParaRPr lang="en-GB"/>
        </a:p>
      </dgm:t>
    </dgm:pt>
    <dgm:pt modelId="{5E6CDE87-0C5C-4CEE-942B-C3A7A0B31D25}">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Relevant authorities must be confident that they know their provider landscapes when following the most suitable provider process. They are encouraged to undertake pre-market engagement before proceeding with this process.</a:t>
          </a:r>
          <a:endParaRPr lang="en-GB" sz="1800"/>
        </a:p>
      </dgm:t>
    </dgm:pt>
    <dgm:pt modelId="{CAB51891-9E23-44F2-BE31-511E206A140D}" type="parTrans" cxnId="{F32F23E2-6016-4285-9C5E-40B3559AADF7}">
      <dgm:prSet/>
      <dgm:spPr/>
      <dgm:t>
        <a:bodyPr/>
        <a:lstStyle/>
        <a:p>
          <a:endParaRPr lang="en-GB"/>
        </a:p>
      </dgm:t>
    </dgm:pt>
    <dgm:pt modelId="{B60F9423-1401-4557-A359-F3270272F6C6}" type="sibTrans" cxnId="{F32F23E2-6016-4285-9C5E-40B3559AADF7}">
      <dgm:prSet/>
      <dgm:spPr/>
      <dgm:t>
        <a:bodyPr/>
        <a:lstStyle/>
        <a:p>
          <a:endParaRPr lang="en-GB"/>
        </a:p>
      </dgm:t>
    </dgm:pt>
    <dgm:pt modelId="{F8E8412D-97E5-45EA-8442-6207AE637D5F}">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Relevant authorities must apply the key criteria and basic selection criteria when following the most suitable provider process. </a:t>
          </a:r>
        </a:p>
      </dgm:t>
    </dgm:pt>
    <dgm:pt modelId="{54FB6C39-0902-49E6-B5E7-F05DE8CB1AD9}" type="parTrans" cxnId="{1002BB51-D6BE-41F6-8671-659DC40DE90E}">
      <dgm:prSet/>
      <dgm:spPr/>
      <dgm:t>
        <a:bodyPr/>
        <a:lstStyle/>
        <a:p>
          <a:endParaRPr lang="en-GB"/>
        </a:p>
      </dgm:t>
    </dgm:pt>
    <dgm:pt modelId="{F6993ED1-FFBB-49D4-BBEC-44FCA4D4B449}" type="sibTrans" cxnId="{1002BB51-D6BE-41F6-8671-659DC40DE90E}">
      <dgm:prSet/>
      <dgm:spPr/>
      <dgm:t>
        <a:bodyPr/>
        <a:lstStyle/>
        <a:p>
          <a:endParaRPr lang="en-GB"/>
        </a:p>
      </dgm:t>
    </dgm:pt>
    <dgm:pt modelId="{C7D3EB4E-7128-4489-A154-2629210B8C05}">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Relevant authorities must observe the standstill period and must consider any representations. The standstill period must come to a close before a new contract can be awarded. </a:t>
          </a:r>
          <a:endParaRPr lang="en-GB" sz="1800"/>
        </a:p>
      </dgm:t>
    </dgm:pt>
    <dgm:pt modelId="{55E9CE30-8837-4ACF-ACD9-5F9CD490284B}" type="parTrans" cxnId="{270B811A-1547-44EF-BBD5-E9C9945438B5}">
      <dgm:prSet/>
      <dgm:spPr/>
      <dgm:t>
        <a:bodyPr/>
        <a:lstStyle/>
        <a:p>
          <a:endParaRPr lang="en-GB"/>
        </a:p>
      </dgm:t>
    </dgm:pt>
    <dgm:pt modelId="{5C55A9A8-1E9E-4231-BD02-946CE249DD07}" type="sibTrans" cxnId="{270B811A-1547-44EF-BBD5-E9C9945438B5}">
      <dgm:prSet/>
      <dgm:spPr/>
      <dgm:t>
        <a:bodyPr/>
        <a:lstStyle/>
        <a:p>
          <a:endParaRPr lang="en-GB"/>
        </a:p>
      </dgm:t>
    </dgm:pt>
    <dgm:pt modelId="{1E62940C-FB66-433D-A22A-3A62FC7100EF}" type="pres">
      <dgm:prSet presAssocID="{D42CD13D-2E2D-4996-A5AD-ECDC39F7A631}" presName="Name0" presStyleCnt="0">
        <dgm:presLayoutVars>
          <dgm:chMax val="7"/>
          <dgm:chPref val="7"/>
          <dgm:dir/>
        </dgm:presLayoutVars>
      </dgm:prSet>
      <dgm:spPr/>
    </dgm:pt>
    <dgm:pt modelId="{0C429F31-A4FF-45CC-8757-845C66785553}" type="pres">
      <dgm:prSet presAssocID="{D42CD13D-2E2D-4996-A5AD-ECDC39F7A631}" presName="Name1" presStyleCnt="0"/>
      <dgm:spPr/>
    </dgm:pt>
    <dgm:pt modelId="{7295968A-F731-4E3A-83FB-0996F001FC8B}" type="pres">
      <dgm:prSet presAssocID="{D42CD13D-2E2D-4996-A5AD-ECDC39F7A631}" presName="cycle" presStyleCnt="0"/>
      <dgm:spPr/>
    </dgm:pt>
    <dgm:pt modelId="{62C0B7CE-36FB-4A12-8E56-D9F8C2458CBC}" type="pres">
      <dgm:prSet presAssocID="{D42CD13D-2E2D-4996-A5AD-ECDC39F7A631}" presName="srcNode" presStyleLbl="node1" presStyleIdx="0" presStyleCnt="4"/>
      <dgm:spPr/>
    </dgm:pt>
    <dgm:pt modelId="{F50BF827-E4B9-4912-9FE4-DFF649F4B944}" type="pres">
      <dgm:prSet presAssocID="{D42CD13D-2E2D-4996-A5AD-ECDC39F7A631}" presName="conn" presStyleLbl="parChTrans1D2" presStyleIdx="0" presStyleCnt="1"/>
      <dgm:spPr/>
    </dgm:pt>
    <dgm:pt modelId="{24F29851-C6E6-4E19-A8A4-1113DE1CD604}" type="pres">
      <dgm:prSet presAssocID="{D42CD13D-2E2D-4996-A5AD-ECDC39F7A631}" presName="extraNode" presStyleLbl="node1" presStyleIdx="0" presStyleCnt="4"/>
      <dgm:spPr/>
    </dgm:pt>
    <dgm:pt modelId="{D8167B87-5C1C-454A-B5AC-6BB06594C1F0}" type="pres">
      <dgm:prSet presAssocID="{D42CD13D-2E2D-4996-A5AD-ECDC39F7A631}" presName="dstNode" presStyleLbl="node1" presStyleIdx="0" presStyleCnt="4"/>
      <dgm:spPr/>
    </dgm:pt>
    <dgm:pt modelId="{0A7ED327-8A8B-4B11-8B02-5F49B50A32A1}" type="pres">
      <dgm:prSet presAssocID="{BAD8BCDC-7518-4B10-BFBE-CD2B2771603C}" presName="text_1" presStyleLbl="node1" presStyleIdx="0" presStyleCnt="4" custScaleY="120532">
        <dgm:presLayoutVars>
          <dgm:bulletEnabled val="1"/>
        </dgm:presLayoutVars>
      </dgm:prSet>
      <dgm:spPr/>
    </dgm:pt>
    <dgm:pt modelId="{116F2FC4-3F90-4F0F-9F08-4402C6CFF67A}" type="pres">
      <dgm:prSet presAssocID="{BAD8BCDC-7518-4B10-BFBE-CD2B2771603C}" presName="accent_1" presStyleCnt="0"/>
      <dgm:spPr/>
    </dgm:pt>
    <dgm:pt modelId="{A1E0FA85-D156-487E-92DF-6D09A910501D}" type="pres">
      <dgm:prSet presAssocID="{BAD8BCDC-7518-4B10-BFBE-CD2B2771603C}" presName="accentRepeatNode" presStyleLbl="solidFgAcc1" presStyleIdx="0" presStyleCnt="4"/>
      <dgm:spPr>
        <a:ln>
          <a:solidFill>
            <a:srgbClr val="005EB8"/>
          </a:solidFill>
        </a:ln>
      </dgm:spPr>
    </dgm:pt>
    <dgm:pt modelId="{D184E4D5-B753-4E59-95EF-9B24EFD40C68}" type="pres">
      <dgm:prSet presAssocID="{5E6CDE87-0C5C-4CEE-942B-C3A7A0B31D25}" presName="text_2" presStyleLbl="node1" presStyleIdx="1" presStyleCnt="4" custScaleY="121620">
        <dgm:presLayoutVars>
          <dgm:bulletEnabled val="1"/>
        </dgm:presLayoutVars>
      </dgm:prSet>
      <dgm:spPr/>
    </dgm:pt>
    <dgm:pt modelId="{39937C48-5EF4-4037-AF36-080D8CBFBF3D}" type="pres">
      <dgm:prSet presAssocID="{5E6CDE87-0C5C-4CEE-942B-C3A7A0B31D25}" presName="accent_2" presStyleCnt="0"/>
      <dgm:spPr/>
    </dgm:pt>
    <dgm:pt modelId="{901DD120-A3CC-4069-B18E-EC6277FCBD49}" type="pres">
      <dgm:prSet presAssocID="{5E6CDE87-0C5C-4CEE-942B-C3A7A0B31D25}" presName="accentRepeatNode" presStyleLbl="solidFgAcc1" presStyleIdx="1" presStyleCnt="4"/>
      <dgm:spPr>
        <a:ln>
          <a:solidFill>
            <a:srgbClr val="005EB8"/>
          </a:solidFill>
        </a:ln>
      </dgm:spPr>
    </dgm:pt>
    <dgm:pt modelId="{D08AAC9D-E7BE-4746-8A46-22CEF6C8CEDD}" type="pres">
      <dgm:prSet presAssocID="{F8E8412D-97E5-45EA-8442-6207AE637D5F}" presName="text_3" presStyleLbl="node1" presStyleIdx="2" presStyleCnt="4">
        <dgm:presLayoutVars>
          <dgm:bulletEnabled val="1"/>
        </dgm:presLayoutVars>
      </dgm:prSet>
      <dgm:spPr/>
    </dgm:pt>
    <dgm:pt modelId="{5F1B1C30-54C3-43C7-B171-BD62C8375912}" type="pres">
      <dgm:prSet presAssocID="{F8E8412D-97E5-45EA-8442-6207AE637D5F}" presName="accent_3" presStyleCnt="0"/>
      <dgm:spPr/>
    </dgm:pt>
    <dgm:pt modelId="{196D9250-8C30-431E-AAFA-864C00762CCC}" type="pres">
      <dgm:prSet presAssocID="{F8E8412D-97E5-45EA-8442-6207AE637D5F}" presName="accentRepeatNode" presStyleLbl="solidFgAcc1" presStyleIdx="2" presStyleCnt="4"/>
      <dgm:spPr>
        <a:ln>
          <a:solidFill>
            <a:srgbClr val="005EB8"/>
          </a:solidFill>
        </a:ln>
      </dgm:spPr>
    </dgm:pt>
    <dgm:pt modelId="{E4530326-23C9-446E-A5D4-88089FFA9F12}" type="pres">
      <dgm:prSet presAssocID="{C7D3EB4E-7128-4489-A154-2629210B8C05}" presName="text_4" presStyleLbl="node1" presStyleIdx="3" presStyleCnt="4">
        <dgm:presLayoutVars>
          <dgm:bulletEnabled val="1"/>
        </dgm:presLayoutVars>
      </dgm:prSet>
      <dgm:spPr/>
    </dgm:pt>
    <dgm:pt modelId="{355D5242-BC36-4859-BBA3-265E10F5635A}" type="pres">
      <dgm:prSet presAssocID="{C7D3EB4E-7128-4489-A154-2629210B8C05}" presName="accent_4" presStyleCnt="0"/>
      <dgm:spPr/>
    </dgm:pt>
    <dgm:pt modelId="{1375E36B-4D72-4CEC-9293-ACE3DB90B834}" type="pres">
      <dgm:prSet presAssocID="{C7D3EB4E-7128-4489-A154-2629210B8C05}" presName="accentRepeatNode" presStyleLbl="solidFgAcc1" presStyleIdx="3" presStyleCnt="4"/>
      <dgm:spPr>
        <a:ln>
          <a:solidFill>
            <a:srgbClr val="005EB8"/>
          </a:solidFill>
        </a:ln>
      </dgm:spPr>
    </dgm:pt>
  </dgm:ptLst>
  <dgm:cxnLst>
    <dgm:cxn modelId="{35EA9418-63BC-498A-837E-04E7125378CC}" type="presOf" srcId="{C7D3EB4E-7128-4489-A154-2629210B8C05}" destId="{E4530326-23C9-446E-A5D4-88089FFA9F12}" srcOrd="0" destOrd="0" presId="urn:microsoft.com/office/officeart/2008/layout/VerticalCurvedList"/>
    <dgm:cxn modelId="{270B811A-1547-44EF-BBD5-E9C9945438B5}" srcId="{D42CD13D-2E2D-4996-A5AD-ECDC39F7A631}" destId="{C7D3EB4E-7128-4489-A154-2629210B8C05}" srcOrd="3" destOrd="0" parTransId="{55E9CE30-8837-4ACF-ACD9-5F9CD490284B}" sibTransId="{5C55A9A8-1E9E-4231-BD02-946CE249DD07}"/>
    <dgm:cxn modelId="{62AC4E1D-D887-4D07-9C74-32DEB2938068}" type="presOf" srcId="{4502D1BA-47E3-47AC-9C34-AD10B9093411}" destId="{F50BF827-E4B9-4912-9FE4-DFF649F4B944}" srcOrd="0" destOrd="0" presId="urn:microsoft.com/office/officeart/2008/layout/VerticalCurvedList"/>
    <dgm:cxn modelId="{CDB60E22-38EB-4D27-AA2E-4240D2C62CB6}" type="presOf" srcId="{5E6CDE87-0C5C-4CEE-942B-C3A7A0B31D25}" destId="{D184E4D5-B753-4E59-95EF-9B24EFD40C68}" srcOrd="0" destOrd="0" presId="urn:microsoft.com/office/officeart/2008/layout/VerticalCurvedList"/>
    <dgm:cxn modelId="{1002BB51-D6BE-41F6-8671-659DC40DE90E}" srcId="{D42CD13D-2E2D-4996-A5AD-ECDC39F7A631}" destId="{F8E8412D-97E5-45EA-8442-6207AE637D5F}" srcOrd="2" destOrd="0" parTransId="{54FB6C39-0902-49E6-B5E7-F05DE8CB1AD9}" sibTransId="{F6993ED1-FFBB-49D4-BBEC-44FCA4D4B449}"/>
    <dgm:cxn modelId="{4F458C54-CE70-451A-A97C-29AFE6701B0B}" srcId="{D42CD13D-2E2D-4996-A5AD-ECDC39F7A631}" destId="{BAD8BCDC-7518-4B10-BFBE-CD2B2771603C}" srcOrd="0" destOrd="0" parTransId="{685E2CC6-BB6C-434E-A05C-BD395AF824BE}" sibTransId="{4502D1BA-47E3-47AC-9C34-AD10B9093411}"/>
    <dgm:cxn modelId="{2BA73795-947D-41FC-9892-4BE4221B1C9C}" type="presOf" srcId="{F8E8412D-97E5-45EA-8442-6207AE637D5F}" destId="{D08AAC9D-E7BE-4746-8A46-22CEF6C8CEDD}" srcOrd="0" destOrd="0" presId="urn:microsoft.com/office/officeart/2008/layout/VerticalCurvedList"/>
    <dgm:cxn modelId="{C967EE97-9A1A-4432-9246-F5B117CCC958}" type="presOf" srcId="{D42CD13D-2E2D-4996-A5AD-ECDC39F7A631}" destId="{1E62940C-FB66-433D-A22A-3A62FC7100EF}" srcOrd="0" destOrd="0" presId="urn:microsoft.com/office/officeart/2008/layout/VerticalCurvedList"/>
    <dgm:cxn modelId="{12967899-D171-4B06-BA99-979FDC788CAC}" type="presOf" srcId="{BAD8BCDC-7518-4B10-BFBE-CD2B2771603C}" destId="{0A7ED327-8A8B-4B11-8B02-5F49B50A32A1}" srcOrd="0" destOrd="0" presId="urn:microsoft.com/office/officeart/2008/layout/VerticalCurvedList"/>
    <dgm:cxn modelId="{F32F23E2-6016-4285-9C5E-40B3559AADF7}" srcId="{D42CD13D-2E2D-4996-A5AD-ECDC39F7A631}" destId="{5E6CDE87-0C5C-4CEE-942B-C3A7A0B31D25}" srcOrd="1" destOrd="0" parTransId="{CAB51891-9E23-44F2-BE31-511E206A140D}" sibTransId="{B60F9423-1401-4557-A359-F3270272F6C6}"/>
    <dgm:cxn modelId="{D63CE05D-20B6-4B49-B647-B6A2A9BAB3D0}" type="presParOf" srcId="{1E62940C-FB66-433D-A22A-3A62FC7100EF}" destId="{0C429F31-A4FF-45CC-8757-845C66785553}" srcOrd="0" destOrd="0" presId="urn:microsoft.com/office/officeart/2008/layout/VerticalCurvedList"/>
    <dgm:cxn modelId="{49840C02-2E07-441C-A449-DD72AA6F88F7}" type="presParOf" srcId="{0C429F31-A4FF-45CC-8757-845C66785553}" destId="{7295968A-F731-4E3A-83FB-0996F001FC8B}" srcOrd="0" destOrd="0" presId="urn:microsoft.com/office/officeart/2008/layout/VerticalCurvedList"/>
    <dgm:cxn modelId="{81A466AC-CF64-4EA0-8576-327CC54EC848}" type="presParOf" srcId="{7295968A-F731-4E3A-83FB-0996F001FC8B}" destId="{62C0B7CE-36FB-4A12-8E56-D9F8C2458CBC}" srcOrd="0" destOrd="0" presId="urn:microsoft.com/office/officeart/2008/layout/VerticalCurvedList"/>
    <dgm:cxn modelId="{908B1125-E8DA-41F1-9289-CEC3BE435614}" type="presParOf" srcId="{7295968A-F731-4E3A-83FB-0996F001FC8B}" destId="{F50BF827-E4B9-4912-9FE4-DFF649F4B944}" srcOrd="1" destOrd="0" presId="urn:microsoft.com/office/officeart/2008/layout/VerticalCurvedList"/>
    <dgm:cxn modelId="{EDA4A0E2-F7CB-4BA8-BFC4-8A50B0466CAA}" type="presParOf" srcId="{7295968A-F731-4E3A-83FB-0996F001FC8B}" destId="{24F29851-C6E6-4E19-A8A4-1113DE1CD604}" srcOrd="2" destOrd="0" presId="urn:microsoft.com/office/officeart/2008/layout/VerticalCurvedList"/>
    <dgm:cxn modelId="{82BA0AFE-1C7B-4D5E-B007-C58D62BB613B}" type="presParOf" srcId="{7295968A-F731-4E3A-83FB-0996F001FC8B}" destId="{D8167B87-5C1C-454A-B5AC-6BB06594C1F0}" srcOrd="3" destOrd="0" presId="urn:microsoft.com/office/officeart/2008/layout/VerticalCurvedList"/>
    <dgm:cxn modelId="{B24B9DCB-748E-473B-A521-0AC727B4F435}" type="presParOf" srcId="{0C429F31-A4FF-45CC-8757-845C66785553}" destId="{0A7ED327-8A8B-4B11-8B02-5F49B50A32A1}" srcOrd="1" destOrd="0" presId="urn:microsoft.com/office/officeart/2008/layout/VerticalCurvedList"/>
    <dgm:cxn modelId="{8A864000-F39D-41C3-B30D-506649992EEA}" type="presParOf" srcId="{0C429F31-A4FF-45CC-8757-845C66785553}" destId="{116F2FC4-3F90-4F0F-9F08-4402C6CFF67A}" srcOrd="2" destOrd="0" presId="urn:microsoft.com/office/officeart/2008/layout/VerticalCurvedList"/>
    <dgm:cxn modelId="{7B16704F-29D8-41DF-9132-9EC092943F91}" type="presParOf" srcId="{116F2FC4-3F90-4F0F-9F08-4402C6CFF67A}" destId="{A1E0FA85-D156-487E-92DF-6D09A910501D}" srcOrd="0" destOrd="0" presId="urn:microsoft.com/office/officeart/2008/layout/VerticalCurvedList"/>
    <dgm:cxn modelId="{F834E617-7A2D-4251-B846-88A35FD224D7}" type="presParOf" srcId="{0C429F31-A4FF-45CC-8757-845C66785553}" destId="{D184E4D5-B753-4E59-95EF-9B24EFD40C68}" srcOrd="3" destOrd="0" presId="urn:microsoft.com/office/officeart/2008/layout/VerticalCurvedList"/>
    <dgm:cxn modelId="{B875943F-A735-4342-BF18-953D8ED6D4CF}" type="presParOf" srcId="{0C429F31-A4FF-45CC-8757-845C66785553}" destId="{39937C48-5EF4-4037-AF36-080D8CBFBF3D}" srcOrd="4" destOrd="0" presId="urn:microsoft.com/office/officeart/2008/layout/VerticalCurvedList"/>
    <dgm:cxn modelId="{6605BC4A-5692-48B1-91CA-011EF31D1964}" type="presParOf" srcId="{39937C48-5EF4-4037-AF36-080D8CBFBF3D}" destId="{901DD120-A3CC-4069-B18E-EC6277FCBD49}" srcOrd="0" destOrd="0" presId="urn:microsoft.com/office/officeart/2008/layout/VerticalCurvedList"/>
    <dgm:cxn modelId="{CE434F6E-554B-44F8-9171-C2404014EAE3}" type="presParOf" srcId="{0C429F31-A4FF-45CC-8757-845C66785553}" destId="{D08AAC9D-E7BE-4746-8A46-22CEF6C8CEDD}" srcOrd="5" destOrd="0" presId="urn:microsoft.com/office/officeart/2008/layout/VerticalCurvedList"/>
    <dgm:cxn modelId="{75FC5EB8-8641-4A9F-AB47-424C54DB2965}" type="presParOf" srcId="{0C429F31-A4FF-45CC-8757-845C66785553}" destId="{5F1B1C30-54C3-43C7-B171-BD62C8375912}" srcOrd="6" destOrd="0" presId="urn:microsoft.com/office/officeart/2008/layout/VerticalCurvedList"/>
    <dgm:cxn modelId="{9D5108E6-214C-483C-8E7B-859B50CB57C6}" type="presParOf" srcId="{5F1B1C30-54C3-43C7-B171-BD62C8375912}" destId="{196D9250-8C30-431E-AAFA-864C00762CCC}" srcOrd="0" destOrd="0" presId="urn:microsoft.com/office/officeart/2008/layout/VerticalCurvedList"/>
    <dgm:cxn modelId="{F8C99DF6-A4B4-4A26-9EF0-19164C1EC6A9}" type="presParOf" srcId="{0C429F31-A4FF-45CC-8757-845C66785553}" destId="{E4530326-23C9-446E-A5D4-88089FFA9F12}" srcOrd="7" destOrd="0" presId="urn:microsoft.com/office/officeart/2008/layout/VerticalCurvedList"/>
    <dgm:cxn modelId="{C2E09F24-CF18-4277-8189-EE2D713D226B}" type="presParOf" srcId="{0C429F31-A4FF-45CC-8757-845C66785553}" destId="{355D5242-BC36-4859-BBA3-265E10F5635A}" srcOrd="8" destOrd="0" presId="urn:microsoft.com/office/officeart/2008/layout/VerticalCurvedList"/>
    <dgm:cxn modelId="{4F123534-9BEF-4E62-A80F-774479F05D6D}" type="presParOf" srcId="{355D5242-BC36-4859-BBA3-265E10F5635A}" destId="{1375E36B-4D72-4CEC-9293-ACE3DB90B83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42CD13D-2E2D-4996-A5AD-ECDC39F7A63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AD8BCDC-7518-4B10-BFBE-CD2B2771603C}">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The competitive process can be used for new or considerably changed services, for existing services where the relevant authority wishes to test the market. It must be used to establish a framework agreement.</a:t>
          </a:r>
          <a:endParaRPr lang="en-GB" sz="1800"/>
        </a:p>
      </dgm:t>
    </dgm:pt>
    <dgm:pt modelId="{685E2CC6-BB6C-434E-A05C-BD395AF824BE}" type="parTrans" cxnId="{4F458C54-CE70-451A-A97C-29AFE6701B0B}">
      <dgm:prSet/>
      <dgm:spPr/>
      <dgm:t>
        <a:bodyPr/>
        <a:lstStyle/>
        <a:p>
          <a:endParaRPr lang="en-GB"/>
        </a:p>
      </dgm:t>
    </dgm:pt>
    <dgm:pt modelId="{4502D1BA-47E3-47AC-9C34-AD10B9093411}" type="sibTrans" cxnId="{4F458C54-CE70-451A-A97C-29AFE6701B0B}">
      <dgm:prSet/>
      <dgm:spPr>
        <a:solidFill>
          <a:srgbClr val="005EB8"/>
        </a:solidFill>
        <a:ln>
          <a:solidFill>
            <a:srgbClr val="005EB8"/>
          </a:solidFill>
        </a:ln>
      </dgm:spPr>
      <dgm:t>
        <a:bodyPr/>
        <a:lstStyle/>
        <a:p>
          <a:endParaRPr lang="en-GB"/>
        </a:p>
      </dgm:t>
    </dgm:pt>
    <dgm:pt modelId="{F8E8412D-97E5-45EA-8442-6207AE637D5F}">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Where relevant authorities follow the competitive process, they may develop their own procedures within the limits of the legislation.</a:t>
          </a:r>
          <a:endParaRPr lang="en-GB" sz="1800"/>
        </a:p>
      </dgm:t>
    </dgm:pt>
    <dgm:pt modelId="{54FB6C39-0902-49E6-B5E7-F05DE8CB1AD9}" type="parTrans" cxnId="{1002BB51-D6BE-41F6-8671-659DC40DE90E}">
      <dgm:prSet/>
      <dgm:spPr/>
      <dgm:t>
        <a:bodyPr/>
        <a:lstStyle/>
        <a:p>
          <a:endParaRPr lang="en-GB"/>
        </a:p>
      </dgm:t>
    </dgm:pt>
    <dgm:pt modelId="{F6993ED1-FFBB-49D4-BBEC-44FCA4D4B449}" type="sibTrans" cxnId="{1002BB51-D6BE-41F6-8671-659DC40DE90E}">
      <dgm:prSet/>
      <dgm:spPr/>
      <dgm:t>
        <a:bodyPr/>
        <a:lstStyle/>
        <a:p>
          <a:endParaRPr lang="en-GB"/>
        </a:p>
      </dgm:t>
    </dgm:pt>
    <dgm:pt modelId="{C7D3EB4E-7128-4489-A154-2629210B8C05}">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Relevant authorities must observe the standstill period and must consider any representations. The standstill period must come to a close before a new contract can be awarded. </a:t>
          </a:r>
          <a:endParaRPr lang="en-GB" sz="1800"/>
        </a:p>
      </dgm:t>
    </dgm:pt>
    <dgm:pt modelId="{55E9CE30-8837-4ACF-ACD9-5F9CD490284B}" type="parTrans" cxnId="{270B811A-1547-44EF-BBD5-E9C9945438B5}">
      <dgm:prSet/>
      <dgm:spPr/>
      <dgm:t>
        <a:bodyPr/>
        <a:lstStyle/>
        <a:p>
          <a:endParaRPr lang="en-GB"/>
        </a:p>
      </dgm:t>
    </dgm:pt>
    <dgm:pt modelId="{5C55A9A8-1E9E-4231-BD02-946CE249DD07}" type="sibTrans" cxnId="{270B811A-1547-44EF-BBD5-E9C9945438B5}">
      <dgm:prSet/>
      <dgm:spPr/>
      <dgm:t>
        <a:bodyPr/>
        <a:lstStyle/>
        <a:p>
          <a:endParaRPr lang="en-GB"/>
        </a:p>
      </dgm:t>
    </dgm:pt>
    <dgm:pt modelId="{43AB59C8-07B3-4CCC-95DD-176B49BEB2CA}">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Relevant authorities must apply the key criteria and basic selection criteria when following the competitive process.</a:t>
          </a:r>
        </a:p>
      </dgm:t>
    </dgm:pt>
    <dgm:pt modelId="{8E4E656A-044D-473C-8CEB-435583B854B0}" type="parTrans" cxnId="{63AEEF28-9835-4A9F-8D20-5E5EBA2357C2}">
      <dgm:prSet/>
      <dgm:spPr/>
      <dgm:t>
        <a:bodyPr/>
        <a:lstStyle/>
        <a:p>
          <a:endParaRPr lang="en-GB"/>
        </a:p>
      </dgm:t>
    </dgm:pt>
    <dgm:pt modelId="{5D1A0B4D-911C-42CE-A0EF-70DB4B4A1AD3}" type="sibTrans" cxnId="{63AEEF28-9835-4A9F-8D20-5E5EBA2357C2}">
      <dgm:prSet/>
      <dgm:spPr/>
      <dgm:t>
        <a:bodyPr/>
        <a:lstStyle/>
        <a:p>
          <a:endParaRPr lang="en-GB"/>
        </a:p>
      </dgm:t>
    </dgm:pt>
    <dgm:pt modelId="{1E62940C-FB66-433D-A22A-3A62FC7100EF}" type="pres">
      <dgm:prSet presAssocID="{D42CD13D-2E2D-4996-A5AD-ECDC39F7A631}" presName="Name0" presStyleCnt="0">
        <dgm:presLayoutVars>
          <dgm:chMax val="7"/>
          <dgm:chPref val="7"/>
          <dgm:dir/>
        </dgm:presLayoutVars>
      </dgm:prSet>
      <dgm:spPr/>
    </dgm:pt>
    <dgm:pt modelId="{0C429F31-A4FF-45CC-8757-845C66785553}" type="pres">
      <dgm:prSet presAssocID="{D42CD13D-2E2D-4996-A5AD-ECDC39F7A631}" presName="Name1" presStyleCnt="0"/>
      <dgm:spPr/>
    </dgm:pt>
    <dgm:pt modelId="{7295968A-F731-4E3A-83FB-0996F001FC8B}" type="pres">
      <dgm:prSet presAssocID="{D42CD13D-2E2D-4996-A5AD-ECDC39F7A631}" presName="cycle" presStyleCnt="0"/>
      <dgm:spPr/>
    </dgm:pt>
    <dgm:pt modelId="{62C0B7CE-36FB-4A12-8E56-D9F8C2458CBC}" type="pres">
      <dgm:prSet presAssocID="{D42CD13D-2E2D-4996-A5AD-ECDC39F7A631}" presName="srcNode" presStyleLbl="node1" presStyleIdx="0" presStyleCnt="4"/>
      <dgm:spPr/>
    </dgm:pt>
    <dgm:pt modelId="{F50BF827-E4B9-4912-9FE4-DFF649F4B944}" type="pres">
      <dgm:prSet presAssocID="{D42CD13D-2E2D-4996-A5AD-ECDC39F7A631}" presName="conn" presStyleLbl="parChTrans1D2" presStyleIdx="0" presStyleCnt="1"/>
      <dgm:spPr/>
    </dgm:pt>
    <dgm:pt modelId="{24F29851-C6E6-4E19-A8A4-1113DE1CD604}" type="pres">
      <dgm:prSet presAssocID="{D42CD13D-2E2D-4996-A5AD-ECDC39F7A631}" presName="extraNode" presStyleLbl="node1" presStyleIdx="0" presStyleCnt="4"/>
      <dgm:spPr/>
    </dgm:pt>
    <dgm:pt modelId="{D8167B87-5C1C-454A-B5AC-6BB06594C1F0}" type="pres">
      <dgm:prSet presAssocID="{D42CD13D-2E2D-4996-A5AD-ECDC39F7A631}" presName="dstNode" presStyleLbl="node1" presStyleIdx="0" presStyleCnt="4"/>
      <dgm:spPr/>
    </dgm:pt>
    <dgm:pt modelId="{0A7ED327-8A8B-4B11-8B02-5F49B50A32A1}" type="pres">
      <dgm:prSet presAssocID="{BAD8BCDC-7518-4B10-BFBE-CD2B2771603C}" presName="text_1" presStyleLbl="node1" presStyleIdx="0" presStyleCnt="4" custScaleY="120532">
        <dgm:presLayoutVars>
          <dgm:bulletEnabled val="1"/>
        </dgm:presLayoutVars>
      </dgm:prSet>
      <dgm:spPr/>
    </dgm:pt>
    <dgm:pt modelId="{116F2FC4-3F90-4F0F-9F08-4402C6CFF67A}" type="pres">
      <dgm:prSet presAssocID="{BAD8BCDC-7518-4B10-BFBE-CD2B2771603C}" presName="accent_1" presStyleCnt="0"/>
      <dgm:spPr/>
    </dgm:pt>
    <dgm:pt modelId="{A1E0FA85-D156-487E-92DF-6D09A910501D}" type="pres">
      <dgm:prSet presAssocID="{BAD8BCDC-7518-4B10-BFBE-CD2B2771603C}" presName="accentRepeatNode" presStyleLbl="solidFgAcc1" presStyleIdx="0" presStyleCnt="4"/>
      <dgm:spPr>
        <a:ln>
          <a:solidFill>
            <a:srgbClr val="005EB8"/>
          </a:solidFill>
        </a:ln>
      </dgm:spPr>
    </dgm:pt>
    <dgm:pt modelId="{9892AEAF-12C8-48ED-AFF4-D739BEBF6825}" type="pres">
      <dgm:prSet presAssocID="{F8E8412D-97E5-45EA-8442-6207AE637D5F}" presName="text_2" presStyleLbl="node1" presStyleIdx="1" presStyleCnt="4">
        <dgm:presLayoutVars>
          <dgm:bulletEnabled val="1"/>
        </dgm:presLayoutVars>
      </dgm:prSet>
      <dgm:spPr/>
    </dgm:pt>
    <dgm:pt modelId="{E0CC6FA3-9817-4DA8-8539-5CF6BC359060}" type="pres">
      <dgm:prSet presAssocID="{F8E8412D-97E5-45EA-8442-6207AE637D5F}" presName="accent_2" presStyleCnt="0"/>
      <dgm:spPr/>
    </dgm:pt>
    <dgm:pt modelId="{196D9250-8C30-431E-AAFA-864C00762CCC}" type="pres">
      <dgm:prSet presAssocID="{F8E8412D-97E5-45EA-8442-6207AE637D5F}" presName="accentRepeatNode" presStyleLbl="solidFgAcc1" presStyleIdx="1" presStyleCnt="4"/>
      <dgm:spPr>
        <a:ln>
          <a:solidFill>
            <a:srgbClr val="005EB8"/>
          </a:solidFill>
        </a:ln>
      </dgm:spPr>
    </dgm:pt>
    <dgm:pt modelId="{8A26A2EF-64E6-4122-99A3-ED404E53BC6B}" type="pres">
      <dgm:prSet presAssocID="{43AB59C8-07B3-4CCC-95DD-176B49BEB2CA}" presName="text_3" presStyleLbl="node1" presStyleIdx="2" presStyleCnt="4">
        <dgm:presLayoutVars>
          <dgm:bulletEnabled val="1"/>
        </dgm:presLayoutVars>
      </dgm:prSet>
      <dgm:spPr/>
    </dgm:pt>
    <dgm:pt modelId="{809AB775-6492-4755-BD6E-D0387C05B003}" type="pres">
      <dgm:prSet presAssocID="{43AB59C8-07B3-4CCC-95DD-176B49BEB2CA}" presName="accent_3" presStyleCnt="0"/>
      <dgm:spPr/>
    </dgm:pt>
    <dgm:pt modelId="{8EF2FE49-8615-44CA-A5DB-31F27725C2B4}" type="pres">
      <dgm:prSet presAssocID="{43AB59C8-07B3-4CCC-95DD-176B49BEB2CA}" presName="accentRepeatNode" presStyleLbl="solidFgAcc1" presStyleIdx="2" presStyleCnt="4"/>
      <dgm:spPr/>
    </dgm:pt>
    <dgm:pt modelId="{3F8E3A3F-3AD6-4705-AC3B-B79A00099B92}" type="pres">
      <dgm:prSet presAssocID="{C7D3EB4E-7128-4489-A154-2629210B8C05}" presName="text_4" presStyleLbl="node1" presStyleIdx="3" presStyleCnt="4">
        <dgm:presLayoutVars>
          <dgm:bulletEnabled val="1"/>
        </dgm:presLayoutVars>
      </dgm:prSet>
      <dgm:spPr/>
    </dgm:pt>
    <dgm:pt modelId="{DA5FD9DF-B17C-4E41-9673-6BAEECF333CC}" type="pres">
      <dgm:prSet presAssocID="{C7D3EB4E-7128-4489-A154-2629210B8C05}" presName="accent_4" presStyleCnt="0"/>
      <dgm:spPr/>
    </dgm:pt>
    <dgm:pt modelId="{1375E36B-4D72-4CEC-9293-ACE3DB90B834}" type="pres">
      <dgm:prSet presAssocID="{C7D3EB4E-7128-4489-A154-2629210B8C05}" presName="accentRepeatNode" presStyleLbl="solidFgAcc1" presStyleIdx="3" presStyleCnt="4"/>
      <dgm:spPr>
        <a:ln>
          <a:solidFill>
            <a:srgbClr val="005EB8"/>
          </a:solidFill>
        </a:ln>
      </dgm:spPr>
    </dgm:pt>
  </dgm:ptLst>
  <dgm:cxnLst>
    <dgm:cxn modelId="{AABD9D06-8AD5-4261-A61D-F1936940A759}" type="presOf" srcId="{43AB59C8-07B3-4CCC-95DD-176B49BEB2CA}" destId="{8A26A2EF-64E6-4122-99A3-ED404E53BC6B}" srcOrd="0" destOrd="0" presId="urn:microsoft.com/office/officeart/2008/layout/VerticalCurvedList"/>
    <dgm:cxn modelId="{270B811A-1547-44EF-BBD5-E9C9945438B5}" srcId="{D42CD13D-2E2D-4996-A5AD-ECDC39F7A631}" destId="{C7D3EB4E-7128-4489-A154-2629210B8C05}" srcOrd="3" destOrd="0" parTransId="{55E9CE30-8837-4ACF-ACD9-5F9CD490284B}" sibTransId="{5C55A9A8-1E9E-4231-BD02-946CE249DD07}"/>
    <dgm:cxn modelId="{62AC4E1D-D887-4D07-9C74-32DEB2938068}" type="presOf" srcId="{4502D1BA-47E3-47AC-9C34-AD10B9093411}" destId="{F50BF827-E4B9-4912-9FE4-DFF649F4B944}" srcOrd="0" destOrd="0" presId="urn:microsoft.com/office/officeart/2008/layout/VerticalCurvedList"/>
    <dgm:cxn modelId="{63AEEF28-9835-4A9F-8D20-5E5EBA2357C2}" srcId="{D42CD13D-2E2D-4996-A5AD-ECDC39F7A631}" destId="{43AB59C8-07B3-4CCC-95DD-176B49BEB2CA}" srcOrd="2" destOrd="0" parTransId="{8E4E656A-044D-473C-8CEB-435583B854B0}" sibTransId="{5D1A0B4D-911C-42CE-A0EF-70DB4B4A1AD3}"/>
    <dgm:cxn modelId="{80C01331-AD19-4DB5-9686-8669B72F4C31}" type="presOf" srcId="{F8E8412D-97E5-45EA-8442-6207AE637D5F}" destId="{9892AEAF-12C8-48ED-AFF4-D739BEBF6825}" srcOrd="0" destOrd="0" presId="urn:microsoft.com/office/officeart/2008/layout/VerticalCurvedList"/>
    <dgm:cxn modelId="{1002BB51-D6BE-41F6-8671-659DC40DE90E}" srcId="{D42CD13D-2E2D-4996-A5AD-ECDC39F7A631}" destId="{F8E8412D-97E5-45EA-8442-6207AE637D5F}" srcOrd="1" destOrd="0" parTransId="{54FB6C39-0902-49E6-B5E7-F05DE8CB1AD9}" sibTransId="{F6993ED1-FFBB-49D4-BBEC-44FCA4D4B449}"/>
    <dgm:cxn modelId="{4F458C54-CE70-451A-A97C-29AFE6701B0B}" srcId="{D42CD13D-2E2D-4996-A5AD-ECDC39F7A631}" destId="{BAD8BCDC-7518-4B10-BFBE-CD2B2771603C}" srcOrd="0" destOrd="0" parTransId="{685E2CC6-BB6C-434E-A05C-BD395AF824BE}" sibTransId="{4502D1BA-47E3-47AC-9C34-AD10B9093411}"/>
    <dgm:cxn modelId="{C967EE97-9A1A-4432-9246-F5B117CCC958}" type="presOf" srcId="{D42CD13D-2E2D-4996-A5AD-ECDC39F7A631}" destId="{1E62940C-FB66-433D-A22A-3A62FC7100EF}" srcOrd="0" destOrd="0" presId="urn:microsoft.com/office/officeart/2008/layout/VerticalCurvedList"/>
    <dgm:cxn modelId="{12967899-D171-4B06-BA99-979FDC788CAC}" type="presOf" srcId="{BAD8BCDC-7518-4B10-BFBE-CD2B2771603C}" destId="{0A7ED327-8A8B-4B11-8B02-5F49B50A32A1}" srcOrd="0" destOrd="0" presId="urn:microsoft.com/office/officeart/2008/layout/VerticalCurvedList"/>
    <dgm:cxn modelId="{FCA93CD2-67AE-4A42-A01D-EB5C980C128E}" type="presOf" srcId="{C7D3EB4E-7128-4489-A154-2629210B8C05}" destId="{3F8E3A3F-3AD6-4705-AC3B-B79A00099B92}" srcOrd="0" destOrd="0" presId="urn:microsoft.com/office/officeart/2008/layout/VerticalCurvedList"/>
    <dgm:cxn modelId="{D63CE05D-20B6-4B49-B647-B6A2A9BAB3D0}" type="presParOf" srcId="{1E62940C-FB66-433D-A22A-3A62FC7100EF}" destId="{0C429F31-A4FF-45CC-8757-845C66785553}" srcOrd="0" destOrd="0" presId="urn:microsoft.com/office/officeart/2008/layout/VerticalCurvedList"/>
    <dgm:cxn modelId="{49840C02-2E07-441C-A449-DD72AA6F88F7}" type="presParOf" srcId="{0C429F31-A4FF-45CC-8757-845C66785553}" destId="{7295968A-F731-4E3A-83FB-0996F001FC8B}" srcOrd="0" destOrd="0" presId="urn:microsoft.com/office/officeart/2008/layout/VerticalCurvedList"/>
    <dgm:cxn modelId="{81A466AC-CF64-4EA0-8576-327CC54EC848}" type="presParOf" srcId="{7295968A-F731-4E3A-83FB-0996F001FC8B}" destId="{62C0B7CE-36FB-4A12-8E56-D9F8C2458CBC}" srcOrd="0" destOrd="0" presId="urn:microsoft.com/office/officeart/2008/layout/VerticalCurvedList"/>
    <dgm:cxn modelId="{908B1125-E8DA-41F1-9289-CEC3BE435614}" type="presParOf" srcId="{7295968A-F731-4E3A-83FB-0996F001FC8B}" destId="{F50BF827-E4B9-4912-9FE4-DFF649F4B944}" srcOrd="1" destOrd="0" presId="urn:microsoft.com/office/officeart/2008/layout/VerticalCurvedList"/>
    <dgm:cxn modelId="{EDA4A0E2-F7CB-4BA8-BFC4-8A50B0466CAA}" type="presParOf" srcId="{7295968A-F731-4E3A-83FB-0996F001FC8B}" destId="{24F29851-C6E6-4E19-A8A4-1113DE1CD604}" srcOrd="2" destOrd="0" presId="urn:microsoft.com/office/officeart/2008/layout/VerticalCurvedList"/>
    <dgm:cxn modelId="{82BA0AFE-1C7B-4D5E-B007-C58D62BB613B}" type="presParOf" srcId="{7295968A-F731-4E3A-83FB-0996F001FC8B}" destId="{D8167B87-5C1C-454A-B5AC-6BB06594C1F0}" srcOrd="3" destOrd="0" presId="urn:microsoft.com/office/officeart/2008/layout/VerticalCurvedList"/>
    <dgm:cxn modelId="{B24B9DCB-748E-473B-A521-0AC727B4F435}" type="presParOf" srcId="{0C429F31-A4FF-45CC-8757-845C66785553}" destId="{0A7ED327-8A8B-4B11-8B02-5F49B50A32A1}" srcOrd="1" destOrd="0" presId="urn:microsoft.com/office/officeart/2008/layout/VerticalCurvedList"/>
    <dgm:cxn modelId="{8A864000-F39D-41C3-B30D-506649992EEA}" type="presParOf" srcId="{0C429F31-A4FF-45CC-8757-845C66785553}" destId="{116F2FC4-3F90-4F0F-9F08-4402C6CFF67A}" srcOrd="2" destOrd="0" presId="urn:microsoft.com/office/officeart/2008/layout/VerticalCurvedList"/>
    <dgm:cxn modelId="{7B16704F-29D8-41DF-9132-9EC092943F91}" type="presParOf" srcId="{116F2FC4-3F90-4F0F-9F08-4402C6CFF67A}" destId="{A1E0FA85-D156-487E-92DF-6D09A910501D}" srcOrd="0" destOrd="0" presId="urn:microsoft.com/office/officeart/2008/layout/VerticalCurvedList"/>
    <dgm:cxn modelId="{AB07F8D6-B16D-4372-A6A6-81AD2A89BE88}" type="presParOf" srcId="{0C429F31-A4FF-45CC-8757-845C66785553}" destId="{9892AEAF-12C8-48ED-AFF4-D739BEBF6825}" srcOrd="3" destOrd="0" presId="urn:microsoft.com/office/officeart/2008/layout/VerticalCurvedList"/>
    <dgm:cxn modelId="{79F5A942-E356-4DD3-AE5B-69917236C7C3}" type="presParOf" srcId="{0C429F31-A4FF-45CC-8757-845C66785553}" destId="{E0CC6FA3-9817-4DA8-8539-5CF6BC359060}" srcOrd="4" destOrd="0" presId="urn:microsoft.com/office/officeart/2008/layout/VerticalCurvedList"/>
    <dgm:cxn modelId="{4BD7A2CA-9985-4540-BD77-7066E54588BF}" type="presParOf" srcId="{E0CC6FA3-9817-4DA8-8539-5CF6BC359060}" destId="{196D9250-8C30-431E-AAFA-864C00762CCC}" srcOrd="0" destOrd="0" presId="urn:microsoft.com/office/officeart/2008/layout/VerticalCurvedList"/>
    <dgm:cxn modelId="{6D0BE855-9921-4C61-B37A-9D8510F5ECBF}" type="presParOf" srcId="{0C429F31-A4FF-45CC-8757-845C66785553}" destId="{8A26A2EF-64E6-4122-99A3-ED404E53BC6B}" srcOrd="5" destOrd="0" presId="urn:microsoft.com/office/officeart/2008/layout/VerticalCurvedList"/>
    <dgm:cxn modelId="{06B09B9B-E619-4EE9-9F9C-57DB1F90041B}" type="presParOf" srcId="{0C429F31-A4FF-45CC-8757-845C66785553}" destId="{809AB775-6492-4755-BD6E-D0387C05B003}" srcOrd="6" destOrd="0" presId="urn:microsoft.com/office/officeart/2008/layout/VerticalCurvedList"/>
    <dgm:cxn modelId="{9D8D2961-D0C0-4232-A59C-1B376F90CCA9}" type="presParOf" srcId="{809AB775-6492-4755-BD6E-D0387C05B003}" destId="{8EF2FE49-8615-44CA-A5DB-31F27725C2B4}" srcOrd="0" destOrd="0" presId="urn:microsoft.com/office/officeart/2008/layout/VerticalCurvedList"/>
    <dgm:cxn modelId="{7FF1B9F2-25FE-4579-9FA9-509A95F29F8A}" type="presParOf" srcId="{0C429F31-A4FF-45CC-8757-845C66785553}" destId="{3F8E3A3F-3AD6-4705-AC3B-B79A00099B92}" srcOrd="7" destOrd="0" presId="urn:microsoft.com/office/officeart/2008/layout/VerticalCurvedList"/>
    <dgm:cxn modelId="{8CCF352E-C457-47D7-A796-2322D8873634}" type="presParOf" srcId="{0C429F31-A4FF-45CC-8757-845C66785553}" destId="{DA5FD9DF-B17C-4E41-9673-6BAEECF333CC}" srcOrd="8" destOrd="0" presId="urn:microsoft.com/office/officeart/2008/layout/VerticalCurvedList"/>
    <dgm:cxn modelId="{24483354-AE2A-4879-BC4E-F73BD1F570DB}" type="presParOf" srcId="{DA5FD9DF-B17C-4E41-9673-6BAEECF333CC}" destId="{1375E36B-4D72-4CEC-9293-ACE3DB90B83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026FDBC-D70B-4DC5-AB7A-D292A8C426E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93053FA-7E30-4DEF-B0B5-3C502499A5EA}">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Relevant authorities may decide to return to an earlier step in the process to rectify an issue that was identified – for example, following a review in the standstill period.</a:t>
          </a:r>
          <a:endParaRPr lang="en-GB" sz="1800"/>
        </a:p>
      </dgm:t>
    </dgm:pt>
    <dgm:pt modelId="{883BA311-4429-4846-81E2-D90E6F5C34EF}" type="parTrans" cxnId="{054511D1-98D7-4BD1-9FF0-F6C880BC63DF}">
      <dgm:prSet/>
      <dgm:spPr/>
      <dgm:t>
        <a:bodyPr/>
        <a:lstStyle/>
        <a:p>
          <a:endParaRPr lang="en-GB"/>
        </a:p>
      </dgm:t>
    </dgm:pt>
    <dgm:pt modelId="{94A60B78-F0C0-43DB-83F1-C754D8671871}" type="sibTrans" cxnId="{054511D1-98D7-4BD1-9FF0-F6C880BC63DF}">
      <dgm:prSet/>
      <dgm:spPr>
        <a:solidFill>
          <a:srgbClr val="005EB8"/>
        </a:solidFill>
        <a:ln>
          <a:solidFill>
            <a:srgbClr val="005EB8"/>
          </a:solidFill>
        </a:ln>
      </dgm:spPr>
      <dgm:t>
        <a:bodyPr/>
        <a:lstStyle/>
        <a:p>
          <a:endParaRPr lang="en-GB"/>
        </a:p>
      </dgm:t>
    </dgm:pt>
    <dgm:pt modelId="{344437F6-A224-4CD7-8FD7-9F5A1283914E}">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Providers that have previously been made aware in the selection process that they are being considered for the award of a contract must be notified that the provider selection process will be returning to an earlier stage, including information on the stage the relevant authority will be returning to, and any changes to timeframes. ​</a:t>
          </a:r>
          <a:endParaRPr lang="en-GB" sz="1800">
            <a:solidFill>
              <a:schemeClr val="bg1"/>
            </a:solidFill>
          </a:endParaRPr>
        </a:p>
      </dgm:t>
    </dgm:pt>
    <dgm:pt modelId="{BDBB526F-F78D-4638-A1D9-C0EED04ED391}" type="parTrans" cxnId="{36692E73-6EC5-4109-863E-0A490B39A791}">
      <dgm:prSet/>
      <dgm:spPr/>
      <dgm:t>
        <a:bodyPr/>
        <a:lstStyle/>
        <a:p>
          <a:endParaRPr lang="en-GB"/>
        </a:p>
      </dgm:t>
    </dgm:pt>
    <dgm:pt modelId="{3D530660-122B-4F26-9D6F-380B70494576}" type="sibTrans" cxnId="{36692E73-6EC5-4109-863E-0A490B39A791}">
      <dgm:prSet/>
      <dgm:spPr/>
      <dgm:t>
        <a:bodyPr/>
        <a:lstStyle/>
        <a:p>
          <a:endParaRPr lang="en-GB"/>
        </a:p>
      </dgm:t>
    </dgm:pt>
    <dgm:pt modelId="{48BBB8B8-E909-47FD-AED0-6E9586162702}">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Relevant authorities must not return to an earlier step in a decision-making process to modify the parameters of the selection process – for example to reconsider the importance of the key criteria. </a:t>
          </a:r>
          <a:endParaRPr lang="en-GB" sz="1800">
            <a:solidFill>
              <a:schemeClr val="bg1"/>
            </a:solidFill>
          </a:endParaRPr>
        </a:p>
      </dgm:t>
    </dgm:pt>
    <dgm:pt modelId="{2567A11F-2109-4A13-8F8D-12910A5DE6D7}" type="parTrans" cxnId="{050DCFF4-35CF-40CD-A629-4CCA3630BBDF}">
      <dgm:prSet/>
      <dgm:spPr/>
      <dgm:t>
        <a:bodyPr/>
        <a:lstStyle/>
        <a:p>
          <a:endParaRPr lang="en-GB"/>
        </a:p>
      </dgm:t>
    </dgm:pt>
    <dgm:pt modelId="{4AF5ABEF-5EE9-46B8-A156-AA6FE5D8EBF9}" type="sibTrans" cxnId="{050DCFF4-35CF-40CD-A629-4CCA3630BBDF}">
      <dgm:prSet/>
      <dgm:spPr/>
      <dgm:t>
        <a:bodyPr/>
        <a:lstStyle/>
        <a:p>
          <a:endParaRPr lang="en-GB"/>
        </a:p>
      </dgm:t>
    </dgm:pt>
    <dgm:pt modelId="{7BB82E7F-E048-49CC-BDBD-0F32268340D0}">
      <dgm:prSet custT="1"/>
      <dgm:spPr>
        <a:solidFill>
          <a:srgbClr val="005EB8"/>
        </a:solidFill>
        <a:ln>
          <a:solidFill>
            <a:srgbClr val="005EB8"/>
          </a:solidFill>
        </a:ln>
      </dgm:spPr>
      <dgm:t>
        <a:bodyPr/>
        <a:lstStyle/>
        <a:p>
          <a:r>
            <a:rPr lang="en-GB" sz="1800" i="0">
              <a:solidFill>
                <a:schemeClr val="bg1"/>
              </a:solidFill>
              <a:latin typeface="Arial" panose="020B0604020202020204" pitchFamily="34" charset="0"/>
              <a:cs typeface="Arial" panose="020B0604020202020204" pitchFamily="34" charset="0"/>
            </a:rPr>
            <a:t>To note, relevant authorities can also decide earlier in the process (i.e., before the standstill period) to return to an earlier step in the process. </a:t>
          </a:r>
        </a:p>
      </dgm:t>
    </dgm:pt>
    <dgm:pt modelId="{2CB07338-588E-4201-B433-DFC443EC54EE}" type="parTrans" cxnId="{1BE8587E-CF81-449E-8047-FDB049048D8A}">
      <dgm:prSet/>
      <dgm:spPr/>
      <dgm:t>
        <a:bodyPr/>
        <a:lstStyle/>
        <a:p>
          <a:endParaRPr lang="en-GB"/>
        </a:p>
      </dgm:t>
    </dgm:pt>
    <dgm:pt modelId="{CA0A581C-5A8F-4418-B97C-EE49CBD1FDA8}" type="sibTrans" cxnId="{1BE8587E-CF81-449E-8047-FDB049048D8A}">
      <dgm:prSet/>
      <dgm:spPr/>
      <dgm:t>
        <a:bodyPr/>
        <a:lstStyle/>
        <a:p>
          <a:endParaRPr lang="en-GB"/>
        </a:p>
      </dgm:t>
    </dgm:pt>
    <dgm:pt modelId="{D550A16C-9EAE-467B-9AD5-C9B30A180DAD}" type="pres">
      <dgm:prSet presAssocID="{D026FDBC-D70B-4DC5-AB7A-D292A8C426E3}" presName="Name0" presStyleCnt="0">
        <dgm:presLayoutVars>
          <dgm:chMax val="7"/>
          <dgm:chPref val="7"/>
          <dgm:dir/>
        </dgm:presLayoutVars>
      </dgm:prSet>
      <dgm:spPr/>
    </dgm:pt>
    <dgm:pt modelId="{5AF1653D-0757-42A8-8E3C-D30D826DAC02}" type="pres">
      <dgm:prSet presAssocID="{D026FDBC-D70B-4DC5-AB7A-D292A8C426E3}" presName="Name1" presStyleCnt="0"/>
      <dgm:spPr/>
    </dgm:pt>
    <dgm:pt modelId="{00523EC2-CB0D-4FF8-A8BF-B119671ABED5}" type="pres">
      <dgm:prSet presAssocID="{D026FDBC-D70B-4DC5-AB7A-D292A8C426E3}" presName="cycle" presStyleCnt="0"/>
      <dgm:spPr/>
    </dgm:pt>
    <dgm:pt modelId="{EECA36DD-3E28-48A1-8D61-76828E1607BD}" type="pres">
      <dgm:prSet presAssocID="{D026FDBC-D70B-4DC5-AB7A-D292A8C426E3}" presName="srcNode" presStyleLbl="node1" presStyleIdx="0" presStyleCnt="4"/>
      <dgm:spPr/>
    </dgm:pt>
    <dgm:pt modelId="{21C4E8FD-E901-41F8-AEE1-58B06C223D8D}" type="pres">
      <dgm:prSet presAssocID="{D026FDBC-D70B-4DC5-AB7A-D292A8C426E3}" presName="conn" presStyleLbl="parChTrans1D2" presStyleIdx="0" presStyleCnt="1"/>
      <dgm:spPr/>
    </dgm:pt>
    <dgm:pt modelId="{13C4550D-B44F-4629-9963-DADA1107F246}" type="pres">
      <dgm:prSet presAssocID="{D026FDBC-D70B-4DC5-AB7A-D292A8C426E3}" presName="extraNode" presStyleLbl="node1" presStyleIdx="0" presStyleCnt="4"/>
      <dgm:spPr/>
    </dgm:pt>
    <dgm:pt modelId="{5F09289A-07B9-4A69-A212-959C2E23C246}" type="pres">
      <dgm:prSet presAssocID="{D026FDBC-D70B-4DC5-AB7A-D292A8C426E3}" presName="dstNode" presStyleLbl="node1" presStyleIdx="0" presStyleCnt="4"/>
      <dgm:spPr/>
    </dgm:pt>
    <dgm:pt modelId="{F26857AD-C737-4F34-8769-C506193BE80C}" type="pres">
      <dgm:prSet presAssocID="{893053FA-7E30-4DEF-B0B5-3C502499A5EA}" presName="text_1" presStyleLbl="node1" presStyleIdx="0" presStyleCnt="4">
        <dgm:presLayoutVars>
          <dgm:bulletEnabled val="1"/>
        </dgm:presLayoutVars>
      </dgm:prSet>
      <dgm:spPr/>
    </dgm:pt>
    <dgm:pt modelId="{F9B59D1B-0BAF-48EF-9A33-0A3772DB5CD8}" type="pres">
      <dgm:prSet presAssocID="{893053FA-7E30-4DEF-B0B5-3C502499A5EA}" presName="accent_1" presStyleCnt="0"/>
      <dgm:spPr/>
    </dgm:pt>
    <dgm:pt modelId="{8DCC52F4-4C89-4E9F-9086-A2DC99699CC1}" type="pres">
      <dgm:prSet presAssocID="{893053FA-7E30-4DEF-B0B5-3C502499A5EA}" presName="accentRepeatNode" presStyleLbl="solidFgAcc1" presStyleIdx="0" presStyleCnt="4"/>
      <dgm:spPr>
        <a:ln>
          <a:solidFill>
            <a:srgbClr val="005EB8"/>
          </a:solidFill>
        </a:ln>
      </dgm:spPr>
    </dgm:pt>
    <dgm:pt modelId="{82281376-0F7C-4484-883E-368999B9B1C5}" type="pres">
      <dgm:prSet presAssocID="{344437F6-A224-4CD7-8FD7-9F5A1283914E}" presName="text_2" presStyleLbl="node1" presStyleIdx="1" presStyleCnt="4" custScaleY="139183">
        <dgm:presLayoutVars>
          <dgm:bulletEnabled val="1"/>
        </dgm:presLayoutVars>
      </dgm:prSet>
      <dgm:spPr/>
    </dgm:pt>
    <dgm:pt modelId="{4FEC3FD3-09CA-4BB1-8CA8-CE866E12EFD9}" type="pres">
      <dgm:prSet presAssocID="{344437F6-A224-4CD7-8FD7-9F5A1283914E}" presName="accent_2" presStyleCnt="0"/>
      <dgm:spPr/>
    </dgm:pt>
    <dgm:pt modelId="{F6DA2294-3094-4E00-B9AE-3BA23DDF8CFE}" type="pres">
      <dgm:prSet presAssocID="{344437F6-A224-4CD7-8FD7-9F5A1283914E}" presName="accentRepeatNode" presStyleLbl="solidFgAcc1" presStyleIdx="1" presStyleCnt="4"/>
      <dgm:spPr>
        <a:ln>
          <a:solidFill>
            <a:srgbClr val="005EB8"/>
          </a:solidFill>
        </a:ln>
      </dgm:spPr>
    </dgm:pt>
    <dgm:pt modelId="{179A867E-42C8-4E2E-8EA6-A73A8EBFD691}" type="pres">
      <dgm:prSet presAssocID="{48BBB8B8-E909-47FD-AED0-6E9586162702}" presName="text_3" presStyleLbl="node1" presStyleIdx="2" presStyleCnt="4" custScaleY="122117">
        <dgm:presLayoutVars>
          <dgm:bulletEnabled val="1"/>
        </dgm:presLayoutVars>
      </dgm:prSet>
      <dgm:spPr/>
    </dgm:pt>
    <dgm:pt modelId="{A55D4E78-7D6F-4D59-8269-304C5A0188F3}" type="pres">
      <dgm:prSet presAssocID="{48BBB8B8-E909-47FD-AED0-6E9586162702}" presName="accent_3" presStyleCnt="0"/>
      <dgm:spPr/>
    </dgm:pt>
    <dgm:pt modelId="{6033918C-8BCF-4B70-B8EE-F4747E5D471B}" type="pres">
      <dgm:prSet presAssocID="{48BBB8B8-E909-47FD-AED0-6E9586162702}" presName="accentRepeatNode" presStyleLbl="solidFgAcc1" presStyleIdx="2" presStyleCnt="4"/>
      <dgm:spPr>
        <a:ln>
          <a:solidFill>
            <a:srgbClr val="005EB8"/>
          </a:solidFill>
        </a:ln>
      </dgm:spPr>
    </dgm:pt>
    <dgm:pt modelId="{E52FF15A-7057-4E08-964E-769A589EECDB}" type="pres">
      <dgm:prSet presAssocID="{7BB82E7F-E048-49CC-BDBD-0F32268340D0}" presName="text_4" presStyleLbl="node1" presStyleIdx="3" presStyleCnt="4">
        <dgm:presLayoutVars>
          <dgm:bulletEnabled val="1"/>
        </dgm:presLayoutVars>
      </dgm:prSet>
      <dgm:spPr/>
    </dgm:pt>
    <dgm:pt modelId="{56074D58-2030-4167-8FDF-A6F3B4DF8BE5}" type="pres">
      <dgm:prSet presAssocID="{7BB82E7F-E048-49CC-BDBD-0F32268340D0}" presName="accent_4" presStyleCnt="0"/>
      <dgm:spPr/>
    </dgm:pt>
    <dgm:pt modelId="{94FFC871-79EB-4BBD-9575-55E709D37854}" type="pres">
      <dgm:prSet presAssocID="{7BB82E7F-E048-49CC-BDBD-0F32268340D0}" presName="accentRepeatNode" presStyleLbl="solidFgAcc1" presStyleIdx="3" presStyleCnt="4"/>
      <dgm:spPr>
        <a:ln>
          <a:solidFill>
            <a:srgbClr val="005EB8"/>
          </a:solidFill>
        </a:ln>
      </dgm:spPr>
    </dgm:pt>
  </dgm:ptLst>
  <dgm:cxnLst>
    <dgm:cxn modelId="{0C65E313-E073-4056-B980-6CFFD092E7BF}" type="presOf" srcId="{893053FA-7E30-4DEF-B0B5-3C502499A5EA}" destId="{F26857AD-C737-4F34-8769-C506193BE80C}" srcOrd="0" destOrd="0" presId="urn:microsoft.com/office/officeart/2008/layout/VerticalCurvedList"/>
    <dgm:cxn modelId="{C5C23868-FFC6-43EE-8FDA-E6499F513D48}" type="presOf" srcId="{7BB82E7F-E048-49CC-BDBD-0F32268340D0}" destId="{E52FF15A-7057-4E08-964E-769A589EECDB}" srcOrd="0" destOrd="0" presId="urn:microsoft.com/office/officeart/2008/layout/VerticalCurvedList"/>
    <dgm:cxn modelId="{36692E73-6EC5-4109-863E-0A490B39A791}" srcId="{D026FDBC-D70B-4DC5-AB7A-D292A8C426E3}" destId="{344437F6-A224-4CD7-8FD7-9F5A1283914E}" srcOrd="1" destOrd="0" parTransId="{BDBB526F-F78D-4638-A1D9-C0EED04ED391}" sibTransId="{3D530660-122B-4F26-9D6F-380B70494576}"/>
    <dgm:cxn modelId="{1BE8587E-CF81-449E-8047-FDB049048D8A}" srcId="{D026FDBC-D70B-4DC5-AB7A-D292A8C426E3}" destId="{7BB82E7F-E048-49CC-BDBD-0F32268340D0}" srcOrd="3" destOrd="0" parTransId="{2CB07338-588E-4201-B433-DFC443EC54EE}" sibTransId="{CA0A581C-5A8F-4418-B97C-EE49CBD1FDA8}"/>
    <dgm:cxn modelId="{0FB4B5A4-D57C-40BC-AE2E-1A2EE8E2521D}" type="presOf" srcId="{D026FDBC-D70B-4DC5-AB7A-D292A8C426E3}" destId="{D550A16C-9EAE-467B-9AD5-C9B30A180DAD}" srcOrd="0" destOrd="0" presId="urn:microsoft.com/office/officeart/2008/layout/VerticalCurvedList"/>
    <dgm:cxn modelId="{054511D1-98D7-4BD1-9FF0-F6C880BC63DF}" srcId="{D026FDBC-D70B-4DC5-AB7A-D292A8C426E3}" destId="{893053FA-7E30-4DEF-B0B5-3C502499A5EA}" srcOrd="0" destOrd="0" parTransId="{883BA311-4429-4846-81E2-D90E6F5C34EF}" sibTransId="{94A60B78-F0C0-43DB-83F1-C754D8671871}"/>
    <dgm:cxn modelId="{7AC12ED1-4E38-470C-BA70-F502F7C2CB2D}" type="presOf" srcId="{94A60B78-F0C0-43DB-83F1-C754D8671871}" destId="{21C4E8FD-E901-41F8-AEE1-58B06C223D8D}" srcOrd="0" destOrd="0" presId="urn:microsoft.com/office/officeart/2008/layout/VerticalCurvedList"/>
    <dgm:cxn modelId="{2C8BC4DD-1974-46CB-AE59-B522A6AFA931}" type="presOf" srcId="{344437F6-A224-4CD7-8FD7-9F5A1283914E}" destId="{82281376-0F7C-4484-883E-368999B9B1C5}" srcOrd="0" destOrd="0" presId="urn:microsoft.com/office/officeart/2008/layout/VerticalCurvedList"/>
    <dgm:cxn modelId="{050DCFF4-35CF-40CD-A629-4CCA3630BBDF}" srcId="{D026FDBC-D70B-4DC5-AB7A-D292A8C426E3}" destId="{48BBB8B8-E909-47FD-AED0-6E9586162702}" srcOrd="2" destOrd="0" parTransId="{2567A11F-2109-4A13-8F8D-12910A5DE6D7}" sibTransId="{4AF5ABEF-5EE9-46B8-A156-AA6FE5D8EBF9}"/>
    <dgm:cxn modelId="{D95641F7-6037-4061-AD7C-A0D6B34FE76A}" type="presOf" srcId="{48BBB8B8-E909-47FD-AED0-6E9586162702}" destId="{179A867E-42C8-4E2E-8EA6-A73A8EBFD691}" srcOrd="0" destOrd="0" presId="urn:microsoft.com/office/officeart/2008/layout/VerticalCurvedList"/>
    <dgm:cxn modelId="{02AE0375-147F-4E82-A47E-07F6117ACCDA}" type="presParOf" srcId="{D550A16C-9EAE-467B-9AD5-C9B30A180DAD}" destId="{5AF1653D-0757-42A8-8E3C-D30D826DAC02}" srcOrd="0" destOrd="0" presId="urn:microsoft.com/office/officeart/2008/layout/VerticalCurvedList"/>
    <dgm:cxn modelId="{EFAD688B-374C-45DA-8604-6D9118B15675}" type="presParOf" srcId="{5AF1653D-0757-42A8-8E3C-D30D826DAC02}" destId="{00523EC2-CB0D-4FF8-A8BF-B119671ABED5}" srcOrd="0" destOrd="0" presId="urn:microsoft.com/office/officeart/2008/layout/VerticalCurvedList"/>
    <dgm:cxn modelId="{33DE7157-A24D-4636-9F82-062AF3675111}" type="presParOf" srcId="{00523EC2-CB0D-4FF8-A8BF-B119671ABED5}" destId="{EECA36DD-3E28-48A1-8D61-76828E1607BD}" srcOrd="0" destOrd="0" presId="urn:microsoft.com/office/officeart/2008/layout/VerticalCurvedList"/>
    <dgm:cxn modelId="{EE5E19E2-D591-450F-B0C5-29E5A9A28089}" type="presParOf" srcId="{00523EC2-CB0D-4FF8-A8BF-B119671ABED5}" destId="{21C4E8FD-E901-41F8-AEE1-58B06C223D8D}" srcOrd="1" destOrd="0" presId="urn:microsoft.com/office/officeart/2008/layout/VerticalCurvedList"/>
    <dgm:cxn modelId="{6FD91D35-149A-44FC-9030-7AAD8BBB008E}" type="presParOf" srcId="{00523EC2-CB0D-4FF8-A8BF-B119671ABED5}" destId="{13C4550D-B44F-4629-9963-DADA1107F246}" srcOrd="2" destOrd="0" presId="urn:microsoft.com/office/officeart/2008/layout/VerticalCurvedList"/>
    <dgm:cxn modelId="{F720F4BE-6AC5-428A-931C-01C777F1309D}" type="presParOf" srcId="{00523EC2-CB0D-4FF8-A8BF-B119671ABED5}" destId="{5F09289A-07B9-4A69-A212-959C2E23C246}" srcOrd="3" destOrd="0" presId="urn:microsoft.com/office/officeart/2008/layout/VerticalCurvedList"/>
    <dgm:cxn modelId="{0CFBC8EA-72F7-4BD6-A6F8-4DDB55589F1B}" type="presParOf" srcId="{5AF1653D-0757-42A8-8E3C-D30D826DAC02}" destId="{F26857AD-C737-4F34-8769-C506193BE80C}" srcOrd="1" destOrd="0" presId="urn:microsoft.com/office/officeart/2008/layout/VerticalCurvedList"/>
    <dgm:cxn modelId="{5154FAE2-0AA2-4C1D-8B8D-95C1FE48F5F3}" type="presParOf" srcId="{5AF1653D-0757-42A8-8E3C-D30D826DAC02}" destId="{F9B59D1B-0BAF-48EF-9A33-0A3772DB5CD8}" srcOrd="2" destOrd="0" presId="urn:microsoft.com/office/officeart/2008/layout/VerticalCurvedList"/>
    <dgm:cxn modelId="{8A8BF39D-6422-4763-9B6E-188FFF5BB125}" type="presParOf" srcId="{F9B59D1B-0BAF-48EF-9A33-0A3772DB5CD8}" destId="{8DCC52F4-4C89-4E9F-9086-A2DC99699CC1}" srcOrd="0" destOrd="0" presId="urn:microsoft.com/office/officeart/2008/layout/VerticalCurvedList"/>
    <dgm:cxn modelId="{F6F6E952-D383-4902-AF87-1E862004462D}" type="presParOf" srcId="{5AF1653D-0757-42A8-8E3C-D30D826DAC02}" destId="{82281376-0F7C-4484-883E-368999B9B1C5}" srcOrd="3" destOrd="0" presId="urn:microsoft.com/office/officeart/2008/layout/VerticalCurvedList"/>
    <dgm:cxn modelId="{5A3C2EBA-2042-4463-B232-5EF3C2E25713}" type="presParOf" srcId="{5AF1653D-0757-42A8-8E3C-D30D826DAC02}" destId="{4FEC3FD3-09CA-4BB1-8CA8-CE866E12EFD9}" srcOrd="4" destOrd="0" presId="urn:microsoft.com/office/officeart/2008/layout/VerticalCurvedList"/>
    <dgm:cxn modelId="{23F8E4E9-ED6D-46F3-A734-9C07D50C306D}" type="presParOf" srcId="{4FEC3FD3-09CA-4BB1-8CA8-CE866E12EFD9}" destId="{F6DA2294-3094-4E00-B9AE-3BA23DDF8CFE}" srcOrd="0" destOrd="0" presId="urn:microsoft.com/office/officeart/2008/layout/VerticalCurvedList"/>
    <dgm:cxn modelId="{262185D9-D3D7-41C5-A400-67F994016310}" type="presParOf" srcId="{5AF1653D-0757-42A8-8E3C-D30D826DAC02}" destId="{179A867E-42C8-4E2E-8EA6-A73A8EBFD691}" srcOrd="5" destOrd="0" presId="urn:microsoft.com/office/officeart/2008/layout/VerticalCurvedList"/>
    <dgm:cxn modelId="{7D30B597-64FA-424E-BE50-7466BBF55B21}" type="presParOf" srcId="{5AF1653D-0757-42A8-8E3C-D30D826DAC02}" destId="{A55D4E78-7D6F-4D59-8269-304C5A0188F3}" srcOrd="6" destOrd="0" presId="urn:microsoft.com/office/officeart/2008/layout/VerticalCurvedList"/>
    <dgm:cxn modelId="{CB88FC7D-9E3B-4113-A371-8256254409C3}" type="presParOf" srcId="{A55D4E78-7D6F-4D59-8269-304C5A0188F3}" destId="{6033918C-8BCF-4B70-B8EE-F4747E5D471B}" srcOrd="0" destOrd="0" presId="urn:microsoft.com/office/officeart/2008/layout/VerticalCurvedList"/>
    <dgm:cxn modelId="{28454378-0760-4933-B35C-1D45F91D3249}" type="presParOf" srcId="{5AF1653D-0757-42A8-8E3C-D30D826DAC02}" destId="{E52FF15A-7057-4E08-964E-769A589EECDB}" srcOrd="7" destOrd="0" presId="urn:microsoft.com/office/officeart/2008/layout/VerticalCurvedList"/>
    <dgm:cxn modelId="{D2D87F4B-5312-4D57-865E-288D003640FA}" type="presParOf" srcId="{5AF1653D-0757-42A8-8E3C-D30D826DAC02}" destId="{56074D58-2030-4167-8FDF-A6F3B4DF8BE5}" srcOrd="8" destOrd="0" presId="urn:microsoft.com/office/officeart/2008/layout/VerticalCurvedList"/>
    <dgm:cxn modelId="{E1DE1E1D-E31B-49C6-BD7D-AF58F48080DB}" type="presParOf" srcId="{56074D58-2030-4167-8FDF-A6F3B4DF8BE5}" destId="{94FFC871-79EB-4BBD-9575-55E709D3785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E630487-D1CC-4CA1-A91C-3DB68E76FD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2ACBF5A1-E0AE-4F0D-A7A7-F690A25F9845}">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Relevant authorities may decide to abandon the provider selection process and to not continue with the award of the contract.</a:t>
          </a:r>
          <a:endParaRPr lang="en-GB" sz="1800">
            <a:solidFill>
              <a:schemeClr val="bg1"/>
            </a:solidFill>
          </a:endParaRPr>
        </a:p>
      </dgm:t>
    </dgm:pt>
    <dgm:pt modelId="{A8F622AE-5EE4-42A8-B027-1EB810C4434D}" type="parTrans" cxnId="{E6CB4B95-D13A-42F7-A7A7-D3185B36765B}">
      <dgm:prSet/>
      <dgm:spPr/>
      <dgm:t>
        <a:bodyPr/>
        <a:lstStyle/>
        <a:p>
          <a:endParaRPr lang="en-GB"/>
        </a:p>
      </dgm:t>
    </dgm:pt>
    <dgm:pt modelId="{5FA61F04-B205-4252-B476-DB3A6675FB40}" type="sibTrans" cxnId="{E6CB4B95-D13A-42F7-A7A7-D3185B36765B}">
      <dgm:prSet/>
      <dgm:spPr>
        <a:solidFill>
          <a:srgbClr val="005EB8"/>
        </a:solidFill>
        <a:ln>
          <a:solidFill>
            <a:srgbClr val="005EB8"/>
          </a:solidFill>
        </a:ln>
      </dgm:spPr>
      <dgm:t>
        <a:bodyPr/>
        <a:lstStyle/>
        <a:p>
          <a:endParaRPr lang="en-GB"/>
        </a:p>
      </dgm:t>
    </dgm:pt>
    <dgm:pt modelId="{124A43D6-F4FB-492B-A396-43469CF05A0B}">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Relevant authorities must publish a notice of their decision to abandon a provider selection process. They should also notify, in advance of the notification being published, providers that were aware of being considered for the award of the contract. </a:t>
          </a:r>
        </a:p>
      </dgm:t>
    </dgm:pt>
    <dgm:pt modelId="{B85B901F-7E26-4344-A7CD-63518CC5A303}" type="parTrans" cxnId="{A9DBD414-7FCB-4230-8F6F-FC48D7134A74}">
      <dgm:prSet/>
      <dgm:spPr/>
      <dgm:t>
        <a:bodyPr/>
        <a:lstStyle/>
        <a:p>
          <a:endParaRPr lang="en-GB"/>
        </a:p>
      </dgm:t>
    </dgm:pt>
    <dgm:pt modelId="{EA09F5E5-7E4E-4813-BEC8-FB55F733BAAF}" type="sibTrans" cxnId="{A9DBD414-7FCB-4230-8F6F-FC48D7134A74}">
      <dgm:prSet/>
      <dgm:spPr/>
      <dgm:t>
        <a:bodyPr/>
        <a:lstStyle/>
        <a:p>
          <a:endParaRPr lang="en-GB"/>
        </a:p>
      </dgm:t>
    </dgm:pt>
    <dgm:pt modelId="{4E54258D-560D-4822-AC47-1775F02CD26C}">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Relevant authorities must keep a record of their reasoning for abandoning a provider selection process. </a:t>
          </a:r>
        </a:p>
      </dgm:t>
    </dgm:pt>
    <dgm:pt modelId="{5DF46B17-C0F4-48E5-A227-2F9BA0CD1EC2}" type="parTrans" cxnId="{BDBE94A9-ECD9-427D-B3B9-5647C272932D}">
      <dgm:prSet/>
      <dgm:spPr/>
      <dgm:t>
        <a:bodyPr/>
        <a:lstStyle/>
        <a:p>
          <a:endParaRPr lang="en-GB"/>
        </a:p>
      </dgm:t>
    </dgm:pt>
    <dgm:pt modelId="{50B95026-273A-4E1D-AF50-88C677471373}" type="sibTrans" cxnId="{BDBE94A9-ECD9-427D-B3B9-5647C272932D}">
      <dgm:prSet/>
      <dgm:spPr/>
      <dgm:t>
        <a:bodyPr/>
        <a:lstStyle/>
        <a:p>
          <a:endParaRPr lang="en-GB"/>
        </a:p>
      </dgm:t>
    </dgm:pt>
    <dgm:pt modelId="{A191C70C-687B-4BBE-B174-8EA2B863EE1F}">
      <dgm:prSet custT="1"/>
      <dgm:spPr>
        <a:solidFill>
          <a:srgbClr val="005EB8"/>
        </a:solidFill>
        <a:ln>
          <a:solidFill>
            <a:srgbClr val="005EB8"/>
          </a:solidFill>
        </a:ln>
      </dgm:spPr>
      <dgm:t>
        <a:bodyPr/>
        <a:lstStyle/>
        <a:p>
          <a:r>
            <a:rPr lang="en-GB" sz="1800" i="0">
              <a:solidFill>
                <a:schemeClr val="bg1"/>
              </a:solidFill>
              <a:latin typeface="Arial" panose="020B0604020202020204" pitchFamily="34" charset="0"/>
              <a:cs typeface="Arial" panose="020B0604020202020204" pitchFamily="34" charset="0"/>
            </a:rPr>
            <a:t>To note, relevant authorities can decide earlier in the process (i.e., before the standstill period) to abandon the process. For example, to switch provider selection approach from the most suitable provider process to the competitive process. </a:t>
          </a:r>
        </a:p>
      </dgm:t>
    </dgm:pt>
    <dgm:pt modelId="{CCFFE839-208D-4959-9586-C40CEE0296B5}" type="parTrans" cxnId="{0F49D71C-B316-49CB-B0B7-226CCD819A55}">
      <dgm:prSet/>
      <dgm:spPr/>
      <dgm:t>
        <a:bodyPr/>
        <a:lstStyle/>
        <a:p>
          <a:endParaRPr lang="en-GB"/>
        </a:p>
      </dgm:t>
    </dgm:pt>
    <dgm:pt modelId="{8F8417EC-371A-47D2-826A-F4E9D6C8BEE1}" type="sibTrans" cxnId="{0F49D71C-B316-49CB-B0B7-226CCD819A55}">
      <dgm:prSet/>
      <dgm:spPr/>
      <dgm:t>
        <a:bodyPr/>
        <a:lstStyle/>
        <a:p>
          <a:endParaRPr lang="en-GB"/>
        </a:p>
      </dgm:t>
    </dgm:pt>
    <dgm:pt modelId="{104D89BA-D5F5-4CCC-BC85-9E3A7C383A27}" type="pres">
      <dgm:prSet presAssocID="{AE630487-D1CC-4CA1-A91C-3DB68E76FDF3}" presName="Name0" presStyleCnt="0">
        <dgm:presLayoutVars>
          <dgm:chMax val="7"/>
          <dgm:chPref val="7"/>
          <dgm:dir/>
        </dgm:presLayoutVars>
      </dgm:prSet>
      <dgm:spPr/>
    </dgm:pt>
    <dgm:pt modelId="{582BF3D3-65F3-4F45-9E6F-A770998BC7AF}" type="pres">
      <dgm:prSet presAssocID="{AE630487-D1CC-4CA1-A91C-3DB68E76FDF3}" presName="Name1" presStyleCnt="0"/>
      <dgm:spPr/>
    </dgm:pt>
    <dgm:pt modelId="{CC37D98F-F9C0-4E01-9D34-84BCB8502416}" type="pres">
      <dgm:prSet presAssocID="{AE630487-D1CC-4CA1-A91C-3DB68E76FDF3}" presName="cycle" presStyleCnt="0"/>
      <dgm:spPr/>
    </dgm:pt>
    <dgm:pt modelId="{80EEF3B6-CA7E-4CCB-AB89-8E269FC1B3D5}" type="pres">
      <dgm:prSet presAssocID="{AE630487-D1CC-4CA1-A91C-3DB68E76FDF3}" presName="srcNode" presStyleLbl="node1" presStyleIdx="0" presStyleCnt="4"/>
      <dgm:spPr/>
    </dgm:pt>
    <dgm:pt modelId="{DCC9ADCD-8292-4ABC-A23B-DB8238651C0A}" type="pres">
      <dgm:prSet presAssocID="{AE630487-D1CC-4CA1-A91C-3DB68E76FDF3}" presName="conn" presStyleLbl="parChTrans1D2" presStyleIdx="0" presStyleCnt="1"/>
      <dgm:spPr/>
    </dgm:pt>
    <dgm:pt modelId="{71182A38-B42A-431B-B08B-275705BA6A64}" type="pres">
      <dgm:prSet presAssocID="{AE630487-D1CC-4CA1-A91C-3DB68E76FDF3}" presName="extraNode" presStyleLbl="node1" presStyleIdx="0" presStyleCnt="4"/>
      <dgm:spPr/>
    </dgm:pt>
    <dgm:pt modelId="{5E985815-DB6B-42F1-9FDB-81EA564F7CC4}" type="pres">
      <dgm:prSet presAssocID="{AE630487-D1CC-4CA1-A91C-3DB68E76FDF3}" presName="dstNode" presStyleLbl="node1" presStyleIdx="0" presStyleCnt="4"/>
      <dgm:spPr/>
    </dgm:pt>
    <dgm:pt modelId="{FF9AA652-BFA6-427E-B121-CF5CB25B870D}" type="pres">
      <dgm:prSet presAssocID="{2ACBF5A1-E0AE-4F0D-A7A7-F690A25F9845}" presName="text_1" presStyleLbl="node1" presStyleIdx="0" presStyleCnt="4">
        <dgm:presLayoutVars>
          <dgm:bulletEnabled val="1"/>
        </dgm:presLayoutVars>
      </dgm:prSet>
      <dgm:spPr/>
    </dgm:pt>
    <dgm:pt modelId="{50AB7446-9551-40AE-A10F-A8289329E168}" type="pres">
      <dgm:prSet presAssocID="{2ACBF5A1-E0AE-4F0D-A7A7-F690A25F9845}" presName="accent_1" presStyleCnt="0"/>
      <dgm:spPr/>
    </dgm:pt>
    <dgm:pt modelId="{47F5AC6E-405F-4CE4-B8FB-57A3371B0C45}" type="pres">
      <dgm:prSet presAssocID="{2ACBF5A1-E0AE-4F0D-A7A7-F690A25F9845}" presName="accentRepeatNode" presStyleLbl="solidFgAcc1" presStyleIdx="0" presStyleCnt="4"/>
      <dgm:spPr>
        <a:ln>
          <a:solidFill>
            <a:srgbClr val="005EB8"/>
          </a:solidFill>
        </a:ln>
      </dgm:spPr>
    </dgm:pt>
    <dgm:pt modelId="{6915F223-287A-4D2E-BD47-05EF47C879BC}" type="pres">
      <dgm:prSet presAssocID="{124A43D6-F4FB-492B-A396-43469CF05A0B}" presName="text_2" presStyleLbl="node1" presStyleIdx="1" presStyleCnt="4">
        <dgm:presLayoutVars>
          <dgm:bulletEnabled val="1"/>
        </dgm:presLayoutVars>
      </dgm:prSet>
      <dgm:spPr/>
    </dgm:pt>
    <dgm:pt modelId="{0A1B167E-D7F8-430B-BC6D-4E3381E564AA}" type="pres">
      <dgm:prSet presAssocID="{124A43D6-F4FB-492B-A396-43469CF05A0B}" presName="accent_2" presStyleCnt="0"/>
      <dgm:spPr/>
    </dgm:pt>
    <dgm:pt modelId="{CD67BF1B-4ECD-4360-A371-9C7030049EA1}" type="pres">
      <dgm:prSet presAssocID="{124A43D6-F4FB-492B-A396-43469CF05A0B}" presName="accentRepeatNode" presStyleLbl="solidFgAcc1" presStyleIdx="1" presStyleCnt="4"/>
      <dgm:spPr>
        <a:ln>
          <a:solidFill>
            <a:srgbClr val="005EB8"/>
          </a:solidFill>
        </a:ln>
      </dgm:spPr>
    </dgm:pt>
    <dgm:pt modelId="{8D954492-CD50-47ED-A2B8-50522DEA7C70}" type="pres">
      <dgm:prSet presAssocID="{4E54258D-560D-4822-AC47-1775F02CD26C}" presName="text_3" presStyleLbl="node1" presStyleIdx="2" presStyleCnt="4">
        <dgm:presLayoutVars>
          <dgm:bulletEnabled val="1"/>
        </dgm:presLayoutVars>
      </dgm:prSet>
      <dgm:spPr/>
    </dgm:pt>
    <dgm:pt modelId="{9C7C7C0A-A7F4-4674-B59D-F789F4D213C6}" type="pres">
      <dgm:prSet presAssocID="{4E54258D-560D-4822-AC47-1775F02CD26C}" presName="accent_3" presStyleCnt="0"/>
      <dgm:spPr/>
    </dgm:pt>
    <dgm:pt modelId="{02D5AB50-BC50-49C8-A171-6E4B1AABB30E}" type="pres">
      <dgm:prSet presAssocID="{4E54258D-560D-4822-AC47-1775F02CD26C}" presName="accentRepeatNode" presStyleLbl="solidFgAcc1" presStyleIdx="2" presStyleCnt="4"/>
      <dgm:spPr>
        <a:ln>
          <a:solidFill>
            <a:srgbClr val="005EB8"/>
          </a:solidFill>
        </a:ln>
      </dgm:spPr>
    </dgm:pt>
    <dgm:pt modelId="{2E585337-5C2F-45AA-A59E-7DDB961B8712}" type="pres">
      <dgm:prSet presAssocID="{A191C70C-687B-4BBE-B174-8EA2B863EE1F}" presName="text_4" presStyleLbl="node1" presStyleIdx="3" presStyleCnt="4" custScaleY="114439">
        <dgm:presLayoutVars>
          <dgm:bulletEnabled val="1"/>
        </dgm:presLayoutVars>
      </dgm:prSet>
      <dgm:spPr/>
    </dgm:pt>
    <dgm:pt modelId="{9A5815E5-E29C-4E8B-AA37-D39FA9670D67}" type="pres">
      <dgm:prSet presAssocID="{A191C70C-687B-4BBE-B174-8EA2B863EE1F}" presName="accent_4" presStyleCnt="0"/>
      <dgm:spPr/>
    </dgm:pt>
    <dgm:pt modelId="{346547AD-2322-4CE9-9A4A-EBF7133715D2}" type="pres">
      <dgm:prSet presAssocID="{A191C70C-687B-4BBE-B174-8EA2B863EE1F}" presName="accentRepeatNode" presStyleLbl="solidFgAcc1" presStyleIdx="3" presStyleCnt="4"/>
      <dgm:spPr>
        <a:ln>
          <a:solidFill>
            <a:srgbClr val="005EB8"/>
          </a:solidFill>
        </a:ln>
      </dgm:spPr>
    </dgm:pt>
  </dgm:ptLst>
  <dgm:cxnLst>
    <dgm:cxn modelId="{1E93EF04-C9B2-4ADA-B9BE-2D395BDDED0D}" type="presOf" srcId="{5FA61F04-B205-4252-B476-DB3A6675FB40}" destId="{DCC9ADCD-8292-4ABC-A23B-DB8238651C0A}" srcOrd="0" destOrd="0" presId="urn:microsoft.com/office/officeart/2008/layout/VerticalCurvedList"/>
    <dgm:cxn modelId="{A9DBD414-7FCB-4230-8F6F-FC48D7134A74}" srcId="{AE630487-D1CC-4CA1-A91C-3DB68E76FDF3}" destId="{124A43D6-F4FB-492B-A396-43469CF05A0B}" srcOrd="1" destOrd="0" parTransId="{B85B901F-7E26-4344-A7CD-63518CC5A303}" sibTransId="{EA09F5E5-7E4E-4813-BEC8-FB55F733BAAF}"/>
    <dgm:cxn modelId="{94676118-A581-476A-B15E-72DBA0853772}" type="presOf" srcId="{A191C70C-687B-4BBE-B174-8EA2B863EE1F}" destId="{2E585337-5C2F-45AA-A59E-7DDB961B8712}" srcOrd="0" destOrd="0" presId="urn:microsoft.com/office/officeart/2008/layout/VerticalCurvedList"/>
    <dgm:cxn modelId="{0F49D71C-B316-49CB-B0B7-226CCD819A55}" srcId="{AE630487-D1CC-4CA1-A91C-3DB68E76FDF3}" destId="{A191C70C-687B-4BBE-B174-8EA2B863EE1F}" srcOrd="3" destOrd="0" parTransId="{CCFFE839-208D-4959-9586-C40CEE0296B5}" sibTransId="{8F8417EC-371A-47D2-826A-F4E9D6C8BEE1}"/>
    <dgm:cxn modelId="{E6CB4B95-D13A-42F7-A7A7-D3185B36765B}" srcId="{AE630487-D1CC-4CA1-A91C-3DB68E76FDF3}" destId="{2ACBF5A1-E0AE-4F0D-A7A7-F690A25F9845}" srcOrd="0" destOrd="0" parTransId="{A8F622AE-5EE4-42A8-B027-1EB810C4434D}" sibTransId="{5FA61F04-B205-4252-B476-DB3A6675FB40}"/>
    <dgm:cxn modelId="{B91A9696-59AB-488A-BF37-CD8226C485BD}" type="presOf" srcId="{AE630487-D1CC-4CA1-A91C-3DB68E76FDF3}" destId="{104D89BA-D5F5-4CCC-BC85-9E3A7C383A27}" srcOrd="0" destOrd="0" presId="urn:microsoft.com/office/officeart/2008/layout/VerticalCurvedList"/>
    <dgm:cxn modelId="{BDBE94A9-ECD9-427D-B3B9-5647C272932D}" srcId="{AE630487-D1CC-4CA1-A91C-3DB68E76FDF3}" destId="{4E54258D-560D-4822-AC47-1775F02CD26C}" srcOrd="2" destOrd="0" parTransId="{5DF46B17-C0F4-48E5-A227-2F9BA0CD1EC2}" sibTransId="{50B95026-273A-4E1D-AF50-88C677471373}"/>
    <dgm:cxn modelId="{110E19B9-5BED-4683-89D2-AB7BE27683F7}" type="presOf" srcId="{2ACBF5A1-E0AE-4F0D-A7A7-F690A25F9845}" destId="{FF9AA652-BFA6-427E-B121-CF5CB25B870D}" srcOrd="0" destOrd="0" presId="urn:microsoft.com/office/officeart/2008/layout/VerticalCurvedList"/>
    <dgm:cxn modelId="{4DCD03BE-AAF6-460E-AD43-B4D46949E27F}" type="presOf" srcId="{124A43D6-F4FB-492B-A396-43469CF05A0B}" destId="{6915F223-287A-4D2E-BD47-05EF47C879BC}" srcOrd="0" destOrd="0" presId="urn:microsoft.com/office/officeart/2008/layout/VerticalCurvedList"/>
    <dgm:cxn modelId="{CCC1BDE6-DC64-4AB3-929D-6AC06804036D}" type="presOf" srcId="{4E54258D-560D-4822-AC47-1775F02CD26C}" destId="{8D954492-CD50-47ED-A2B8-50522DEA7C70}" srcOrd="0" destOrd="0" presId="urn:microsoft.com/office/officeart/2008/layout/VerticalCurvedList"/>
    <dgm:cxn modelId="{B0F5DBB6-A16E-4660-B4B2-0836C8FF3684}" type="presParOf" srcId="{104D89BA-D5F5-4CCC-BC85-9E3A7C383A27}" destId="{582BF3D3-65F3-4F45-9E6F-A770998BC7AF}" srcOrd="0" destOrd="0" presId="urn:microsoft.com/office/officeart/2008/layout/VerticalCurvedList"/>
    <dgm:cxn modelId="{AEFFB93B-0D97-4D67-A3D2-C994BAA6D338}" type="presParOf" srcId="{582BF3D3-65F3-4F45-9E6F-A770998BC7AF}" destId="{CC37D98F-F9C0-4E01-9D34-84BCB8502416}" srcOrd="0" destOrd="0" presId="urn:microsoft.com/office/officeart/2008/layout/VerticalCurvedList"/>
    <dgm:cxn modelId="{060A2743-E41A-4EF3-A38C-473CBCDE20DE}" type="presParOf" srcId="{CC37D98F-F9C0-4E01-9D34-84BCB8502416}" destId="{80EEF3B6-CA7E-4CCB-AB89-8E269FC1B3D5}" srcOrd="0" destOrd="0" presId="urn:microsoft.com/office/officeart/2008/layout/VerticalCurvedList"/>
    <dgm:cxn modelId="{22107DB7-1F4C-4371-B2BA-5A8BBAA21EAF}" type="presParOf" srcId="{CC37D98F-F9C0-4E01-9D34-84BCB8502416}" destId="{DCC9ADCD-8292-4ABC-A23B-DB8238651C0A}" srcOrd="1" destOrd="0" presId="urn:microsoft.com/office/officeart/2008/layout/VerticalCurvedList"/>
    <dgm:cxn modelId="{8CD13EA6-CF37-42FE-AD8D-62730D98DD7C}" type="presParOf" srcId="{CC37D98F-F9C0-4E01-9D34-84BCB8502416}" destId="{71182A38-B42A-431B-B08B-275705BA6A64}" srcOrd="2" destOrd="0" presId="urn:microsoft.com/office/officeart/2008/layout/VerticalCurvedList"/>
    <dgm:cxn modelId="{28C3C7DD-6705-4A41-B2B4-EFFA68351B46}" type="presParOf" srcId="{CC37D98F-F9C0-4E01-9D34-84BCB8502416}" destId="{5E985815-DB6B-42F1-9FDB-81EA564F7CC4}" srcOrd="3" destOrd="0" presId="urn:microsoft.com/office/officeart/2008/layout/VerticalCurvedList"/>
    <dgm:cxn modelId="{8E84CFBF-1541-4E9B-9A70-DEB2A4CA111F}" type="presParOf" srcId="{582BF3D3-65F3-4F45-9E6F-A770998BC7AF}" destId="{FF9AA652-BFA6-427E-B121-CF5CB25B870D}" srcOrd="1" destOrd="0" presId="urn:microsoft.com/office/officeart/2008/layout/VerticalCurvedList"/>
    <dgm:cxn modelId="{8CF0E014-046E-42BF-8E98-04A11393081E}" type="presParOf" srcId="{582BF3D3-65F3-4F45-9E6F-A770998BC7AF}" destId="{50AB7446-9551-40AE-A10F-A8289329E168}" srcOrd="2" destOrd="0" presId="urn:microsoft.com/office/officeart/2008/layout/VerticalCurvedList"/>
    <dgm:cxn modelId="{9436E204-9692-4404-9CDD-D6E895F9D81B}" type="presParOf" srcId="{50AB7446-9551-40AE-A10F-A8289329E168}" destId="{47F5AC6E-405F-4CE4-B8FB-57A3371B0C45}" srcOrd="0" destOrd="0" presId="urn:microsoft.com/office/officeart/2008/layout/VerticalCurvedList"/>
    <dgm:cxn modelId="{5191880D-D5E9-4318-B5B6-6E6FF41B0149}" type="presParOf" srcId="{582BF3D3-65F3-4F45-9E6F-A770998BC7AF}" destId="{6915F223-287A-4D2E-BD47-05EF47C879BC}" srcOrd="3" destOrd="0" presId="urn:microsoft.com/office/officeart/2008/layout/VerticalCurvedList"/>
    <dgm:cxn modelId="{1D724A0F-78E7-4464-A6E6-92BF69C50632}" type="presParOf" srcId="{582BF3D3-65F3-4F45-9E6F-A770998BC7AF}" destId="{0A1B167E-D7F8-430B-BC6D-4E3381E564AA}" srcOrd="4" destOrd="0" presId="urn:microsoft.com/office/officeart/2008/layout/VerticalCurvedList"/>
    <dgm:cxn modelId="{6F0413D1-3362-4D4C-8055-64D76C65787A}" type="presParOf" srcId="{0A1B167E-D7F8-430B-BC6D-4E3381E564AA}" destId="{CD67BF1B-4ECD-4360-A371-9C7030049EA1}" srcOrd="0" destOrd="0" presId="urn:microsoft.com/office/officeart/2008/layout/VerticalCurvedList"/>
    <dgm:cxn modelId="{279BCF85-4AC3-4F8A-9F58-8F19CADD83DC}" type="presParOf" srcId="{582BF3D3-65F3-4F45-9E6F-A770998BC7AF}" destId="{8D954492-CD50-47ED-A2B8-50522DEA7C70}" srcOrd="5" destOrd="0" presId="urn:microsoft.com/office/officeart/2008/layout/VerticalCurvedList"/>
    <dgm:cxn modelId="{4010860F-4352-4318-BCA7-0EE550CC89CF}" type="presParOf" srcId="{582BF3D3-65F3-4F45-9E6F-A770998BC7AF}" destId="{9C7C7C0A-A7F4-4674-B59D-F789F4D213C6}" srcOrd="6" destOrd="0" presId="urn:microsoft.com/office/officeart/2008/layout/VerticalCurvedList"/>
    <dgm:cxn modelId="{CFD92793-0703-48B3-8689-CDBC2A95D51E}" type="presParOf" srcId="{9C7C7C0A-A7F4-4674-B59D-F789F4D213C6}" destId="{02D5AB50-BC50-49C8-A171-6E4B1AABB30E}" srcOrd="0" destOrd="0" presId="urn:microsoft.com/office/officeart/2008/layout/VerticalCurvedList"/>
    <dgm:cxn modelId="{30991EA1-4B9C-4105-B3E3-284ABA265FF8}" type="presParOf" srcId="{582BF3D3-65F3-4F45-9E6F-A770998BC7AF}" destId="{2E585337-5C2F-45AA-A59E-7DDB961B8712}" srcOrd="7" destOrd="0" presId="urn:microsoft.com/office/officeart/2008/layout/VerticalCurvedList"/>
    <dgm:cxn modelId="{A122D7C9-D8DC-4229-996C-0C6FF35638FA}" type="presParOf" srcId="{582BF3D3-65F3-4F45-9E6F-A770998BC7AF}" destId="{9A5815E5-E29C-4E8B-AA37-D39FA9670D67}" srcOrd="8" destOrd="0" presId="urn:microsoft.com/office/officeart/2008/layout/VerticalCurvedList"/>
    <dgm:cxn modelId="{FBC46D33-21ED-4BA3-AB6F-120847CCBAD5}" type="presParOf" srcId="{9A5815E5-E29C-4E8B-AA37-D39FA9670D67}" destId="{346547AD-2322-4CE9-9A4A-EBF7133715D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3D35D55-A424-43B8-BFBF-14114EEBB3B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2C7692BA-016A-469C-B4D2-D53E567351D4}">
      <dgm:prSet phldrT="[Text]" custT="1"/>
      <dgm:spPr>
        <a:solidFill>
          <a:srgbClr val="005EB8"/>
        </a:solidFill>
      </dgm:spPr>
      <dgm:t>
        <a:bodyPr/>
        <a:lstStyle/>
        <a:p>
          <a:pPr>
            <a:buFont typeface="+mj-lt"/>
            <a:buAutoNum type="arabicPeriod"/>
          </a:pPr>
          <a:r>
            <a:rPr lang="en-GB" sz="1800" b="0" i="0">
              <a:solidFill>
                <a:schemeClr val="bg1"/>
              </a:solidFill>
              <a:effectLst/>
              <a:latin typeface="Arial" panose="020B0604020202020204" pitchFamily="34" charset="0"/>
            </a:rPr>
            <a:t>The award or modification must be made urgently. </a:t>
          </a:r>
          <a:endParaRPr lang="en-GB" sz="1800">
            <a:solidFill>
              <a:schemeClr val="bg1"/>
            </a:solidFill>
          </a:endParaRPr>
        </a:p>
      </dgm:t>
    </dgm:pt>
    <dgm:pt modelId="{11624BC9-E46B-4909-8C7E-FB7E2EACDE87}" type="parTrans" cxnId="{6C7BD620-8AC5-45DA-A1D2-84AD7B4D996E}">
      <dgm:prSet/>
      <dgm:spPr/>
      <dgm:t>
        <a:bodyPr/>
        <a:lstStyle/>
        <a:p>
          <a:endParaRPr lang="en-GB"/>
        </a:p>
      </dgm:t>
    </dgm:pt>
    <dgm:pt modelId="{347F6B8B-4A0E-469B-980D-944D6906C23F}" type="sibTrans" cxnId="{6C7BD620-8AC5-45DA-A1D2-84AD7B4D996E}">
      <dgm:prSet/>
      <dgm:spPr/>
      <dgm:t>
        <a:bodyPr/>
        <a:lstStyle/>
        <a:p>
          <a:endParaRPr lang="en-GB"/>
        </a:p>
      </dgm:t>
    </dgm:pt>
    <dgm:pt modelId="{BCC9613E-B5DC-4CAD-BA72-121792B769A2}">
      <dgm:prSet phldrT="[Text]" custT="1"/>
      <dgm:spPr>
        <a:solidFill>
          <a:srgbClr val="005EB8"/>
        </a:solidFill>
      </dgm:spPr>
      <dgm:t>
        <a:bodyPr/>
        <a:lstStyle/>
        <a:p>
          <a:r>
            <a:rPr lang="en-GB" sz="1800" b="0" i="0">
              <a:solidFill>
                <a:schemeClr val="bg1"/>
              </a:solidFill>
              <a:effectLst/>
              <a:latin typeface="Arial" panose="020B0604020202020204" pitchFamily="34" charset="0"/>
            </a:rPr>
            <a:t>The reason for the urgency was not foreseeable by and is not attributable to the relevant authority.</a:t>
          </a:r>
          <a:endParaRPr lang="en-GB" sz="1800">
            <a:solidFill>
              <a:schemeClr val="bg1"/>
            </a:solidFill>
          </a:endParaRPr>
        </a:p>
      </dgm:t>
    </dgm:pt>
    <dgm:pt modelId="{9AE1A271-A1BA-4AFC-A377-42B3614A357E}" type="parTrans" cxnId="{FFE9FE39-4EA9-438A-930B-EA85F0F3F967}">
      <dgm:prSet/>
      <dgm:spPr/>
      <dgm:t>
        <a:bodyPr/>
        <a:lstStyle/>
        <a:p>
          <a:endParaRPr lang="en-GB"/>
        </a:p>
      </dgm:t>
    </dgm:pt>
    <dgm:pt modelId="{D6B61139-5F0D-43CB-9778-0190C7AFBDD9}" type="sibTrans" cxnId="{FFE9FE39-4EA9-438A-930B-EA85F0F3F967}">
      <dgm:prSet/>
      <dgm:spPr/>
      <dgm:t>
        <a:bodyPr/>
        <a:lstStyle/>
        <a:p>
          <a:endParaRPr lang="en-GB"/>
        </a:p>
      </dgm:t>
    </dgm:pt>
    <dgm:pt modelId="{DC9B7A17-6176-4318-A5B5-FB657E9F140A}">
      <dgm:prSet phldrT="[Text]" custT="1"/>
      <dgm:spPr>
        <a:solidFill>
          <a:srgbClr val="005EB8"/>
        </a:solidFill>
      </dgm:spPr>
      <dgm:t>
        <a:bodyPr/>
        <a:lstStyle/>
        <a:p>
          <a:pPr>
            <a:buFont typeface="+mj-lt"/>
            <a:buAutoNum type="arabicPeriod" startAt="3"/>
          </a:pPr>
          <a:r>
            <a:rPr lang="en-GB" sz="1800" b="0" i="0">
              <a:solidFill>
                <a:schemeClr val="bg1"/>
              </a:solidFill>
              <a:effectLst/>
              <a:latin typeface="Arial" panose="020B0604020202020204" pitchFamily="34" charset="0"/>
            </a:rPr>
            <a:t>Delaying the award of the contract to conduct a full application of the PSR would be likely to pose a risk to patient or public safety. </a:t>
          </a:r>
          <a:endParaRPr lang="en-GB" sz="1800">
            <a:solidFill>
              <a:schemeClr val="bg1"/>
            </a:solidFill>
          </a:endParaRPr>
        </a:p>
      </dgm:t>
    </dgm:pt>
    <dgm:pt modelId="{930D10BA-961F-4068-837A-98348E1F8306}" type="parTrans" cxnId="{61DF27DA-DD70-4FD6-9521-079BE1F05B5C}">
      <dgm:prSet/>
      <dgm:spPr/>
      <dgm:t>
        <a:bodyPr/>
        <a:lstStyle/>
        <a:p>
          <a:endParaRPr lang="en-GB"/>
        </a:p>
      </dgm:t>
    </dgm:pt>
    <dgm:pt modelId="{E7893061-A09F-4ACE-B343-0A811F46BE24}" type="sibTrans" cxnId="{61DF27DA-DD70-4FD6-9521-079BE1F05B5C}">
      <dgm:prSet/>
      <dgm:spPr/>
      <dgm:t>
        <a:bodyPr/>
        <a:lstStyle/>
        <a:p>
          <a:endParaRPr lang="en-GB"/>
        </a:p>
      </dgm:t>
    </dgm:pt>
    <dgm:pt modelId="{72EFAEFB-2284-4A11-B376-B38ECCC64DD5}" type="pres">
      <dgm:prSet presAssocID="{F3D35D55-A424-43B8-BFBF-14114EEBB3B1}" presName="Name0" presStyleCnt="0">
        <dgm:presLayoutVars>
          <dgm:chMax val="7"/>
          <dgm:chPref val="7"/>
          <dgm:dir/>
        </dgm:presLayoutVars>
      </dgm:prSet>
      <dgm:spPr/>
    </dgm:pt>
    <dgm:pt modelId="{17CDE6FD-ACB7-42D2-A3DF-94AC5F9BBA4F}" type="pres">
      <dgm:prSet presAssocID="{F3D35D55-A424-43B8-BFBF-14114EEBB3B1}" presName="Name1" presStyleCnt="0"/>
      <dgm:spPr/>
    </dgm:pt>
    <dgm:pt modelId="{2966E89A-2FAB-48AB-A79D-426F5F473859}" type="pres">
      <dgm:prSet presAssocID="{F3D35D55-A424-43B8-BFBF-14114EEBB3B1}" presName="cycle" presStyleCnt="0"/>
      <dgm:spPr/>
    </dgm:pt>
    <dgm:pt modelId="{410E523E-78C4-4655-8B9D-24ADF46C1B94}" type="pres">
      <dgm:prSet presAssocID="{F3D35D55-A424-43B8-BFBF-14114EEBB3B1}" presName="srcNode" presStyleLbl="node1" presStyleIdx="0" presStyleCnt="3"/>
      <dgm:spPr/>
    </dgm:pt>
    <dgm:pt modelId="{878DF0BF-A51C-41F0-ABB5-3AA1D052784C}" type="pres">
      <dgm:prSet presAssocID="{F3D35D55-A424-43B8-BFBF-14114EEBB3B1}" presName="conn" presStyleLbl="parChTrans1D2" presStyleIdx="0" presStyleCnt="1"/>
      <dgm:spPr/>
    </dgm:pt>
    <dgm:pt modelId="{54119BE3-0A8B-4A58-89DD-A2048AEB628B}" type="pres">
      <dgm:prSet presAssocID="{F3D35D55-A424-43B8-BFBF-14114EEBB3B1}" presName="extraNode" presStyleLbl="node1" presStyleIdx="0" presStyleCnt="3"/>
      <dgm:spPr/>
    </dgm:pt>
    <dgm:pt modelId="{7DE31DE9-67B5-44F4-8A2A-4316D42A0419}" type="pres">
      <dgm:prSet presAssocID="{F3D35D55-A424-43B8-BFBF-14114EEBB3B1}" presName="dstNode" presStyleLbl="node1" presStyleIdx="0" presStyleCnt="3"/>
      <dgm:spPr/>
    </dgm:pt>
    <dgm:pt modelId="{A3AC381D-157B-42E5-9165-B27071D8FE95}" type="pres">
      <dgm:prSet presAssocID="{2C7692BA-016A-469C-B4D2-D53E567351D4}" presName="text_1" presStyleLbl="node1" presStyleIdx="0" presStyleCnt="3">
        <dgm:presLayoutVars>
          <dgm:bulletEnabled val="1"/>
        </dgm:presLayoutVars>
      </dgm:prSet>
      <dgm:spPr/>
    </dgm:pt>
    <dgm:pt modelId="{6EA0B49C-8354-4540-AF13-B29539B4FB4D}" type="pres">
      <dgm:prSet presAssocID="{2C7692BA-016A-469C-B4D2-D53E567351D4}" presName="accent_1" presStyleCnt="0"/>
      <dgm:spPr/>
    </dgm:pt>
    <dgm:pt modelId="{77DD6DB1-F3C0-4BEA-8904-8D1A13FE7C44}" type="pres">
      <dgm:prSet presAssocID="{2C7692BA-016A-469C-B4D2-D53E567351D4}" presName="accentRepeatNode" presStyleLbl="solidFgAcc1" presStyleIdx="0" presStyleCnt="3"/>
      <dgm:spPr/>
    </dgm:pt>
    <dgm:pt modelId="{503A5177-69FF-42D5-BA1D-C03120C7902E}" type="pres">
      <dgm:prSet presAssocID="{BCC9613E-B5DC-4CAD-BA72-121792B769A2}" presName="text_2" presStyleLbl="node1" presStyleIdx="1" presStyleCnt="3">
        <dgm:presLayoutVars>
          <dgm:bulletEnabled val="1"/>
        </dgm:presLayoutVars>
      </dgm:prSet>
      <dgm:spPr/>
    </dgm:pt>
    <dgm:pt modelId="{7B7E27D1-E070-44AB-8E69-259E3D4E4A28}" type="pres">
      <dgm:prSet presAssocID="{BCC9613E-B5DC-4CAD-BA72-121792B769A2}" presName="accent_2" presStyleCnt="0"/>
      <dgm:spPr/>
    </dgm:pt>
    <dgm:pt modelId="{056204C8-AC26-4B6D-831A-7A2974EB5EFF}" type="pres">
      <dgm:prSet presAssocID="{BCC9613E-B5DC-4CAD-BA72-121792B769A2}" presName="accentRepeatNode" presStyleLbl="solidFgAcc1" presStyleIdx="1" presStyleCnt="3"/>
      <dgm:spPr/>
    </dgm:pt>
    <dgm:pt modelId="{758B919C-050B-48A4-894F-67F783CC50BF}" type="pres">
      <dgm:prSet presAssocID="{DC9B7A17-6176-4318-A5B5-FB657E9F140A}" presName="text_3" presStyleLbl="node1" presStyleIdx="2" presStyleCnt="3">
        <dgm:presLayoutVars>
          <dgm:bulletEnabled val="1"/>
        </dgm:presLayoutVars>
      </dgm:prSet>
      <dgm:spPr/>
    </dgm:pt>
    <dgm:pt modelId="{A1E6D84F-2F41-4BED-B6A7-E6B7614CAAE9}" type="pres">
      <dgm:prSet presAssocID="{DC9B7A17-6176-4318-A5B5-FB657E9F140A}" presName="accent_3" presStyleCnt="0"/>
      <dgm:spPr/>
    </dgm:pt>
    <dgm:pt modelId="{2A316491-39FC-45E5-B85D-16F1BCE98FBB}" type="pres">
      <dgm:prSet presAssocID="{DC9B7A17-6176-4318-A5B5-FB657E9F140A}" presName="accentRepeatNode" presStyleLbl="solidFgAcc1" presStyleIdx="2" presStyleCnt="3"/>
      <dgm:spPr/>
    </dgm:pt>
  </dgm:ptLst>
  <dgm:cxnLst>
    <dgm:cxn modelId="{3544260A-195E-4A77-9037-3D6874A02ECB}" type="presOf" srcId="{BCC9613E-B5DC-4CAD-BA72-121792B769A2}" destId="{503A5177-69FF-42D5-BA1D-C03120C7902E}" srcOrd="0" destOrd="0" presId="urn:microsoft.com/office/officeart/2008/layout/VerticalCurvedList"/>
    <dgm:cxn modelId="{6C7BD620-8AC5-45DA-A1D2-84AD7B4D996E}" srcId="{F3D35D55-A424-43B8-BFBF-14114EEBB3B1}" destId="{2C7692BA-016A-469C-B4D2-D53E567351D4}" srcOrd="0" destOrd="0" parTransId="{11624BC9-E46B-4909-8C7E-FB7E2EACDE87}" sibTransId="{347F6B8B-4A0E-469B-980D-944D6906C23F}"/>
    <dgm:cxn modelId="{FFE9FE39-4EA9-438A-930B-EA85F0F3F967}" srcId="{F3D35D55-A424-43B8-BFBF-14114EEBB3B1}" destId="{BCC9613E-B5DC-4CAD-BA72-121792B769A2}" srcOrd="1" destOrd="0" parTransId="{9AE1A271-A1BA-4AFC-A377-42B3614A357E}" sibTransId="{D6B61139-5F0D-43CB-9778-0190C7AFBDD9}"/>
    <dgm:cxn modelId="{4409283A-1600-4D01-910D-0D4E72BFF6D4}" type="presOf" srcId="{F3D35D55-A424-43B8-BFBF-14114EEBB3B1}" destId="{72EFAEFB-2284-4A11-B376-B38ECCC64DD5}" srcOrd="0" destOrd="0" presId="urn:microsoft.com/office/officeart/2008/layout/VerticalCurvedList"/>
    <dgm:cxn modelId="{28F67F5C-B8B7-4C6D-95D0-AF52E4CE460D}" type="presOf" srcId="{347F6B8B-4A0E-469B-980D-944D6906C23F}" destId="{878DF0BF-A51C-41F0-ABB5-3AA1D052784C}" srcOrd="0" destOrd="0" presId="urn:microsoft.com/office/officeart/2008/layout/VerticalCurvedList"/>
    <dgm:cxn modelId="{B3A73981-9B9E-44D3-A5EA-4B1B88AE3E4B}" type="presOf" srcId="{2C7692BA-016A-469C-B4D2-D53E567351D4}" destId="{A3AC381D-157B-42E5-9165-B27071D8FE95}" srcOrd="0" destOrd="0" presId="urn:microsoft.com/office/officeart/2008/layout/VerticalCurvedList"/>
    <dgm:cxn modelId="{7AF0CC9F-E54E-4B33-947B-79AE8991911E}" type="presOf" srcId="{DC9B7A17-6176-4318-A5B5-FB657E9F140A}" destId="{758B919C-050B-48A4-894F-67F783CC50BF}" srcOrd="0" destOrd="0" presId="urn:microsoft.com/office/officeart/2008/layout/VerticalCurvedList"/>
    <dgm:cxn modelId="{61DF27DA-DD70-4FD6-9521-079BE1F05B5C}" srcId="{F3D35D55-A424-43B8-BFBF-14114EEBB3B1}" destId="{DC9B7A17-6176-4318-A5B5-FB657E9F140A}" srcOrd="2" destOrd="0" parTransId="{930D10BA-961F-4068-837A-98348E1F8306}" sibTransId="{E7893061-A09F-4ACE-B343-0A811F46BE24}"/>
    <dgm:cxn modelId="{CBD2FE6A-471C-417C-96F5-2A8871D9F801}" type="presParOf" srcId="{72EFAEFB-2284-4A11-B376-B38ECCC64DD5}" destId="{17CDE6FD-ACB7-42D2-A3DF-94AC5F9BBA4F}" srcOrd="0" destOrd="0" presId="urn:microsoft.com/office/officeart/2008/layout/VerticalCurvedList"/>
    <dgm:cxn modelId="{9EC73505-4FEC-42FD-8174-E1F03F23A1A1}" type="presParOf" srcId="{17CDE6FD-ACB7-42D2-A3DF-94AC5F9BBA4F}" destId="{2966E89A-2FAB-48AB-A79D-426F5F473859}" srcOrd="0" destOrd="0" presId="urn:microsoft.com/office/officeart/2008/layout/VerticalCurvedList"/>
    <dgm:cxn modelId="{A31128D1-B5A1-46E7-833E-1C30055DCEDF}" type="presParOf" srcId="{2966E89A-2FAB-48AB-A79D-426F5F473859}" destId="{410E523E-78C4-4655-8B9D-24ADF46C1B94}" srcOrd="0" destOrd="0" presId="urn:microsoft.com/office/officeart/2008/layout/VerticalCurvedList"/>
    <dgm:cxn modelId="{63139533-4829-49E6-91C3-76166FA9ECC4}" type="presParOf" srcId="{2966E89A-2FAB-48AB-A79D-426F5F473859}" destId="{878DF0BF-A51C-41F0-ABB5-3AA1D052784C}" srcOrd="1" destOrd="0" presId="urn:microsoft.com/office/officeart/2008/layout/VerticalCurvedList"/>
    <dgm:cxn modelId="{8CF91623-6806-4862-AD5D-89560432D5F8}" type="presParOf" srcId="{2966E89A-2FAB-48AB-A79D-426F5F473859}" destId="{54119BE3-0A8B-4A58-89DD-A2048AEB628B}" srcOrd="2" destOrd="0" presId="urn:microsoft.com/office/officeart/2008/layout/VerticalCurvedList"/>
    <dgm:cxn modelId="{48837098-B967-462F-BF91-0D499C72CFDE}" type="presParOf" srcId="{2966E89A-2FAB-48AB-A79D-426F5F473859}" destId="{7DE31DE9-67B5-44F4-8A2A-4316D42A0419}" srcOrd="3" destOrd="0" presId="urn:microsoft.com/office/officeart/2008/layout/VerticalCurvedList"/>
    <dgm:cxn modelId="{F06B336C-754A-472A-8ED6-49CFB0DBDF49}" type="presParOf" srcId="{17CDE6FD-ACB7-42D2-A3DF-94AC5F9BBA4F}" destId="{A3AC381D-157B-42E5-9165-B27071D8FE95}" srcOrd="1" destOrd="0" presId="urn:microsoft.com/office/officeart/2008/layout/VerticalCurvedList"/>
    <dgm:cxn modelId="{266A810D-2A84-4C95-BE9C-72039718A5EA}" type="presParOf" srcId="{17CDE6FD-ACB7-42D2-A3DF-94AC5F9BBA4F}" destId="{6EA0B49C-8354-4540-AF13-B29539B4FB4D}" srcOrd="2" destOrd="0" presId="urn:microsoft.com/office/officeart/2008/layout/VerticalCurvedList"/>
    <dgm:cxn modelId="{55A9538F-4B9E-4B32-B345-433BDF92BF20}" type="presParOf" srcId="{6EA0B49C-8354-4540-AF13-B29539B4FB4D}" destId="{77DD6DB1-F3C0-4BEA-8904-8D1A13FE7C44}" srcOrd="0" destOrd="0" presId="urn:microsoft.com/office/officeart/2008/layout/VerticalCurvedList"/>
    <dgm:cxn modelId="{287A37F1-4A6E-4BAB-8832-3F8200FE7258}" type="presParOf" srcId="{17CDE6FD-ACB7-42D2-A3DF-94AC5F9BBA4F}" destId="{503A5177-69FF-42D5-BA1D-C03120C7902E}" srcOrd="3" destOrd="0" presId="urn:microsoft.com/office/officeart/2008/layout/VerticalCurvedList"/>
    <dgm:cxn modelId="{6B20BD9E-344D-4257-AE2A-8DC1EA3085E7}" type="presParOf" srcId="{17CDE6FD-ACB7-42D2-A3DF-94AC5F9BBA4F}" destId="{7B7E27D1-E070-44AB-8E69-259E3D4E4A28}" srcOrd="4" destOrd="0" presId="urn:microsoft.com/office/officeart/2008/layout/VerticalCurvedList"/>
    <dgm:cxn modelId="{420DDAC9-AC96-463C-B677-E360BC0CD3DB}" type="presParOf" srcId="{7B7E27D1-E070-44AB-8E69-259E3D4E4A28}" destId="{056204C8-AC26-4B6D-831A-7A2974EB5EFF}" srcOrd="0" destOrd="0" presId="urn:microsoft.com/office/officeart/2008/layout/VerticalCurvedList"/>
    <dgm:cxn modelId="{98524B45-338F-483E-B4B8-3A6180429BCE}" type="presParOf" srcId="{17CDE6FD-ACB7-42D2-A3DF-94AC5F9BBA4F}" destId="{758B919C-050B-48A4-894F-67F783CC50BF}" srcOrd="5" destOrd="0" presId="urn:microsoft.com/office/officeart/2008/layout/VerticalCurvedList"/>
    <dgm:cxn modelId="{D6696B91-0C3C-44E7-B2A9-D791B1714EBD}" type="presParOf" srcId="{17CDE6FD-ACB7-42D2-A3DF-94AC5F9BBA4F}" destId="{A1E6D84F-2F41-4BED-B6A7-E6B7614CAAE9}" srcOrd="6" destOrd="0" presId="urn:microsoft.com/office/officeart/2008/layout/VerticalCurvedList"/>
    <dgm:cxn modelId="{3BFB6027-C77E-4491-A3DB-53E27558604B}" type="presParOf" srcId="{A1E6D84F-2F41-4BED-B6A7-E6B7614CAAE9}" destId="{2A316491-39FC-45E5-B85D-16F1BCE98FB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A7601DC-64FA-4E33-8AEE-9A7E5A50BC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C477A6F-951C-4162-B106-22779516A028}">
      <dgm:prSet phldrT="[Text]" custT="1"/>
      <dgm:spPr>
        <a:solidFill>
          <a:srgbClr val="005EB8"/>
        </a:solidFill>
      </dgm:spPr>
      <dgm:t>
        <a:bodyPr/>
        <a:lstStyle/>
        <a:p>
          <a:pPr>
            <a:buClr>
              <a:srgbClr val="005EB8"/>
            </a:buClr>
            <a:buFont typeface="Arial" panose="020B0604020202020204" pitchFamily="34" charset="0"/>
            <a:buChar char="•"/>
          </a:pPr>
          <a:r>
            <a:rPr lang="en-GB" sz="1800" b="0" i="0">
              <a:solidFill>
                <a:schemeClr val="bg1"/>
              </a:solidFill>
              <a:effectLst/>
              <a:latin typeface="Arial" panose="020B0604020202020204" pitchFamily="34" charset="0"/>
            </a:rPr>
            <a:t>a contract notice has been submitted to the UK e-notification service for publication in accordance with Regulation 51(1) of the Public Contracts Regulations 2015 </a:t>
          </a:r>
          <a:endParaRPr lang="en-GB" sz="1800">
            <a:solidFill>
              <a:schemeClr val="bg1"/>
            </a:solidFill>
          </a:endParaRPr>
        </a:p>
      </dgm:t>
    </dgm:pt>
    <dgm:pt modelId="{93CF4832-E132-42DA-A507-E63080759934}" type="parTrans" cxnId="{FBCBE665-CB75-46CE-BF41-9E431268F107}">
      <dgm:prSet/>
      <dgm:spPr/>
      <dgm:t>
        <a:bodyPr/>
        <a:lstStyle/>
        <a:p>
          <a:endParaRPr lang="en-GB"/>
        </a:p>
      </dgm:t>
    </dgm:pt>
    <dgm:pt modelId="{45D512D2-ED56-4DF9-93C9-FD5119B610F2}" type="sibTrans" cxnId="{FBCBE665-CB75-46CE-BF41-9E431268F107}">
      <dgm:prSet/>
      <dgm:spPr>
        <a:ln>
          <a:solidFill>
            <a:srgbClr val="005EB8"/>
          </a:solidFill>
        </a:ln>
      </dgm:spPr>
      <dgm:t>
        <a:bodyPr/>
        <a:lstStyle/>
        <a:p>
          <a:endParaRPr lang="en-GB"/>
        </a:p>
      </dgm:t>
    </dgm:pt>
    <dgm:pt modelId="{3B1D6E80-8736-4216-9EA8-7920399854F5}">
      <dgm:prSet phldrT="[Text]" custT="1"/>
      <dgm:spPr>
        <a:solidFill>
          <a:srgbClr val="005EB8"/>
        </a:solidFill>
      </dgm:spPr>
      <dgm:t>
        <a:bodyPr/>
        <a:lstStyle/>
        <a:p>
          <a:pPr>
            <a:buClr>
              <a:srgbClr val="005EB8"/>
            </a:buClr>
            <a:buFont typeface="Arial" panose="020B0604020202020204" pitchFamily="34" charset="0"/>
            <a:buChar char="•"/>
          </a:pPr>
          <a:r>
            <a:rPr lang="en-GB" sz="1800" b="0" i="0">
              <a:solidFill>
                <a:schemeClr val="bg1"/>
              </a:solidFill>
              <a:effectLst/>
              <a:latin typeface="Arial" panose="020B0604020202020204" pitchFamily="34" charset="0"/>
            </a:rPr>
            <a:t>the relevant authority has contacted any provider to seek expressions of interest or offers in respect of a proposed contract</a:t>
          </a:r>
          <a:endParaRPr lang="en-GB" sz="1800">
            <a:solidFill>
              <a:schemeClr val="bg1"/>
            </a:solidFill>
          </a:endParaRPr>
        </a:p>
      </dgm:t>
    </dgm:pt>
    <dgm:pt modelId="{6AC8B8F5-B72A-41AC-A743-7B3F5D31358E}" type="parTrans" cxnId="{4AE193B9-2E6E-4CAD-87B8-4EF0490178B4}">
      <dgm:prSet/>
      <dgm:spPr/>
      <dgm:t>
        <a:bodyPr/>
        <a:lstStyle/>
        <a:p>
          <a:endParaRPr lang="en-GB"/>
        </a:p>
      </dgm:t>
    </dgm:pt>
    <dgm:pt modelId="{76D0EF79-4D3F-41F0-AD75-72C423743888}" type="sibTrans" cxnId="{4AE193B9-2E6E-4CAD-87B8-4EF0490178B4}">
      <dgm:prSet/>
      <dgm:spPr/>
      <dgm:t>
        <a:bodyPr/>
        <a:lstStyle/>
        <a:p>
          <a:endParaRPr lang="en-GB"/>
        </a:p>
      </dgm:t>
    </dgm:pt>
    <dgm:pt modelId="{92F52518-991E-4A6E-98FC-62BC28B3C764}">
      <dgm:prSet phldrT="[Text]" custT="1"/>
      <dgm:spPr>
        <a:solidFill>
          <a:srgbClr val="005EB8"/>
        </a:solidFill>
      </dgm:spPr>
      <dgm:t>
        <a:bodyPr/>
        <a:lstStyle/>
        <a:p>
          <a:r>
            <a:rPr lang="en-GB" sz="1800" b="0" i="0">
              <a:solidFill>
                <a:schemeClr val="bg1"/>
              </a:solidFill>
              <a:effectLst/>
              <a:latin typeface="Arial" panose="020B0604020202020204" pitchFamily="34" charset="0"/>
            </a:rPr>
            <a:t>the relevant authority has contacted any provider to respond to an unsolicited expression of interest or offer received from that provider in relation to a proposed contract. </a:t>
          </a:r>
          <a:endParaRPr lang="en-GB" sz="1800">
            <a:solidFill>
              <a:schemeClr val="bg1"/>
            </a:solidFill>
            <a:latin typeface="Arial" panose="020B0604020202020204" pitchFamily="34" charset="0"/>
            <a:cs typeface="Arial" panose="020B0604020202020204" pitchFamily="34" charset="0"/>
          </a:endParaRPr>
        </a:p>
      </dgm:t>
    </dgm:pt>
    <dgm:pt modelId="{1DB2C698-7702-48A3-A6FF-C43282BD93BB}" type="parTrans" cxnId="{0D31CBA3-CDD5-4527-AE72-4312E4055BBF}">
      <dgm:prSet/>
      <dgm:spPr/>
      <dgm:t>
        <a:bodyPr/>
        <a:lstStyle/>
        <a:p>
          <a:endParaRPr lang="en-GB"/>
        </a:p>
      </dgm:t>
    </dgm:pt>
    <dgm:pt modelId="{25F60DA0-04B4-4175-B2BB-A1B869352406}" type="sibTrans" cxnId="{0D31CBA3-CDD5-4527-AE72-4312E4055BBF}">
      <dgm:prSet/>
      <dgm:spPr/>
      <dgm:t>
        <a:bodyPr/>
        <a:lstStyle/>
        <a:p>
          <a:endParaRPr lang="en-GB"/>
        </a:p>
      </dgm:t>
    </dgm:pt>
    <dgm:pt modelId="{C067F034-2FB8-46DB-B907-02B71F850085}" type="pres">
      <dgm:prSet presAssocID="{DA7601DC-64FA-4E33-8AEE-9A7E5A50BC0C}" presName="Name0" presStyleCnt="0">
        <dgm:presLayoutVars>
          <dgm:chMax val="7"/>
          <dgm:chPref val="7"/>
          <dgm:dir/>
        </dgm:presLayoutVars>
      </dgm:prSet>
      <dgm:spPr/>
    </dgm:pt>
    <dgm:pt modelId="{66AA32F9-63B8-45B6-A88E-5BF65AF8996D}" type="pres">
      <dgm:prSet presAssocID="{DA7601DC-64FA-4E33-8AEE-9A7E5A50BC0C}" presName="Name1" presStyleCnt="0"/>
      <dgm:spPr/>
    </dgm:pt>
    <dgm:pt modelId="{DBA8DE2E-0EDE-4659-9F9F-8F834C845554}" type="pres">
      <dgm:prSet presAssocID="{DA7601DC-64FA-4E33-8AEE-9A7E5A50BC0C}" presName="cycle" presStyleCnt="0"/>
      <dgm:spPr/>
    </dgm:pt>
    <dgm:pt modelId="{8D066231-4447-41A9-B86B-6C1D32C918E4}" type="pres">
      <dgm:prSet presAssocID="{DA7601DC-64FA-4E33-8AEE-9A7E5A50BC0C}" presName="srcNode" presStyleLbl="node1" presStyleIdx="0" presStyleCnt="3"/>
      <dgm:spPr/>
    </dgm:pt>
    <dgm:pt modelId="{66C50F45-2BEE-4987-980B-C6C49135E162}" type="pres">
      <dgm:prSet presAssocID="{DA7601DC-64FA-4E33-8AEE-9A7E5A50BC0C}" presName="conn" presStyleLbl="parChTrans1D2" presStyleIdx="0" presStyleCnt="1"/>
      <dgm:spPr/>
    </dgm:pt>
    <dgm:pt modelId="{D91493EF-CD9B-48A2-B7D2-ED881D9645DF}" type="pres">
      <dgm:prSet presAssocID="{DA7601DC-64FA-4E33-8AEE-9A7E5A50BC0C}" presName="extraNode" presStyleLbl="node1" presStyleIdx="0" presStyleCnt="3"/>
      <dgm:spPr/>
    </dgm:pt>
    <dgm:pt modelId="{533D4C7C-E79F-4386-A6F7-33E7D97F161A}" type="pres">
      <dgm:prSet presAssocID="{DA7601DC-64FA-4E33-8AEE-9A7E5A50BC0C}" presName="dstNode" presStyleLbl="node1" presStyleIdx="0" presStyleCnt="3"/>
      <dgm:spPr/>
    </dgm:pt>
    <dgm:pt modelId="{40267BFA-1D0E-454C-A663-A5737EBFC71D}" type="pres">
      <dgm:prSet presAssocID="{CC477A6F-951C-4162-B106-22779516A028}" presName="text_1" presStyleLbl="node1" presStyleIdx="0" presStyleCnt="3" custLinFactNeighborX="440" custLinFactNeighborY="2548">
        <dgm:presLayoutVars>
          <dgm:bulletEnabled val="1"/>
        </dgm:presLayoutVars>
      </dgm:prSet>
      <dgm:spPr/>
    </dgm:pt>
    <dgm:pt modelId="{1BBF39E7-10FE-48C7-B7E9-8F4D7B47064E}" type="pres">
      <dgm:prSet presAssocID="{CC477A6F-951C-4162-B106-22779516A028}" presName="accent_1" presStyleCnt="0"/>
      <dgm:spPr/>
    </dgm:pt>
    <dgm:pt modelId="{42EBECED-AA59-4568-8096-6D21D0CF6C88}" type="pres">
      <dgm:prSet presAssocID="{CC477A6F-951C-4162-B106-22779516A028}" presName="accentRepeatNode" presStyleLbl="solidFgAcc1" presStyleIdx="0" presStyleCnt="3"/>
      <dgm:spPr>
        <a:ln>
          <a:solidFill>
            <a:srgbClr val="005EB8"/>
          </a:solidFill>
        </a:ln>
      </dgm:spPr>
    </dgm:pt>
    <dgm:pt modelId="{5282EE4C-D0DE-4ABC-9D2B-BEEF2ADB3CD2}" type="pres">
      <dgm:prSet presAssocID="{3B1D6E80-8736-4216-9EA8-7920399854F5}" presName="text_2" presStyleLbl="node1" presStyleIdx="1" presStyleCnt="3" custLinFactNeighborX="-404">
        <dgm:presLayoutVars>
          <dgm:bulletEnabled val="1"/>
        </dgm:presLayoutVars>
      </dgm:prSet>
      <dgm:spPr/>
    </dgm:pt>
    <dgm:pt modelId="{90F3DDEF-E0F4-444D-9DA8-FC2F6EA75EB4}" type="pres">
      <dgm:prSet presAssocID="{3B1D6E80-8736-4216-9EA8-7920399854F5}" presName="accent_2" presStyleCnt="0"/>
      <dgm:spPr/>
    </dgm:pt>
    <dgm:pt modelId="{C2E6548E-A489-41EE-BB9F-7965218E1BC9}" type="pres">
      <dgm:prSet presAssocID="{3B1D6E80-8736-4216-9EA8-7920399854F5}" presName="accentRepeatNode" presStyleLbl="solidFgAcc1" presStyleIdx="1" presStyleCnt="3"/>
      <dgm:spPr>
        <a:ln>
          <a:solidFill>
            <a:srgbClr val="005EB8"/>
          </a:solidFill>
        </a:ln>
      </dgm:spPr>
    </dgm:pt>
    <dgm:pt modelId="{8AA86604-648A-42B3-98DA-4ED2DB312EE5}" type="pres">
      <dgm:prSet presAssocID="{92F52518-991E-4A6E-98FC-62BC28B3C764}" presName="text_3" presStyleLbl="node1" presStyleIdx="2" presStyleCnt="3">
        <dgm:presLayoutVars>
          <dgm:bulletEnabled val="1"/>
        </dgm:presLayoutVars>
      </dgm:prSet>
      <dgm:spPr/>
    </dgm:pt>
    <dgm:pt modelId="{B6D3E1D7-8C7B-44E4-8C76-54D83B52728B}" type="pres">
      <dgm:prSet presAssocID="{92F52518-991E-4A6E-98FC-62BC28B3C764}" presName="accent_3" presStyleCnt="0"/>
      <dgm:spPr/>
    </dgm:pt>
    <dgm:pt modelId="{39B24523-59D3-48F7-9E68-EDA84BCB7EF6}" type="pres">
      <dgm:prSet presAssocID="{92F52518-991E-4A6E-98FC-62BC28B3C764}" presName="accentRepeatNode" presStyleLbl="solidFgAcc1" presStyleIdx="2" presStyleCnt="3"/>
      <dgm:spPr>
        <a:ln>
          <a:solidFill>
            <a:srgbClr val="005EB8"/>
          </a:solidFill>
        </a:ln>
      </dgm:spPr>
    </dgm:pt>
  </dgm:ptLst>
  <dgm:cxnLst>
    <dgm:cxn modelId="{8037880D-A310-4F62-9BD1-2CA47429AE71}" type="presOf" srcId="{DA7601DC-64FA-4E33-8AEE-9A7E5A50BC0C}" destId="{C067F034-2FB8-46DB-B907-02B71F850085}" srcOrd="0" destOrd="0" presId="urn:microsoft.com/office/officeart/2008/layout/VerticalCurvedList"/>
    <dgm:cxn modelId="{FBCBE665-CB75-46CE-BF41-9E431268F107}" srcId="{DA7601DC-64FA-4E33-8AEE-9A7E5A50BC0C}" destId="{CC477A6F-951C-4162-B106-22779516A028}" srcOrd="0" destOrd="0" parTransId="{93CF4832-E132-42DA-A507-E63080759934}" sibTransId="{45D512D2-ED56-4DF9-93C9-FD5119B610F2}"/>
    <dgm:cxn modelId="{FB44406A-836F-4956-BAC3-3E5998AA8CFD}" type="presOf" srcId="{45D512D2-ED56-4DF9-93C9-FD5119B610F2}" destId="{66C50F45-2BEE-4987-980B-C6C49135E162}" srcOrd="0" destOrd="0" presId="urn:microsoft.com/office/officeart/2008/layout/VerticalCurvedList"/>
    <dgm:cxn modelId="{4E49328F-1B82-4C9E-B3F4-DF0AD8CF4749}" type="presOf" srcId="{CC477A6F-951C-4162-B106-22779516A028}" destId="{40267BFA-1D0E-454C-A663-A5737EBFC71D}" srcOrd="0" destOrd="0" presId="urn:microsoft.com/office/officeart/2008/layout/VerticalCurvedList"/>
    <dgm:cxn modelId="{0D31CBA3-CDD5-4527-AE72-4312E4055BBF}" srcId="{DA7601DC-64FA-4E33-8AEE-9A7E5A50BC0C}" destId="{92F52518-991E-4A6E-98FC-62BC28B3C764}" srcOrd="2" destOrd="0" parTransId="{1DB2C698-7702-48A3-A6FF-C43282BD93BB}" sibTransId="{25F60DA0-04B4-4175-B2BB-A1B869352406}"/>
    <dgm:cxn modelId="{CA08E8A6-8BFB-4882-B51F-5F0D86EF2CBA}" type="presOf" srcId="{3B1D6E80-8736-4216-9EA8-7920399854F5}" destId="{5282EE4C-D0DE-4ABC-9D2B-BEEF2ADB3CD2}" srcOrd="0" destOrd="0" presId="urn:microsoft.com/office/officeart/2008/layout/VerticalCurvedList"/>
    <dgm:cxn modelId="{4AE193B9-2E6E-4CAD-87B8-4EF0490178B4}" srcId="{DA7601DC-64FA-4E33-8AEE-9A7E5A50BC0C}" destId="{3B1D6E80-8736-4216-9EA8-7920399854F5}" srcOrd="1" destOrd="0" parTransId="{6AC8B8F5-B72A-41AC-A743-7B3F5D31358E}" sibTransId="{76D0EF79-4D3F-41F0-AD75-72C423743888}"/>
    <dgm:cxn modelId="{90ECADD3-B5A4-487D-A3D7-BDBA38AE88A7}" type="presOf" srcId="{92F52518-991E-4A6E-98FC-62BC28B3C764}" destId="{8AA86604-648A-42B3-98DA-4ED2DB312EE5}" srcOrd="0" destOrd="0" presId="urn:microsoft.com/office/officeart/2008/layout/VerticalCurvedList"/>
    <dgm:cxn modelId="{E24B764F-6DCF-4E34-8451-9F6F5A17E015}" type="presParOf" srcId="{C067F034-2FB8-46DB-B907-02B71F850085}" destId="{66AA32F9-63B8-45B6-A88E-5BF65AF8996D}" srcOrd="0" destOrd="0" presId="urn:microsoft.com/office/officeart/2008/layout/VerticalCurvedList"/>
    <dgm:cxn modelId="{08E0D913-0540-466B-B8DC-E74C7FD9C76D}" type="presParOf" srcId="{66AA32F9-63B8-45B6-A88E-5BF65AF8996D}" destId="{DBA8DE2E-0EDE-4659-9F9F-8F834C845554}" srcOrd="0" destOrd="0" presId="urn:microsoft.com/office/officeart/2008/layout/VerticalCurvedList"/>
    <dgm:cxn modelId="{C90A485B-C8CC-499D-9159-A0471657DD21}" type="presParOf" srcId="{DBA8DE2E-0EDE-4659-9F9F-8F834C845554}" destId="{8D066231-4447-41A9-B86B-6C1D32C918E4}" srcOrd="0" destOrd="0" presId="urn:microsoft.com/office/officeart/2008/layout/VerticalCurvedList"/>
    <dgm:cxn modelId="{C9139168-8CAF-4F60-BD68-A45DAC31FC4F}" type="presParOf" srcId="{DBA8DE2E-0EDE-4659-9F9F-8F834C845554}" destId="{66C50F45-2BEE-4987-980B-C6C49135E162}" srcOrd="1" destOrd="0" presId="urn:microsoft.com/office/officeart/2008/layout/VerticalCurvedList"/>
    <dgm:cxn modelId="{CF3175F7-467A-4ACB-A47D-C53BA8B0F6D8}" type="presParOf" srcId="{DBA8DE2E-0EDE-4659-9F9F-8F834C845554}" destId="{D91493EF-CD9B-48A2-B7D2-ED881D9645DF}" srcOrd="2" destOrd="0" presId="urn:microsoft.com/office/officeart/2008/layout/VerticalCurvedList"/>
    <dgm:cxn modelId="{6E54ECDE-45D3-4286-AC94-5F506C5700C0}" type="presParOf" srcId="{DBA8DE2E-0EDE-4659-9F9F-8F834C845554}" destId="{533D4C7C-E79F-4386-A6F7-33E7D97F161A}" srcOrd="3" destOrd="0" presId="urn:microsoft.com/office/officeart/2008/layout/VerticalCurvedList"/>
    <dgm:cxn modelId="{AB4C6B8E-EB32-421C-B898-5F3329154FF3}" type="presParOf" srcId="{66AA32F9-63B8-45B6-A88E-5BF65AF8996D}" destId="{40267BFA-1D0E-454C-A663-A5737EBFC71D}" srcOrd="1" destOrd="0" presId="urn:microsoft.com/office/officeart/2008/layout/VerticalCurvedList"/>
    <dgm:cxn modelId="{906AB8B4-E0DF-4736-B2AB-5FC48C74BAB5}" type="presParOf" srcId="{66AA32F9-63B8-45B6-A88E-5BF65AF8996D}" destId="{1BBF39E7-10FE-48C7-B7E9-8F4D7B47064E}" srcOrd="2" destOrd="0" presId="urn:microsoft.com/office/officeart/2008/layout/VerticalCurvedList"/>
    <dgm:cxn modelId="{FDFCE204-D39F-481F-9D4E-49F3B698F33E}" type="presParOf" srcId="{1BBF39E7-10FE-48C7-B7E9-8F4D7B47064E}" destId="{42EBECED-AA59-4568-8096-6D21D0CF6C88}" srcOrd="0" destOrd="0" presId="urn:microsoft.com/office/officeart/2008/layout/VerticalCurvedList"/>
    <dgm:cxn modelId="{3C011ABB-9514-4040-B9E8-B171EC352580}" type="presParOf" srcId="{66AA32F9-63B8-45B6-A88E-5BF65AF8996D}" destId="{5282EE4C-D0DE-4ABC-9D2B-BEEF2ADB3CD2}" srcOrd="3" destOrd="0" presId="urn:microsoft.com/office/officeart/2008/layout/VerticalCurvedList"/>
    <dgm:cxn modelId="{7CA83ADB-55AB-409B-8D02-2DEED742A8AF}" type="presParOf" srcId="{66AA32F9-63B8-45B6-A88E-5BF65AF8996D}" destId="{90F3DDEF-E0F4-444D-9DA8-FC2F6EA75EB4}" srcOrd="4" destOrd="0" presId="urn:microsoft.com/office/officeart/2008/layout/VerticalCurvedList"/>
    <dgm:cxn modelId="{FB85A7A9-34DF-4E65-B306-5A6FE804F6FF}" type="presParOf" srcId="{90F3DDEF-E0F4-444D-9DA8-FC2F6EA75EB4}" destId="{C2E6548E-A489-41EE-BB9F-7965218E1BC9}" srcOrd="0" destOrd="0" presId="urn:microsoft.com/office/officeart/2008/layout/VerticalCurvedList"/>
    <dgm:cxn modelId="{32ECB8AE-424E-40EC-BDE6-1347C452289B}" type="presParOf" srcId="{66AA32F9-63B8-45B6-A88E-5BF65AF8996D}" destId="{8AA86604-648A-42B3-98DA-4ED2DB312EE5}" srcOrd="5" destOrd="0" presId="urn:microsoft.com/office/officeart/2008/layout/VerticalCurvedList"/>
    <dgm:cxn modelId="{B2FF0615-8AEA-4DDA-9B91-FDE27567B8AC}" type="presParOf" srcId="{66AA32F9-63B8-45B6-A88E-5BF65AF8996D}" destId="{B6D3E1D7-8C7B-44E4-8C76-54D83B52728B}" srcOrd="6" destOrd="0" presId="urn:microsoft.com/office/officeart/2008/layout/VerticalCurvedList"/>
    <dgm:cxn modelId="{7C412172-5FF5-479F-A4AE-6DF04655D229}" type="presParOf" srcId="{B6D3E1D7-8C7B-44E4-8C76-54D83B52728B}" destId="{39B24523-59D3-48F7-9E68-EDA84BCB7EF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FDE630-E12F-4243-8A88-DCD9E6A4941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E8F7F310-F8E8-46EC-8AAF-191B0F61F5C1}">
      <dgm:prSet phldrT="[Text]" custT="1"/>
      <dgm:spPr>
        <a:solidFill>
          <a:srgbClr val="005EB8"/>
        </a:solidFill>
      </dgm:spPr>
      <dgm:t>
        <a:bodyPr/>
        <a:lstStyle/>
        <a:p>
          <a:pPr>
            <a:buNone/>
          </a:pPr>
          <a:r>
            <a:rPr lang="en-GB" sz="1800">
              <a:solidFill>
                <a:schemeClr val="bg1"/>
              </a:solidFill>
              <a:latin typeface="Arial" panose="020B0604020202020204" pitchFamily="34" charset="0"/>
              <a:cs typeface="Arial" panose="020B0604020202020204" pitchFamily="34" charset="0"/>
            </a:rPr>
            <a:t>Type 1 and 2 urgent and emergency services and associated emergency inpatient services </a:t>
          </a:r>
          <a:r>
            <a:rPr lang="en-US" sz="1800">
              <a:solidFill>
                <a:schemeClr val="bg1"/>
              </a:solidFill>
              <a:latin typeface="Arial" panose="020B0604020202020204" pitchFamily="34" charset="0"/>
              <a:cs typeface="Arial" panose="020B0604020202020204" pitchFamily="34" charset="0"/>
            </a:rPr>
            <a:t>​​</a:t>
          </a:r>
          <a:endParaRPr lang="en-GB" sz="1800">
            <a:solidFill>
              <a:schemeClr val="bg1"/>
            </a:solidFill>
            <a:latin typeface="Arial" panose="020B0604020202020204" pitchFamily="34" charset="0"/>
            <a:cs typeface="Arial" panose="020B0604020202020204" pitchFamily="34" charset="0"/>
          </a:endParaRPr>
        </a:p>
      </dgm:t>
    </dgm:pt>
    <dgm:pt modelId="{E969D41F-B015-45DC-B778-0244E570EEBA}" type="parTrans" cxnId="{0CF05924-B373-4D0E-B119-0C72FCDD3169}">
      <dgm:prSet/>
      <dgm:spPr/>
      <dgm:t>
        <a:bodyPr/>
        <a:lstStyle/>
        <a:p>
          <a:endParaRPr lang="en-GB" sz="1800">
            <a:latin typeface="Arial" panose="020B0604020202020204" pitchFamily="34" charset="0"/>
            <a:cs typeface="Arial" panose="020B0604020202020204" pitchFamily="34" charset="0"/>
          </a:endParaRPr>
        </a:p>
      </dgm:t>
    </dgm:pt>
    <dgm:pt modelId="{02F1722A-251E-4E05-BDB7-31ABCD0B4440}" type="sibTrans" cxnId="{0CF05924-B373-4D0E-B119-0C72FCDD3169}">
      <dgm:prSet/>
      <dgm:spPr/>
      <dgm:t>
        <a:bodyPr/>
        <a:lstStyle/>
        <a:p>
          <a:endParaRPr lang="en-GB" sz="1800">
            <a:latin typeface="Arial" panose="020B0604020202020204" pitchFamily="34" charset="0"/>
            <a:cs typeface="Arial" panose="020B0604020202020204" pitchFamily="34" charset="0"/>
          </a:endParaRPr>
        </a:p>
      </dgm:t>
    </dgm:pt>
    <dgm:pt modelId="{C76E8C0A-25B3-4FC9-9F26-7395A0D148A0}">
      <dgm:prSet phldrT="[Text]" custT="1"/>
      <dgm:spPr>
        <a:solidFill>
          <a:srgbClr val="005EB8"/>
        </a:solidFill>
      </dgm:spPr>
      <dgm:t>
        <a:bodyPr/>
        <a:lstStyle/>
        <a:p>
          <a:pPr>
            <a:buNone/>
          </a:pPr>
          <a:r>
            <a:rPr lang="en-GB" sz="1800">
              <a:solidFill>
                <a:schemeClr val="bg1"/>
              </a:solidFill>
              <a:latin typeface="Arial" panose="020B0604020202020204" pitchFamily="34" charset="0"/>
              <a:cs typeface="Arial" panose="020B0604020202020204" pitchFamily="34" charset="0"/>
            </a:rPr>
            <a:t>999 emergency ambulance services </a:t>
          </a:r>
          <a:r>
            <a:rPr lang="en-US" sz="1800">
              <a:solidFill>
                <a:schemeClr val="bg1"/>
              </a:solidFill>
              <a:latin typeface="Arial" panose="020B0604020202020204" pitchFamily="34" charset="0"/>
              <a:cs typeface="Arial" panose="020B0604020202020204" pitchFamily="34" charset="0"/>
            </a:rPr>
            <a:t>​​</a:t>
          </a:r>
          <a:endParaRPr lang="en-GB" sz="1800">
            <a:solidFill>
              <a:schemeClr val="bg1"/>
            </a:solidFill>
            <a:latin typeface="Arial" panose="020B0604020202020204" pitchFamily="34" charset="0"/>
            <a:cs typeface="Arial" panose="020B0604020202020204" pitchFamily="34" charset="0"/>
          </a:endParaRPr>
        </a:p>
      </dgm:t>
    </dgm:pt>
    <dgm:pt modelId="{08B5519A-3E79-454F-B101-79228F238C5E}" type="parTrans" cxnId="{C5E23FB4-4536-4717-8B68-A8D3B8A3C542}">
      <dgm:prSet/>
      <dgm:spPr/>
      <dgm:t>
        <a:bodyPr/>
        <a:lstStyle/>
        <a:p>
          <a:endParaRPr lang="en-GB" sz="1800">
            <a:latin typeface="Arial" panose="020B0604020202020204" pitchFamily="34" charset="0"/>
            <a:cs typeface="Arial" panose="020B0604020202020204" pitchFamily="34" charset="0"/>
          </a:endParaRPr>
        </a:p>
      </dgm:t>
    </dgm:pt>
    <dgm:pt modelId="{9BDC16E7-1D39-4DF3-AAAE-0F3A10C1B176}" type="sibTrans" cxnId="{C5E23FB4-4536-4717-8B68-A8D3B8A3C542}">
      <dgm:prSet/>
      <dgm:spPr/>
      <dgm:t>
        <a:bodyPr/>
        <a:lstStyle/>
        <a:p>
          <a:endParaRPr lang="en-GB" sz="1800">
            <a:latin typeface="Arial" panose="020B0604020202020204" pitchFamily="34" charset="0"/>
            <a:cs typeface="Arial" panose="020B0604020202020204" pitchFamily="34" charset="0"/>
          </a:endParaRPr>
        </a:p>
      </dgm:t>
    </dgm:pt>
    <dgm:pt modelId="{DC41203E-5565-4B29-BE0B-AADAF51E2043}">
      <dgm:prSet phldrT="[Text]" custT="1"/>
      <dgm:spPr>
        <a:solidFill>
          <a:srgbClr val="005EB8"/>
        </a:solidFill>
      </dgm:spPr>
      <dgm:t>
        <a:bodyPr/>
        <a:lstStyle/>
        <a:p>
          <a:pPr>
            <a:buNone/>
          </a:pPr>
          <a:r>
            <a:rPr lang="en-GB" sz="1800" b="0" i="0">
              <a:effectLst/>
              <a:latin typeface="Arial" panose="020B0604020202020204" pitchFamily="34" charset="0"/>
              <a:cs typeface="Arial" panose="020B0604020202020204" pitchFamily="34" charset="0"/>
            </a:rPr>
            <a:t>NHS urgent mental health crises services</a:t>
          </a:r>
          <a:endParaRPr lang="en-GB" sz="1800">
            <a:latin typeface="Arial" panose="020B0604020202020204" pitchFamily="34" charset="0"/>
            <a:cs typeface="Arial" panose="020B0604020202020204" pitchFamily="34" charset="0"/>
          </a:endParaRPr>
        </a:p>
      </dgm:t>
    </dgm:pt>
    <dgm:pt modelId="{A828A70D-67DE-4483-92EB-5ACA006B6D91}" type="parTrans" cxnId="{B8E1D5EE-1A9F-448A-A38D-C001A846B3A0}">
      <dgm:prSet/>
      <dgm:spPr/>
      <dgm:t>
        <a:bodyPr/>
        <a:lstStyle/>
        <a:p>
          <a:endParaRPr lang="en-GB" sz="1800">
            <a:latin typeface="Arial" panose="020B0604020202020204" pitchFamily="34" charset="0"/>
            <a:cs typeface="Arial" panose="020B0604020202020204" pitchFamily="34" charset="0"/>
          </a:endParaRPr>
        </a:p>
      </dgm:t>
    </dgm:pt>
    <dgm:pt modelId="{B6FB4139-C69A-458D-A923-AF4EBB42BDC1}" type="sibTrans" cxnId="{B8E1D5EE-1A9F-448A-A38D-C001A846B3A0}">
      <dgm:prSet/>
      <dgm:spPr/>
      <dgm:t>
        <a:bodyPr/>
        <a:lstStyle/>
        <a:p>
          <a:endParaRPr lang="en-GB" sz="1800">
            <a:latin typeface="Arial" panose="020B0604020202020204" pitchFamily="34" charset="0"/>
            <a:cs typeface="Arial" panose="020B0604020202020204" pitchFamily="34" charset="0"/>
          </a:endParaRPr>
        </a:p>
      </dgm:t>
    </dgm:pt>
    <dgm:pt modelId="{502A843A-E187-4F03-BCAB-542392B15D20}" type="pres">
      <dgm:prSet presAssocID="{BBFDE630-E12F-4243-8A88-DCD9E6A49418}" presName="Name0" presStyleCnt="0">
        <dgm:presLayoutVars>
          <dgm:chMax val="7"/>
          <dgm:chPref val="7"/>
          <dgm:dir/>
        </dgm:presLayoutVars>
      </dgm:prSet>
      <dgm:spPr/>
    </dgm:pt>
    <dgm:pt modelId="{6CE5AABC-5F0B-4931-88AA-67F6EBC64AED}" type="pres">
      <dgm:prSet presAssocID="{BBFDE630-E12F-4243-8A88-DCD9E6A49418}" presName="Name1" presStyleCnt="0"/>
      <dgm:spPr/>
    </dgm:pt>
    <dgm:pt modelId="{4B296C82-29F6-4198-ABC5-7C22F7CB6A60}" type="pres">
      <dgm:prSet presAssocID="{BBFDE630-E12F-4243-8A88-DCD9E6A49418}" presName="cycle" presStyleCnt="0"/>
      <dgm:spPr/>
    </dgm:pt>
    <dgm:pt modelId="{8FDA542A-DAE1-490E-A4A9-7133201A4800}" type="pres">
      <dgm:prSet presAssocID="{BBFDE630-E12F-4243-8A88-DCD9E6A49418}" presName="srcNode" presStyleLbl="node1" presStyleIdx="0" presStyleCnt="3"/>
      <dgm:spPr/>
    </dgm:pt>
    <dgm:pt modelId="{388659B4-7936-4033-9F7B-A88FD2C6FB53}" type="pres">
      <dgm:prSet presAssocID="{BBFDE630-E12F-4243-8A88-DCD9E6A49418}" presName="conn" presStyleLbl="parChTrans1D2" presStyleIdx="0" presStyleCnt="1"/>
      <dgm:spPr/>
    </dgm:pt>
    <dgm:pt modelId="{C7386611-EDB1-4F87-8DDB-88A48890737A}" type="pres">
      <dgm:prSet presAssocID="{BBFDE630-E12F-4243-8A88-DCD9E6A49418}" presName="extraNode" presStyleLbl="node1" presStyleIdx="0" presStyleCnt="3"/>
      <dgm:spPr/>
    </dgm:pt>
    <dgm:pt modelId="{3EB0A88C-3EA8-4950-BF8F-BF7D9D23EB04}" type="pres">
      <dgm:prSet presAssocID="{BBFDE630-E12F-4243-8A88-DCD9E6A49418}" presName="dstNode" presStyleLbl="node1" presStyleIdx="0" presStyleCnt="3"/>
      <dgm:spPr/>
    </dgm:pt>
    <dgm:pt modelId="{67F17E75-8241-405F-83F4-91AD87A3DD1C}" type="pres">
      <dgm:prSet presAssocID="{E8F7F310-F8E8-46EC-8AAF-191B0F61F5C1}" presName="text_1" presStyleLbl="node1" presStyleIdx="0" presStyleCnt="3">
        <dgm:presLayoutVars>
          <dgm:bulletEnabled val="1"/>
        </dgm:presLayoutVars>
      </dgm:prSet>
      <dgm:spPr/>
    </dgm:pt>
    <dgm:pt modelId="{CBAFE76D-A14B-4602-A4D2-446D3ACF5304}" type="pres">
      <dgm:prSet presAssocID="{E8F7F310-F8E8-46EC-8AAF-191B0F61F5C1}" presName="accent_1" presStyleCnt="0"/>
      <dgm:spPr/>
    </dgm:pt>
    <dgm:pt modelId="{83EC3A30-D317-4499-8B2D-84E88FB73BB6}" type="pres">
      <dgm:prSet presAssocID="{E8F7F310-F8E8-46EC-8AAF-191B0F61F5C1}" presName="accentRepeatNode" presStyleLbl="solidFgAcc1" presStyleIdx="0" presStyleCnt="3"/>
      <dgm:spPr/>
    </dgm:pt>
    <dgm:pt modelId="{CB4E076A-CCE3-4247-AF55-8CE45FE32745}" type="pres">
      <dgm:prSet presAssocID="{C76E8C0A-25B3-4FC9-9F26-7395A0D148A0}" presName="text_2" presStyleLbl="node1" presStyleIdx="1" presStyleCnt="3">
        <dgm:presLayoutVars>
          <dgm:bulletEnabled val="1"/>
        </dgm:presLayoutVars>
      </dgm:prSet>
      <dgm:spPr/>
    </dgm:pt>
    <dgm:pt modelId="{448C31BE-9AB6-40A4-A649-781AA87EFBF1}" type="pres">
      <dgm:prSet presAssocID="{C76E8C0A-25B3-4FC9-9F26-7395A0D148A0}" presName="accent_2" presStyleCnt="0"/>
      <dgm:spPr/>
    </dgm:pt>
    <dgm:pt modelId="{FB752904-E376-4903-94B1-0FF54A955180}" type="pres">
      <dgm:prSet presAssocID="{C76E8C0A-25B3-4FC9-9F26-7395A0D148A0}" presName="accentRepeatNode" presStyleLbl="solidFgAcc1" presStyleIdx="1" presStyleCnt="3"/>
      <dgm:spPr/>
    </dgm:pt>
    <dgm:pt modelId="{CA90A9FD-038F-40FE-B701-67CF076B41A8}" type="pres">
      <dgm:prSet presAssocID="{DC41203E-5565-4B29-BE0B-AADAF51E2043}" presName="text_3" presStyleLbl="node1" presStyleIdx="2" presStyleCnt="3">
        <dgm:presLayoutVars>
          <dgm:bulletEnabled val="1"/>
        </dgm:presLayoutVars>
      </dgm:prSet>
      <dgm:spPr/>
    </dgm:pt>
    <dgm:pt modelId="{7B4C15C3-B0D2-446A-9287-1EA0B4C247F8}" type="pres">
      <dgm:prSet presAssocID="{DC41203E-5565-4B29-BE0B-AADAF51E2043}" presName="accent_3" presStyleCnt="0"/>
      <dgm:spPr/>
    </dgm:pt>
    <dgm:pt modelId="{120CE6D9-256E-4857-AAED-DA5205075F77}" type="pres">
      <dgm:prSet presAssocID="{DC41203E-5565-4B29-BE0B-AADAF51E2043}" presName="accentRepeatNode" presStyleLbl="solidFgAcc1" presStyleIdx="2" presStyleCnt="3"/>
      <dgm:spPr/>
    </dgm:pt>
  </dgm:ptLst>
  <dgm:cxnLst>
    <dgm:cxn modelId="{418E4700-5DD3-4153-B9B2-0DC886681DBD}" type="presOf" srcId="{E8F7F310-F8E8-46EC-8AAF-191B0F61F5C1}" destId="{67F17E75-8241-405F-83F4-91AD87A3DD1C}" srcOrd="0" destOrd="0" presId="urn:microsoft.com/office/officeart/2008/layout/VerticalCurvedList"/>
    <dgm:cxn modelId="{4D045C03-5C6C-49DF-B9CA-6DE417FAABD9}" type="presOf" srcId="{BBFDE630-E12F-4243-8A88-DCD9E6A49418}" destId="{502A843A-E187-4F03-BCAB-542392B15D20}" srcOrd="0" destOrd="0" presId="urn:microsoft.com/office/officeart/2008/layout/VerticalCurvedList"/>
    <dgm:cxn modelId="{65E72F23-D965-4521-850A-2F190BA2D0D6}" type="presOf" srcId="{DC41203E-5565-4B29-BE0B-AADAF51E2043}" destId="{CA90A9FD-038F-40FE-B701-67CF076B41A8}" srcOrd="0" destOrd="0" presId="urn:microsoft.com/office/officeart/2008/layout/VerticalCurvedList"/>
    <dgm:cxn modelId="{0CF05924-B373-4D0E-B119-0C72FCDD3169}" srcId="{BBFDE630-E12F-4243-8A88-DCD9E6A49418}" destId="{E8F7F310-F8E8-46EC-8AAF-191B0F61F5C1}" srcOrd="0" destOrd="0" parTransId="{E969D41F-B015-45DC-B778-0244E570EEBA}" sibTransId="{02F1722A-251E-4E05-BDB7-31ABCD0B4440}"/>
    <dgm:cxn modelId="{C7D9EE5E-56BB-49DF-A26C-EA87A204933B}" type="presOf" srcId="{C76E8C0A-25B3-4FC9-9F26-7395A0D148A0}" destId="{CB4E076A-CCE3-4247-AF55-8CE45FE32745}" srcOrd="0" destOrd="0" presId="urn:microsoft.com/office/officeart/2008/layout/VerticalCurvedList"/>
    <dgm:cxn modelId="{B53375AD-3D1C-4A0A-AA83-12F527F142F3}" type="presOf" srcId="{02F1722A-251E-4E05-BDB7-31ABCD0B4440}" destId="{388659B4-7936-4033-9F7B-A88FD2C6FB53}" srcOrd="0" destOrd="0" presId="urn:microsoft.com/office/officeart/2008/layout/VerticalCurvedList"/>
    <dgm:cxn modelId="{C5E23FB4-4536-4717-8B68-A8D3B8A3C542}" srcId="{BBFDE630-E12F-4243-8A88-DCD9E6A49418}" destId="{C76E8C0A-25B3-4FC9-9F26-7395A0D148A0}" srcOrd="1" destOrd="0" parTransId="{08B5519A-3E79-454F-B101-79228F238C5E}" sibTransId="{9BDC16E7-1D39-4DF3-AAAE-0F3A10C1B176}"/>
    <dgm:cxn modelId="{B8E1D5EE-1A9F-448A-A38D-C001A846B3A0}" srcId="{BBFDE630-E12F-4243-8A88-DCD9E6A49418}" destId="{DC41203E-5565-4B29-BE0B-AADAF51E2043}" srcOrd="2" destOrd="0" parTransId="{A828A70D-67DE-4483-92EB-5ACA006B6D91}" sibTransId="{B6FB4139-C69A-458D-A923-AF4EBB42BDC1}"/>
    <dgm:cxn modelId="{CBD3D8EA-0269-40D2-B38C-48882557695C}" type="presParOf" srcId="{502A843A-E187-4F03-BCAB-542392B15D20}" destId="{6CE5AABC-5F0B-4931-88AA-67F6EBC64AED}" srcOrd="0" destOrd="0" presId="urn:microsoft.com/office/officeart/2008/layout/VerticalCurvedList"/>
    <dgm:cxn modelId="{D291BAE1-C562-4FCA-B1D9-178EDE149C26}" type="presParOf" srcId="{6CE5AABC-5F0B-4931-88AA-67F6EBC64AED}" destId="{4B296C82-29F6-4198-ABC5-7C22F7CB6A60}" srcOrd="0" destOrd="0" presId="urn:microsoft.com/office/officeart/2008/layout/VerticalCurvedList"/>
    <dgm:cxn modelId="{8F486E4F-921C-4D0A-A486-ACB65CD2CCB3}" type="presParOf" srcId="{4B296C82-29F6-4198-ABC5-7C22F7CB6A60}" destId="{8FDA542A-DAE1-490E-A4A9-7133201A4800}" srcOrd="0" destOrd="0" presId="urn:microsoft.com/office/officeart/2008/layout/VerticalCurvedList"/>
    <dgm:cxn modelId="{463F851F-4848-47AD-9D88-94FA25D038FA}" type="presParOf" srcId="{4B296C82-29F6-4198-ABC5-7C22F7CB6A60}" destId="{388659B4-7936-4033-9F7B-A88FD2C6FB53}" srcOrd="1" destOrd="0" presId="urn:microsoft.com/office/officeart/2008/layout/VerticalCurvedList"/>
    <dgm:cxn modelId="{8E906D56-AD14-4119-8131-630F50414CEB}" type="presParOf" srcId="{4B296C82-29F6-4198-ABC5-7C22F7CB6A60}" destId="{C7386611-EDB1-4F87-8DDB-88A48890737A}" srcOrd="2" destOrd="0" presId="urn:microsoft.com/office/officeart/2008/layout/VerticalCurvedList"/>
    <dgm:cxn modelId="{28CF726E-0C9D-4630-869A-AFDD76FA8AA7}" type="presParOf" srcId="{4B296C82-29F6-4198-ABC5-7C22F7CB6A60}" destId="{3EB0A88C-3EA8-4950-BF8F-BF7D9D23EB04}" srcOrd="3" destOrd="0" presId="urn:microsoft.com/office/officeart/2008/layout/VerticalCurvedList"/>
    <dgm:cxn modelId="{127158A1-1A55-4993-8411-6CBB929DC7C2}" type="presParOf" srcId="{6CE5AABC-5F0B-4931-88AA-67F6EBC64AED}" destId="{67F17E75-8241-405F-83F4-91AD87A3DD1C}" srcOrd="1" destOrd="0" presId="urn:microsoft.com/office/officeart/2008/layout/VerticalCurvedList"/>
    <dgm:cxn modelId="{D5232E90-0942-475B-A5DB-C3A411EB0E80}" type="presParOf" srcId="{6CE5AABC-5F0B-4931-88AA-67F6EBC64AED}" destId="{CBAFE76D-A14B-4602-A4D2-446D3ACF5304}" srcOrd="2" destOrd="0" presId="urn:microsoft.com/office/officeart/2008/layout/VerticalCurvedList"/>
    <dgm:cxn modelId="{19C7A743-7C9D-44B7-8BEC-DD61D96F98B7}" type="presParOf" srcId="{CBAFE76D-A14B-4602-A4D2-446D3ACF5304}" destId="{83EC3A30-D317-4499-8B2D-84E88FB73BB6}" srcOrd="0" destOrd="0" presId="urn:microsoft.com/office/officeart/2008/layout/VerticalCurvedList"/>
    <dgm:cxn modelId="{7D14CB3F-B85E-4133-B943-EA5D8FF110D4}" type="presParOf" srcId="{6CE5AABC-5F0B-4931-88AA-67F6EBC64AED}" destId="{CB4E076A-CCE3-4247-AF55-8CE45FE32745}" srcOrd="3" destOrd="0" presId="urn:microsoft.com/office/officeart/2008/layout/VerticalCurvedList"/>
    <dgm:cxn modelId="{4DB61314-7727-4C1B-AD4D-0E507362F2E6}" type="presParOf" srcId="{6CE5AABC-5F0B-4931-88AA-67F6EBC64AED}" destId="{448C31BE-9AB6-40A4-A649-781AA87EFBF1}" srcOrd="4" destOrd="0" presId="urn:microsoft.com/office/officeart/2008/layout/VerticalCurvedList"/>
    <dgm:cxn modelId="{9756A588-2C41-474B-B9FE-9A2957ED3440}" type="presParOf" srcId="{448C31BE-9AB6-40A4-A649-781AA87EFBF1}" destId="{FB752904-E376-4903-94B1-0FF54A955180}" srcOrd="0" destOrd="0" presId="urn:microsoft.com/office/officeart/2008/layout/VerticalCurvedList"/>
    <dgm:cxn modelId="{8162A48D-6908-4AA7-93FD-AA1B03C3B946}" type="presParOf" srcId="{6CE5AABC-5F0B-4931-88AA-67F6EBC64AED}" destId="{CA90A9FD-038F-40FE-B701-67CF076B41A8}" srcOrd="5" destOrd="0" presId="urn:microsoft.com/office/officeart/2008/layout/VerticalCurvedList"/>
    <dgm:cxn modelId="{C6BF223B-59D1-4F00-8F9D-DBBED8EB4AAE}" type="presParOf" srcId="{6CE5AABC-5F0B-4931-88AA-67F6EBC64AED}" destId="{7B4C15C3-B0D2-446A-9287-1EA0B4C247F8}" srcOrd="6" destOrd="0" presId="urn:microsoft.com/office/officeart/2008/layout/VerticalCurvedList"/>
    <dgm:cxn modelId="{CBC4670C-DA1E-4E62-983E-A01FB710EDA1}" type="presParOf" srcId="{7B4C15C3-B0D2-446A-9287-1EA0B4C247F8}" destId="{120CE6D9-256E-4857-AAED-DA5205075F7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FDE630-E12F-4243-8A88-DCD9E6A4941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E8F7F310-F8E8-46EC-8AAF-191B0F61F5C1}">
      <dgm:prSet phldrT="[Text]" custT="1"/>
      <dgm:spPr>
        <a:solidFill>
          <a:srgbClr val="005EB8"/>
        </a:solidFill>
      </dgm:spPr>
      <dgm:t>
        <a:bodyPr/>
        <a:lstStyle/>
        <a:p>
          <a:pPr>
            <a:buNone/>
          </a:pPr>
          <a:r>
            <a:rPr lang="en-GB" sz="1800">
              <a:latin typeface="Arial"/>
              <a:cs typeface="Arial"/>
            </a:rPr>
            <a:t>a provider’s ability to pursue a particular activity, e.g., a requirement to hold a specific authorisation or membership of a professional organisation</a:t>
          </a:r>
          <a:endParaRPr lang="en-GB" sz="1800">
            <a:latin typeface="Arial" panose="020B0604020202020204" pitchFamily="34" charset="0"/>
            <a:cs typeface="Arial" panose="020B0604020202020204" pitchFamily="34" charset="0"/>
          </a:endParaRPr>
        </a:p>
      </dgm:t>
    </dgm:pt>
    <dgm:pt modelId="{E969D41F-B015-45DC-B778-0244E570EEBA}" type="parTrans" cxnId="{0CF05924-B373-4D0E-B119-0C72FCDD3169}">
      <dgm:prSet/>
      <dgm:spPr/>
      <dgm:t>
        <a:bodyPr/>
        <a:lstStyle/>
        <a:p>
          <a:endParaRPr lang="en-GB" sz="1800">
            <a:latin typeface="Arial" panose="020B0604020202020204" pitchFamily="34" charset="0"/>
            <a:cs typeface="Arial" panose="020B0604020202020204" pitchFamily="34" charset="0"/>
          </a:endParaRPr>
        </a:p>
      </dgm:t>
    </dgm:pt>
    <dgm:pt modelId="{02F1722A-251E-4E05-BDB7-31ABCD0B4440}" type="sibTrans" cxnId="{0CF05924-B373-4D0E-B119-0C72FCDD3169}">
      <dgm:prSet/>
      <dgm:spPr/>
      <dgm:t>
        <a:bodyPr/>
        <a:lstStyle/>
        <a:p>
          <a:endParaRPr lang="en-GB" sz="1800">
            <a:latin typeface="Arial" panose="020B0604020202020204" pitchFamily="34" charset="0"/>
            <a:cs typeface="Arial" panose="020B0604020202020204" pitchFamily="34" charset="0"/>
          </a:endParaRPr>
        </a:p>
      </dgm:t>
    </dgm:pt>
    <dgm:pt modelId="{C76E8C0A-25B3-4FC9-9F26-7395A0D148A0}">
      <dgm:prSet phldrT="[Text]" custT="1"/>
      <dgm:spPr>
        <a:solidFill>
          <a:srgbClr val="005EB8"/>
        </a:solidFill>
      </dgm:spPr>
      <dgm:t>
        <a:bodyPr/>
        <a:lstStyle/>
        <a:p>
          <a:pPr>
            <a:buNone/>
          </a:pPr>
          <a:r>
            <a:rPr lang="en-GB" sz="1800">
              <a:latin typeface="Arial"/>
              <a:cs typeface="Arial"/>
            </a:rPr>
            <a:t>necessary economic and financial standing, e.g., a minimum annual turnover, holding indemnity insurance</a:t>
          </a:r>
          <a:endParaRPr lang="en-GB" sz="1800">
            <a:latin typeface="Arial" panose="020B0604020202020204" pitchFamily="34" charset="0"/>
            <a:cs typeface="Arial" panose="020B0604020202020204" pitchFamily="34" charset="0"/>
          </a:endParaRPr>
        </a:p>
      </dgm:t>
    </dgm:pt>
    <dgm:pt modelId="{08B5519A-3E79-454F-B101-79228F238C5E}" type="parTrans" cxnId="{C5E23FB4-4536-4717-8B68-A8D3B8A3C542}">
      <dgm:prSet/>
      <dgm:spPr/>
      <dgm:t>
        <a:bodyPr/>
        <a:lstStyle/>
        <a:p>
          <a:endParaRPr lang="en-GB" sz="1800">
            <a:latin typeface="Arial" panose="020B0604020202020204" pitchFamily="34" charset="0"/>
            <a:cs typeface="Arial" panose="020B0604020202020204" pitchFamily="34" charset="0"/>
          </a:endParaRPr>
        </a:p>
      </dgm:t>
    </dgm:pt>
    <dgm:pt modelId="{9BDC16E7-1D39-4DF3-AAAE-0F3A10C1B176}" type="sibTrans" cxnId="{C5E23FB4-4536-4717-8B68-A8D3B8A3C542}">
      <dgm:prSet/>
      <dgm:spPr/>
      <dgm:t>
        <a:bodyPr/>
        <a:lstStyle/>
        <a:p>
          <a:endParaRPr lang="en-GB" sz="1800">
            <a:latin typeface="Arial" panose="020B0604020202020204" pitchFamily="34" charset="0"/>
            <a:cs typeface="Arial" panose="020B0604020202020204" pitchFamily="34" charset="0"/>
          </a:endParaRPr>
        </a:p>
      </dgm:t>
    </dgm:pt>
    <dgm:pt modelId="{DC41203E-5565-4B29-BE0B-AADAF51E2043}">
      <dgm:prSet phldrT="[Text]" custT="1"/>
      <dgm:spPr>
        <a:solidFill>
          <a:srgbClr val="005EB8"/>
        </a:solidFill>
      </dgm:spPr>
      <dgm:t>
        <a:bodyPr/>
        <a:lstStyle/>
        <a:p>
          <a:pPr>
            <a:buNone/>
          </a:pPr>
          <a:r>
            <a:rPr lang="en-GB" sz="1800">
              <a:latin typeface="Arial"/>
              <a:cs typeface="Arial"/>
            </a:rPr>
            <a:t>necessary technical and professional ability, e.g., a certain level of experience, not having conflicting interests</a:t>
          </a:r>
          <a:endParaRPr lang="en-GB" sz="1800">
            <a:latin typeface="Arial" panose="020B0604020202020204" pitchFamily="34" charset="0"/>
            <a:cs typeface="Arial" panose="020B0604020202020204" pitchFamily="34" charset="0"/>
          </a:endParaRPr>
        </a:p>
      </dgm:t>
    </dgm:pt>
    <dgm:pt modelId="{A828A70D-67DE-4483-92EB-5ACA006B6D91}" type="parTrans" cxnId="{B8E1D5EE-1A9F-448A-A38D-C001A846B3A0}">
      <dgm:prSet/>
      <dgm:spPr/>
      <dgm:t>
        <a:bodyPr/>
        <a:lstStyle/>
        <a:p>
          <a:endParaRPr lang="en-GB" sz="1800">
            <a:latin typeface="Arial" panose="020B0604020202020204" pitchFamily="34" charset="0"/>
            <a:cs typeface="Arial" panose="020B0604020202020204" pitchFamily="34" charset="0"/>
          </a:endParaRPr>
        </a:p>
      </dgm:t>
    </dgm:pt>
    <dgm:pt modelId="{B6FB4139-C69A-458D-A923-AF4EBB42BDC1}" type="sibTrans" cxnId="{B8E1D5EE-1A9F-448A-A38D-C001A846B3A0}">
      <dgm:prSet/>
      <dgm:spPr/>
      <dgm:t>
        <a:bodyPr/>
        <a:lstStyle/>
        <a:p>
          <a:endParaRPr lang="en-GB" sz="1800">
            <a:latin typeface="Arial" panose="020B0604020202020204" pitchFamily="34" charset="0"/>
            <a:cs typeface="Arial" panose="020B0604020202020204" pitchFamily="34" charset="0"/>
          </a:endParaRPr>
        </a:p>
      </dgm:t>
    </dgm:pt>
    <dgm:pt modelId="{502A843A-E187-4F03-BCAB-542392B15D20}" type="pres">
      <dgm:prSet presAssocID="{BBFDE630-E12F-4243-8A88-DCD9E6A49418}" presName="Name0" presStyleCnt="0">
        <dgm:presLayoutVars>
          <dgm:chMax val="7"/>
          <dgm:chPref val="7"/>
          <dgm:dir/>
        </dgm:presLayoutVars>
      </dgm:prSet>
      <dgm:spPr/>
    </dgm:pt>
    <dgm:pt modelId="{6CE5AABC-5F0B-4931-88AA-67F6EBC64AED}" type="pres">
      <dgm:prSet presAssocID="{BBFDE630-E12F-4243-8A88-DCD9E6A49418}" presName="Name1" presStyleCnt="0"/>
      <dgm:spPr/>
    </dgm:pt>
    <dgm:pt modelId="{4B296C82-29F6-4198-ABC5-7C22F7CB6A60}" type="pres">
      <dgm:prSet presAssocID="{BBFDE630-E12F-4243-8A88-DCD9E6A49418}" presName="cycle" presStyleCnt="0"/>
      <dgm:spPr/>
    </dgm:pt>
    <dgm:pt modelId="{8FDA542A-DAE1-490E-A4A9-7133201A4800}" type="pres">
      <dgm:prSet presAssocID="{BBFDE630-E12F-4243-8A88-DCD9E6A49418}" presName="srcNode" presStyleLbl="node1" presStyleIdx="0" presStyleCnt="3"/>
      <dgm:spPr/>
    </dgm:pt>
    <dgm:pt modelId="{388659B4-7936-4033-9F7B-A88FD2C6FB53}" type="pres">
      <dgm:prSet presAssocID="{BBFDE630-E12F-4243-8A88-DCD9E6A49418}" presName="conn" presStyleLbl="parChTrans1D2" presStyleIdx="0" presStyleCnt="1"/>
      <dgm:spPr/>
    </dgm:pt>
    <dgm:pt modelId="{C7386611-EDB1-4F87-8DDB-88A48890737A}" type="pres">
      <dgm:prSet presAssocID="{BBFDE630-E12F-4243-8A88-DCD9E6A49418}" presName="extraNode" presStyleLbl="node1" presStyleIdx="0" presStyleCnt="3"/>
      <dgm:spPr/>
    </dgm:pt>
    <dgm:pt modelId="{3EB0A88C-3EA8-4950-BF8F-BF7D9D23EB04}" type="pres">
      <dgm:prSet presAssocID="{BBFDE630-E12F-4243-8A88-DCD9E6A49418}" presName="dstNode" presStyleLbl="node1" presStyleIdx="0" presStyleCnt="3"/>
      <dgm:spPr/>
    </dgm:pt>
    <dgm:pt modelId="{67F17E75-8241-405F-83F4-91AD87A3DD1C}" type="pres">
      <dgm:prSet presAssocID="{E8F7F310-F8E8-46EC-8AAF-191B0F61F5C1}" presName="text_1" presStyleLbl="node1" presStyleIdx="0" presStyleCnt="3">
        <dgm:presLayoutVars>
          <dgm:bulletEnabled val="1"/>
        </dgm:presLayoutVars>
      </dgm:prSet>
      <dgm:spPr/>
    </dgm:pt>
    <dgm:pt modelId="{CBAFE76D-A14B-4602-A4D2-446D3ACF5304}" type="pres">
      <dgm:prSet presAssocID="{E8F7F310-F8E8-46EC-8AAF-191B0F61F5C1}" presName="accent_1" presStyleCnt="0"/>
      <dgm:spPr/>
    </dgm:pt>
    <dgm:pt modelId="{83EC3A30-D317-4499-8B2D-84E88FB73BB6}" type="pres">
      <dgm:prSet presAssocID="{E8F7F310-F8E8-46EC-8AAF-191B0F61F5C1}" presName="accentRepeatNode" presStyleLbl="solidFgAcc1" presStyleIdx="0" presStyleCnt="3"/>
      <dgm:spPr/>
    </dgm:pt>
    <dgm:pt modelId="{CB4E076A-CCE3-4247-AF55-8CE45FE32745}" type="pres">
      <dgm:prSet presAssocID="{C76E8C0A-25B3-4FC9-9F26-7395A0D148A0}" presName="text_2" presStyleLbl="node1" presStyleIdx="1" presStyleCnt="3" custLinFactNeighborX="-369">
        <dgm:presLayoutVars>
          <dgm:bulletEnabled val="1"/>
        </dgm:presLayoutVars>
      </dgm:prSet>
      <dgm:spPr/>
    </dgm:pt>
    <dgm:pt modelId="{448C31BE-9AB6-40A4-A649-781AA87EFBF1}" type="pres">
      <dgm:prSet presAssocID="{C76E8C0A-25B3-4FC9-9F26-7395A0D148A0}" presName="accent_2" presStyleCnt="0"/>
      <dgm:spPr/>
    </dgm:pt>
    <dgm:pt modelId="{FB752904-E376-4903-94B1-0FF54A955180}" type="pres">
      <dgm:prSet presAssocID="{C76E8C0A-25B3-4FC9-9F26-7395A0D148A0}" presName="accentRepeatNode" presStyleLbl="solidFgAcc1" presStyleIdx="1" presStyleCnt="3"/>
      <dgm:spPr/>
    </dgm:pt>
    <dgm:pt modelId="{CA90A9FD-038F-40FE-B701-67CF076B41A8}" type="pres">
      <dgm:prSet presAssocID="{DC41203E-5565-4B29-BE0B-AADAF51E2043}" presName="text_3" presStyleLbl="node1" presStyleIdx="2" presStyleCnt="3">
        <dgm:presLayoutVars>
          <dgm:bulletEnabled val="1"/>
        </dgm:presLayoutVars>
      </dgm:prSet>
      <dgm:spPr/>
    </dgm:pt>
    <dgm:pt modelId="{7B4C15C3-B0D2-446A-9287-1EA0B4C247F8}" type="pres">
      <dgm:prSet presAssocID="{DC41203E-5565-4B29-BE0B-AADAF51E2043}" presName="accent_3" presStyleCnt="0"/>
      <dgm:spPr/>
    </dgm:pt>
    <dgm:pt modelId="{120CE6D9-256E-4857-AAED-DA5205075F77}" type="pres">
      <dgm:prSet presAssocID="{DC41203E-5565-4B29-BE0B-AADAF51E2043}" presName="accentRepeatNode" presStyleLbl="solidFgAcc1" presStyleIdx="2" presStyleCnt="3"/>
      <dgm:spPr/>
    </dgm:pt>
  </dgm:ptLst>
  <dgm:cxnLst>
    <dgm:cxn modelId="{418E4700-5DD3-4153-B9B2-0DC886681DBD}" type="presOf" srcId="{E8F7F310-F8E8-46EC-8AAF-191B0F61F5C1}" destId="{67F17E75-8241-405F-83F4-91AD87A3DD1C}" srcOrd="0" destOrd="0" presId="urn:microsoft.com/office/officeart/2008/layout/VerticalCurvedList"/>
    <dgm:cxn modelId="{4D045C03-5C6C-49DF-B9CA-6DE417FAABD9}" type="presOf" srcId="{BBFDE630-E12F-4243-8A88-DCD9E6A49418}" destId="{502A843A-E187-4F03-BCAB-542392B15D20}" srcOrd="0" destOrd="0" presId="urn:microsoft.com/office/officeart/2008/layout/VerticalCurvedList"/>
    <dgm:cxn modelId="{65E72F23-D965-4521-850A-2F190BA2D0D6}" type="presOf" srcId="{DC41203E-5565-4B29-BE0B-AADAF51E2043}" destId="{CA90A9FD-038F-40FE-B701-67CF076B41A8}" srcOrd="0" destOrd="0" presId="urn:microsoft.com/office/officeart/2008/layout/VerticalCurvedList"/>
    <dgm:cxn modelId="{0CF05924-B373-4D0E-B119-0C72FCDD3169}" srcId="{BBFDE630-E12F-4243-8A88-DCD9E6A49418}" destId="{E8F7F310-F8E8-46EC-8AAF-191B0F61F5C1}" srcOrd="0" destOrd="0" parTransId="{E969D41F-B015-45DC-B778-0244E570EEBA}" sibTransId="{02F1722A-251E-4E05-BDB7-31ABCD0B4440}"/>
    <dgm:cxn modelId="{C7D9EE5E-56BB-49DF-A26C-EA87A204933B}" type="presOf" srcId="{C76E8C0A-25B3-4FC9-9F26-7395A0D148A0}" destId="{CB4E076A-CCE3-4247-AF55-8CE45FE32745}" srcOrd="0" destOrd="0" presId="urn:microsoft.com/office/officeart/2008/layout/VerticalCurvedList"/>
    <dgm:cxn modelId="{B53375AD-3D1C-4A0A-AA83-12F527F142F3}" type="presOf" srcId="{02F1722A-251E-4E05-BDB7-31ABCD0B4440}" destId="{388659B4-7936-4033-9F7B-A88FD2C6FB53}" srcOrd="0" destOrd="0" presId="urn:microsoft.com/office/officeart/2008/layout/VerticalCurvedList"/>
    <dgm:cxn modelId="{C5E23FB4-4536-4717-8B68-A8D3B8A3C542}" srcId="{BBFDE630-E12F-4243-8A88-DCD9E6A49418}" destId="{C76E8C0A-25B3-4FC9-9F26-7395A0D148A0}" srcOrd="1" destOrd="0" parTransId="{08B5519A-3E79-454F-B101-79228F238C5E}" sibTransId="{9BDC16E7-1D39-4DF3-AAAE-0F3A10C1B176}"/>
    <dgm:cxn modelId="{B8E1D5EE-1A9F-448A-A38D-C001A846B3A0}" srcId="{BBFDE630-E12F-4243-8A88-DCD9E6A49418}" destId="{DC41203E-5565-4B29-BE0B-AADAF51E2043}" srcOrd="2" destOrd="0" parTransId="{A828A70D-67DE-4483-92EB-5ACA006B6D91}" sibTransId="{B6FB4139-C69A-458D-A923-AF4EBB42BDC1}"/>
    <dgm:cxn modelId="{CBD3D8EA-0269-40D2-B38C-48882557695C}" type="presParOf" srcId="{502A843A-E187-4F03-BCAB-542392B15D20}" destId="{6CE5AABC-5F0B-4931-88AA-67F6EBC64AED}" srcOrd="0" destOrd="0" presId="urn:microsoft.com/office/officeart/2008/layout/VerticalCurvedList"/>
    <dgm:cxn modelId="{D291BAE1-C562-4FCA-B1D9-178EDE149C26}" type="presParOf" srcId="{6CE5AABC-5F0B-4931-88AA-67F6EBC64AED}" destId="{4B296C82-29F6-4198-ABC5-7C22F7CB6A60}" srcOrd="0" destOrd="0" presId="urn:microsoft.com/office/officeart/2008/layout/VerticalCurvedList"/>
    <dgm:cxn modelId="{8F486E4F-921C-4D0A-A486-ACB65CD2CCB3}" type="presParOf" srcId="{4B296C82-29F6-4198-ABC5-7C22F7CB6A60}" destId="{8FDA542A-DAE1-490E-A4A9-7133201A4800}" srcOrd="0" destOrd="0" presId="urn:microsoft.com/office/officeart/2008/layout/VerticalCurvedList"/>
    <dgm:cxn modelId="{463F851F-4848-47AD-9D88-94FA25D038FA}" type="presParOf" srcId="{4B296C82-29F6-4198-ABC5-7C22F7CB6A60}" destId="{388659B4-7936-4033-9F7B-A88FD2C6FB53}" srcOrd="1" destOrd="0" presId="urn:microsoft.com/office/officeart/2008/layout/VerticalCurvedList"/>
    <dgm:cxn modelId="{8E906D56-AD14-4119-8131-630F50414CEB}" type="presParOf" srcId="{4B296C82-29F6-4198-ABC5-7C22F7CB6A60}" destId="{C7386611-EDB1-4F87-8DDB-88A48890737A}" srcOrd="2" destOrd="0" presId="urn:microsoft.com/office/officeart/2008/layout/VerticalCurvedList"/>
    <dgm:cxn modelId="{28CF726E-0C9D-4630-869A-AFDD76FA8AA7}" type="presParOf" srcId="{4B296C82-29F6-4198-ABC5-7C22F7CB6A60}" destId="{3EB0A88C-3EA8-4950-BF8F-BF7D9D23EB04}" srcOrd="3" destOrd="0" presId="urn:microsoft.com/office/officeart/2008/layout/VerticalCurvedList"/>
    <dgm:cxn modelId="{127158A1-1A55-4993-8411-6CBB929DC7C2}" type="presParOf" srcId="{6CE5AABC-5F0B-4931-88AA-67F6EBC64AED}" destId="{67F17E75-8241-405F-83F4-91AD87A3DD1C}" srcOrd="1" destOrd="0" presId="urn:microsoft.com/office/officeart/2008/layout/VerticalCurvedList"/>
    <dgm:cxn modelId="{D5232E90-0942-475B-A5DB-C3A411EB0E80}" type="presParOf" srcId="{6CE5AABC-5F0B-4931-88AA-67F6EBC64AED}" destId="{CBAFE76D-A14B-4602-A4D2-446D3ACF5304}" srcOrd="2" destOrd="0" presId="urn:microsoft.com/office/officeart/2008/layout/VerticalCurvedList"/>
    <dgm:cxn modelId="{19C7A743-7C9D-44B7-8BEC-DD61D96F98B7}" type="presParOf" srcId="{CBAFE76D-A14B-4602-A4D2-446D3ACF5304}" destId="{83EC3A30-D317-4499-8B2D-84E88FB73BB6}" srcOrd="0" destOrd="0" presId="urn:microsoft.com/office/officeart/2008/layout/VerticalCurvedList"/>
    <dgm:cxn modelId="{7D14CB3F-B85E-4133-B943-EA5D8FF110D4}" type="presParOf" srcId="{6CE5AABC-5F0B-4931-88AA-67F6EBC64AED}" destId="{CB4E076A-CCE3-4247-AF55-8CE45FE32745}" srcOrd="3" destOrd="0" presId="urn:microsoft.com/office/officeart/2008/layout/VerticalCurvedList"/>
    <dgm:cxn modelId="{4DB61314-7727-4C1B-AD4D-0E507362F2E6}" type="presParOf" srcId="{6CE5AABC-5F0B-4931-88AA-67F6EBC64AED}" destId="{448C31BE-9AB6-40A4-A649-781AA87EFBF1}" srcOrd="4" destOrd="0" presId="urn:microsoft.com/office/officeart/2008/layout/VerticalCurvedList"/>
    <dgm:cxn modelId="{9756A588-2C41-474B-B9FE-9A2957ED3440}" type="presParOf" srcId="{448C31BE-9AB6-40A4-A649-781AA87EFBF1}" destId="{FB752904-E376-4903-94B1-0FF54A955180}" srcOrd="0" destOrd="0" presId="urn:microsoft.com/office/officeart/2008/layout/VerticalCurvedList"/>
    <dgm:cxn modelId="{8162A48D-6908-4AA7-93FD-AA1B03C3B946}" type="presParOf" srcId="{6CE5AABC-5F0B-4931-88AA-67F6EBC64AED}" destId="{CA90A9FD-038F-40FE-B701-67CF076B41A8}" srcOrd="5" destOrd="0" presId="urn:microsoft.com/office/officeart/2008/layout/VerticalCurvedList"/>
    <dgm:cxn modelId="{C6BF223B-59D1-4F00-8F9D-DBBED8EB4AAE}" type="presParOf" srcId="{6CE5AABC-5F0B-4931-88AA-67F6EBC64AED}" destId="{7B4C15C3-B0D2-446A-9287-1EA0B4C247F8}" srcOrd="6" destOrd="0" presId="urn:microsoft.com/office/officeart/2008/layout/VerticalCurvedList"/>
    <dgm:cxn modelId="{CBC4670C-DA1E-4E62-983E-A01FB710EDA1}" type="presParOf" srcId="{7B4C15C3-B0D2-446A-9287-1EA0B4C247F8}" destId="{120CE6D9-256E-4857-AAED-DA5205075F7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BB5AA2-D619-423F-B6F1-F9901A7D560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7167A8FB-F5A0-4CCD-8655-2C070AEB2D51}">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There is an existing provider in place whose contract is coming to an end.</a:t>
          </a:r>
        </a:p>
      </dgm:t>
    </dgm:pt>
    <dgm:pt modelId="{CC9DB83E-78DD-4AD4-9A58-B1BC1E066F88}" type="parTrans" cxnId="{AA23389E-B653-45B4-B5E1-3C7F866586C5}">
      <dgm:prSet/>
      <dgm:spPr/>
      <dgm:t>
        <a:bodyPr/>
        <a:lstStyle/>
        <a:p>
          <a:endParaRPr lang="en-GB"/>
        </a:p>
      </dgm:t>
    </dgm:pt>
    <dgm:pt modelId="{C09D08DC-3754-4ECC-8956-F3F791398B72}" type="sibTrans" cxnId="{AA23389E-B653-45B4-B5E1-3C7F866586C5}">
      <dgm:prSet/>
      <dgm:spPr>
        <a:solidFill>
          <a:srgbClr val="005EB8"/>
        </a:solidFill>
        <a:ln>
          <a:solidFill>
            <a:srgbClr val="005EB8"/>
          </a:solidFill>
        </a:ln>
      </dgm:spPr>
      <dgm:t>
        <a:bodyPr/>
        <a:lstStyle/>
        <a:p>
          <a:endParaRPr lang="en-GB"/>
        </a:p>
      </dgm:t>
    </dgm:pt>
    <dgm:pt modelId="{1DE72BA0-7D58-48DF-BABA-B444AA2076BE}">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 relevant authority wishes to award a new contract, for the same services, to the same provider again.</a:t>
          </a:r>
        </a:p>
      </dgm:t>
    </dgm:pt>
    <dgm:pt modelId="{D21BCAF2-105C-49FD-9346-74E1E54D1D3C}" type="parTrans" cxnId="{822487C7-CC1D-455E-9959-EF8BC8BB9E00}">
      <dgm:prSet/>
      <dgm:spPr/>
      <dgm:t>
        <a:bodyPr/>
        <a:lstStyle/>
        <a:p>
          <a:endParaRPr lang="en-GB"/>
        </a:p>
      </dgm:t>
    </dgm:pt>
    <dgm:pt modelId="{678169AF-62CA-4326-A59B-03FD87867B8B}" type="sibTrans" cxnId="{822487C7-CC1D-455E-9959-EF8BC8BB9E00}">
      <dgm:prSet/>
      <dgm:spPr/>
      <dgm:t>
        <a:bodyPr/>
        <a:lstStyle/>
        <a:p>
          <a:endParaRPr lang="en-GB"/>
        </a:p>
      </dgm:t>
    </dgm:pt>
    <dgm:pt modelId="{C92745C4-B7EF-4D3B-ABF6-5B1841889AA8}">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 relevant authority cannot use direct award process A and direct award process B.</a:t>
          </a:r>
        </a:p>
      </dgm:t>
    </dgm:pt>
    <dgm:pt modelId="{0B6A906F-4DE9-4D00-8C68-63B15141F150}" type="parTrans" cxnId="{8C3C3232-D99F-4AE0-A2BE-1C35374A9CAF}">
      <dgm:prSet/>
      <dgm:spPr/>
      <dgm:t>
        <a:bodyPr/>
        <a:lstStyle/>
        <a:p>
          <a:endParaRPr lang="en-GB"/>
        </a:p>
      </dgm:t>
    </dgm:pt>
    <dgm:pt modelId="{9833EA1A-96D5-4CC7-B7A3-A5A1B88866C6}" type="sibTrans" cxnId="{8C3C3232-D99F-4AE0-A2BE-1C35374A9CAF}">
      <dgm:prSet/>
      <dgm:spPr/>
      <dgm:t>
        <a:bodyPr/>
        <a:lstStyle/>
        <a:p>
          <a:endParaRPr lang="en-GB"/>
        </a:p>
      </dgm:t>
    </dgm:pt>
    <dgm:pt modelId="{9A1D4867-0B76-434F-A7A2-916FE15251C0}">
      <dgm:prSet custT="1"/>
      <dgm:spPr>
        <a:solidFill>
          <a:srgbClr val="005EB8"/>
        </a:solidFill>
      </dgm:spPr>
      <dgm:t>
        <a:bodyPr/>
        <a:lstStyle/>
        <a:p>
          <a:r>
            <a:rPr lang="en-GB" sz="1800">
              <a:latin typeface="Arial" panose="020B0604020202020204" pitchFamily="34" charset="0"/>
              <a:cs typeface="Arial" panose="020B0604020202020204" pitchFamily="34" charset="0"/>
            </a:rPr>
            <a:t>The existing provider wishes to continue providing the services.</a:t>
          </a:r>
        </a:p>
      </dgm:t>
    </dgm:pt>
    <dgm:pt modelId="{AB3803F3-C622-4F6A-B28C-4E22359036B6}" type="parTrans" cxnId="{A7AD53DA-DAA8-4717-AA0F-3856403A9FEA}">
      <dgm:prSet/>
      <dgm:spPr/>
      <dgm:t>
        <a:bodyPr/>
        <a:lstStyle/>
        <a:p>
          <a:endParaRPr lang="en-GB"/>
        </a:p>
      </dgm:t>
    </dgm:pt>
    <dgm:pt modelId="{2E93D9BC-F01E-4E26-9E3E-C4404D07816E}" type="sibTrans" cxnId="{A7AD53DA-DAA8-4717-AA0F-3856403A9FEA}">
      <dgm:prSet/>
      <dgm:spPr/>
      <dgm:t>
        <a:bodyPr/>
        <a:lstStyle/>
        <a:p>
          <a:endParaRPr lang="en-GB"/>
        </a:p>
      </dgm:t>
    </dgm:pt>
    <dgm:pt modelId="{BADA3388-3080-4B4E-8F70-7171D7BBB4BC}" type="pres">
      <dgm:prSet presAssocID="{BCBB5AA2-D619-423F-B6F1-F9901A7D560A}" presName="Name0" presStyleCnt="0">
        <dgm:presLayoutVars>
          <dgm:chMax val="7"/>
          <dgm:chPref val="7"/>
          <dgm:dir/>
        </dgm:presLayoutVars>
      </dgm:prSet>
      <dgm:spPr/>
    </dgm:pt>
    <dgm:pt modelId="{0B13B10E-AB9B-4709-AB38-74B7DCB5CA87}" type="pres">
      <dgm:prSet presAssocID="{BCBB5AA2-D619-423F-B6F1-F9901A7D560A}" presName="Name1" presStyleCnt="0"/>
      <dgm:spPr/>
    </dgm:pt>
    <dgm:pt modelId="{52DEC545-F01E-455C-8E4B-4FF9D3B6A496}" type="pres">
      <dgm:prSet presAssocID="{BCBB5AA2-D619-423F-B6F1-F9901A7D560A}" presName="cycle" presStyleCnt="0"/>
      <dgm:spPr/>
    </dgm:pt>
    <dgm:pt modelId="{825392E2-25AC-4EA6-B008-631818A90ADD}" type="pres">
      <dgm:prSet presAssocID="{BCBB5AA2-D619-423F-B6F1-F9901A7D560A}" presName="srcNode" presStyleLbl="node1" presStyleIdx="0" presStyleCnt="4"/>
      <dgm:spPr/>
    </dgm:pt>
    <dgm:pt modelId="{17A260EA-9D15-4C62-A5D9-84536F54D9EF}" type="pres">
      <dgm:prSet presAssocID="{BCBB5AA2-D619-423F-B6F1-F9901A7D560A}" presName="conn" presStyleLbl="parChTrans1D2" presStyleIdx="0" presStyleCnt="1" custLinFactNeighborX="-2060"/>
      <dgm:spPr/>
    </dgm:pt>
    <dgm:pt modelId="{827EE8C1-5D18-421A-9765-3882CC226CDB}" type="pres">
      <dgm:prSet presAssocID="{BCBB5AA2-D619-423F-B6F1-F9901A7D560A}" presName="extraNode" presStyleLbl="node1" presStyleIdx="0" presStyleCnt="4"/>
      <dgm:spPr/>
    </dgm:pt>
    <dgm:pt modelId="{BB009A92-DD1A-40D5-86FA-59E295D15374}" type="pres">
      <dgm:prSet presAssocID="{BCBB5AA2-D619-423F-B6F1-F9901A7D560A}" presName="dstNode" presStyleLbl="node1" presStyleIdx="0" presStyleCnt="4"/>
      <dgm:spPr/>
    </dgm:pt>
    <dgm:pt modelId="{F73E65A7-123F-47BD-9BBA-67D06DC82A0E}" type="pres">
      <dgm:prSet presAssocID="{7167A8FB-F5A0-4CCD-8655-2C070AEB2D51}" presName="text_1" presStyleLbl="node1" presStyleIdx="0" presStyleCnt="4">
        <dgm:presLayoutVars>
          <dgm:bulletEnabled val="1"/>
        </dgm:presLayoutVars>
      </dgm:prSet>
      <dgm:spPr/>
    </dgm:pt>
    <dgm:pt modelId="{794F25D5-3EB9-49B1-823A-0A2323609FC8}" type="pres">
      <dgm:prSet presAssocID="{7167A8FB-F5A0-4CCD-8655-2C070AEB2D51}" presName="accent_1" presStyleCnt="0"/>
      <dgm:spPr/>
    </dgm:pt>
    <dgm:pt modelId="{CC812418-55E4-4BAF-B1AB-5E9F63DDC526}" type="pres">
      <dgm:prSet presAssocID="{7167A8FB-F5A0-4CCD-8655-2C070AEB2D51}" presName="accentRepeatNode" presStyleLbl="solidFgAcc1" presStyleIdx="0" presStyleCnt="4"/>
      <dgm:spPr>
        <a:ln>
          <a:solidFill>
            <a:srgbClr val="005EB8"/>
          </a:solidFill>
        </a:ln>
      </dgm:spPr>
    </dgm:pt>
    <dgm:pt modelId="{BA382842-1456-499B-9515-E2A95D6E75C5}" type="pres">
      <dgm:prSet presAssocID="{1DE72BA0-7D58-48DF-BABA-B444AA2076BE}" presName="text_2" presStyleLbl="node1" presStyleIdx="1" presStyleCnt="4">
        <dgm:presLayoutVars>
          <dgm:bulletEnabled val="1"/>
        </dgm:presLayoutVars>
      </dgm:prSet>
      <dgm:spPr/>
    </dgm:pt>
    <dgm:pt modelId="{5855E422-66E7-412E-80C0-CC23DEB4B021}" type="pres">
      <dgm:prSet presAssocID="{1DE72BA0-7D58-48DF-BABA-B444AA2076BE}" presName="accent_2" presStyleCnt="0"/>
      <dgm:spPr/>
    </dgm:pt>
    <dgm:pt modelId="{8DA86B19-14C4-4D94-94B0-10EE7B44CE11}" type="pres">
      <dgm:prSet presAssocID="{1DE72BA0-7D58-48DF-BABA-B444AA2076BE}" presName="accentRepeatNode" presStyleLbl="solidFgAcc1" presStyleIdx="1" presStyleCnt="4"/>
      <dgm:spPr>
        <a:ln>
          <a:solidFill>
            <a:srgbClr val="005EB8"/>
          </a:solidFill>
        </a:ln>
      </dgm:spPr>
    </dgm:pt>
    <dgm:pt modelId="{19D6E023-851D-41D1-A1CC-6F92ED5BF016}" type="pres">
      <dgm:prSet presAssocID="{9A1D4867-0B76-434F-A7A2-916FE15251C0}" presName="text_3" presStyleLbl="node1" presStyleIdx="2" presStyleCnt="4">
        <dgm:presLayoutVars>
          <dgm:bulletEnabled val="1"/>
        </dgm:presLayoutVars>
      </dgm:prSet>
      <dgm:spPr/>
    </dgm:pt>
    <dgm:pt modelId="{EC084267-7BD1-4CF8-8E8E-65FE1F056E53}" type="pres">
      <dgm:prSet presAssocID="{9A1D4867-0B76-434F-A7A2-916FE15251C0}" presName="accent_3" presStyleCnt="0"/>
      <dgm:spPr/>
    </dgm:pt>
    <dgm:pt modelId="{3EB25A80-B646-49A7-952F-DC03BE7BD783}" type="pres">
      <dgm:prSet presAssocID="{9A1D4867-0B76-434F-A7A2-916FE15251C0}" presName="accentRepeatNode" presStyleLbl="solidFgAcc1" presStyleIdx="2" presStyleCnt="4"/>
      <dgm:spPr>
        <a:ln>
          <a:solidFill>
            <a:srgbClr val="005EB8"/>
          </a:solidFill>
        </a:ln>
      </dgm:spPr>
    </dgm:pt>
    <dgm:pt modelId="{E36C5314-2A3D-40D1-8935-75CD784D6558}" type="pres">
      <dgm:prSet presAssocID="{C92745C4-B7EF-4D3B-ABF6-5B1841889AA8}" presName="text_4" presStyleLbl="node1" presStyleIdx="3" presStyleCnt="4">
        <dgm:presLayoutVars>
          <dgm:bulletEnabled val="1"/>
        </dgm:presLayoutVars>
      </dgm:prSet>
      <dgm:spPr/>
    </dgm:pt>
    <dgm:pt modelId="{EB419118-50BF-467E-97C8-1A166E4323A0}" type="pres">
      <dgm:prSet presAssocID="{C92745C4-B7EF-4D3B-ABF6-5B1841889AA8}" presName="accent_4" presStyleCnt="0"/>
      <dgm:spPr/>
    </dgm:pt>
    <dgm:pt modelId="{925C505B-F95F-4C54-A297-021763A7CC17}" type="pres">
      <dgm:prSet presAssocID="{C92745C4-B7EF-4D3B-ABF6-5B1841889AA8}" presName="accentRepeatNode" presStyleLbl="solidFgAcc1" presStyleIdx="3" presStyleCnt="4"/>
      <dgm:spPr>
        <a:ln>
          <a:solidFill>
            <a:srgbClr val="005EB8"/>
          </a:solidFill>
        </a:ln>
      </dgm:spPr>
    </dgm:pt>
  </dgm:ptLst>
  <dgm:cxnLst>
    <dgm:cxn modelId="{7B8D1F02-B8F9-4258-9904-07D3CAD5FEBB}" type="presOf" srcId="{C92745C4-B7EF-4D3B-ABF6-5B1841889AA8}" destId="{E36C5314-2A3D-40D1-8935-75CD784D6558}" srcOrd="0" destOrd="0" presId="urn:microsoft.com/office/officeart/2008/layout/VerticalCurvedList"/>
    <dgm:cxn modelId="{2A5EFF25-2825-433B-804B-111FD5E9BCDE}" type="presOf" srcId="{7167A8FB-F5A0-4CCD-8655-2C070AEB2D51}" destId="{F73E65A7-123F-47BD-9BBA-67D06DC82A0E}" srcOrd="0" destOrd="0" presId="urn:microsoft.com/office/officeart/2008/layout/VerticalCurvedList"/>
    <dgm:cxn modelId="{B5494627-463E-4540-9D71-FCA872A19D2E}" type="presOf" srcId="{BCBB5AA2-D619-423F-B6F1-F9901A7D560A}" destId="{BADA3388-3080-4B4E-8F70-7171D7BBB4BC}" srcOrd="0" destOrd="0" presId="urn:microsoft.com/office/officeart/2008/layout/VerticalCurvedList"/>
    <dgm:cxn modelId="{8C3C3232-D99F-4AE0-A2BE-1C35374A9CAF}" srcId="{BCBB5AA2-D619-423F-B6F1-F9901A7D560A}" destId="{C92745C4-B7EF-4D3B-ABF6-5B1841889AA8}" srcOrd="3" destOrd="0" parTransId="{0B6A906F-4DE9-4D00-8C68-63B15141F150}" sibTransId="{9833EA1A-96D5-4CC7-B7A3-A5A1B88866C6}"/>
    <dgm:cxn modelId="{0FE9E79B-A1F0-44E5-835E-749660D59DD0}" type="presOf" srcId="{9A1D4867-0B76-434F-A7A2-916FE15251C0}" destId="{19D6E023-851D-41D1-A1CC-6F92ED5BF016}" srcOrd="0" destOrd="0" presId="urn:microsoft.com/office/officeart/2008/layout/VerticalCurvedList"/>
    <dgm:cxn modelId="{AA23389E-B653-45B4-B5E1-3C7F866586C5}" srcId="{BCBB5AA2-D619-423F-B6F1-F9901A7D560A}" destId="{7167A8FB-F5A0-4CCD-8655-2C070AEB2D51}" srcOrd="0" destOrd="0" parTransId="{CC9DB83E-78DD-4AD4-9A58-B1BC1E066F88}" sibTransId="{C09D08DC-3754-4ECC-8956-F3F791398B72}"/>
    <dgm:cxn modelId="{0BEE90B7-DCDE-4AA9-9D17-CCA3E9484641}" type="presOf" srcId="{C09D08DC-3754-4ECC-8956-F3F791398B72}" destId="{17A260EA-9D15-4C62-A5D9-84536F54D9EF}" srcOrd="0" destOrd="0" presId="urn:microsoft.com/office/officeart/2008/layout/VerticalCurvedList"/>
    <dgm:cxn modelId="{822487C7-CC1D-455E-9959-EF8BC8BB9E00}" srcId="{BCBB5AA2-D619-423F-B6F1-F9901A7D560A}" destId="{1DE72BA0-7D58-48DF-BABA-B444AA2076BE}" srcOrd="1" destOrd="0" parTransId="{D21BCAF2-105C-49FD-9346-74E1E54D1D3C}" sibTransId="{678169AF-62CA-4326-A59B-03FD87867B8B}"/>
    <dgm:cxn modelId="{529042D9-CA62-42A4-92B4-2B184D3DF357}" type="presOf" srcId="{1DE72BA0-7D58-48DF-BABA-B444AA2076BE}" destId="{BA382842-1456-499B-9515-E2A95D6E75C5}" srcOrd="0" destOrd="0" presId="urn:microsoft.com/office/officeart/2008/layout/VerticalCurvedList"/>
    <dgm:cxn modelId="{A7AD53DA-DAA8-4717-AA0F-3856403A9FEA}" srcId="{BCBB5AA2-D619-423F-B6F1-F9901A7D560A}" destId="{9A1D4867-0B76-434F-A7A2-916FE15251C0}" srcOrd="2" destOrd="0" parTransId="{AB3803F3-C622-4F6A-B28C-4E22359036B6}" sibTransId="{2E93D9BC-F01E-4E26-9E3E-C4404D07816E}"/>
    <dgm:cxn modelId="{AE9BE664-388A-45B5-934C-0E8EE043463A}" type="presParOf" srcId="{BADA3388-3080-4B4E-8F70-7171D7BBB4BC}" destId="{0B13B10E-AB9B-4709-AB38-74B7DCB5CA87}" srcOrd="0" destOrd="0" presId="urn:microsoft.com/office/officeart/2008/layout/VerticalCurvedList"/>
    <dgm:cxn modelId="{651E5D25-242F-441E-8E51-0E6933A767D2}" type="presParOf" srcId="{0B13B10E-AB9B-4709-AB38-74B7DCB5CA87}" destId="{52DEC545-F01E-455C-8E4B-4FF9D3B6A496}" srcOrd="0" destOrd="0" presId="urn:microsoft.com/office/officeart/2008/layout/VerticalCurvedList"/>
    <dgm:cxn modelId="{76B0C22C-B49D-42AE-9857-7042C0189017}" type="presParOf" srcId="{52DEC545-F01E-455C-8E4B-4FF9D3B6A496}" destId="{825392E2-25AC-4EA6-B008-631818A90ADD}" srcOrd="0" destOrd="0" presId="urn:microsoft.com/office/officeart/2008/layout/VerticalCurvedList"/>
    <dgm:cxn modelId="{9E4F8F3F-962A-4F75-9927-001A8C606665}" type="presParOf" srcId="{52DEC545-F01E-455C-8E4B-4FF9D3B6A496}" destId="{17A260EA-9D15-4C62-A5D9-84536F54D9EF}" srcOrd="1" destOrd="0" presId="urn:microsoft.com/office/officeart/2008/layout/VerticalCurvedList"/>
    <dgm:cxn modelId="{2139A49A-7B6F-4A26-A42A-A44C25AE7D84}" type="presParOf" srcId="{52DEC545-F01E-455C-8E4B-4FF9D3B6A496}" destId="{827EE8C1-5D18-421A-9765-3882CC226CDB}" srcOrd="2" destOrd="0" presId="urn:microsoft.com/office/officeart/2008/layout/VerticalCurvedList"/>
    <dgm:cxn modelId="{2A57ED75-8F69-4FBF-82FE-8E1FC0FF8392}" type="presParOf" srcId="{52DEC545-F01E-455C-8E4B-4FF9D3B6A496}" destId="{BB009A92-DD1A-40D5-86FA-59E295D15374}" srcOrd="3" destOrd="0" presId="urn:microsoft.com/office/officeart/2008/layout/VerticalCurvedList"/>
    <dgm:cxn modelId="{98529E16-48EA-492B-A993-E5211424E302}" type="presParOf" srcId="{0B13B10E-AB9B-4709-AB38-74B7DCB5CA87}" destId="{F73E65A7-123F-47BD-9BBA-67D06DC82A0E}" srcOrd="1" destOrd="0" presId="urn:microsoft.com/office/officeart/2008/layout/VerticalCurvedList"/>
    <dgm:cxn modelId="{FBB5D6F7-F337-406B-B4B6-BBF7EDC31C3B}" type="presParOf" srcId="{0B13B10E-AB9B-4709-AB38-74B7DCB5CA87}" destId="{794F25D5-3EB9-49B1-823A-0A2323609FC8}" srcOrd="2" destOrd="0" presId="urn:microsoft.com/office/officeart/2008/layout/VerticalCurvedList"/>
    <dgm:cxn modelId="{8BD25AAA-BB40-49A4-BDBF-D50BAC9479A9}" type="presParOf" srcId="{794F25D5-3EB9-49B1-823A-0A2323609FC8}" destId="{CC812418-55E4-4BAF-B1AB-5E9F63DDC526}" srcOrd="0" destOrd="0" presId="urn:microsoft.com/office/officeart/2008/layout/VerticalCurvedList"/>
    <dgm:cxn modelId="{2B96B8FA-726A-4EC0-95DF-41D6191897C7}" type="presParOf" srcId="{0B13B10E-AB9B-4709-AB38-74B7DCB5CA87}" destId="{BA382842-1456-499B-9515-E2A95D6E75C5}" srcOrd="3" destOrd="0" presId="urn:microsoft.com/office/officeart/2008/layout/VerticalCurvedList"/>
    <dgm:cxn modelId="{6477203E-F697-4B8D-963F-1F3D7B68C497}" type="presParOf" srcId="{0B13B10E-AB9B-4709-AB38-74B7DCB5CA87}" destId="{5855E422-66E7-412E-80C0-CC23DEB4B021}" srcOrd="4" destOrd="0" presId="urn:microsoft.com/office/officeart/2008/layout/VerticalCurvedList"/>
    <dgm:cxn modelId="{81E103BA-A5D7-4B2D-8007-1616FE189DA0}" type="presParOf" srcId="{5855E422-66E7-412E-80C0-CC23DEB4B021}" destId="{8DA86B19-14C4-4D94-94B0-10EE7B44CE11}" srcOrd="0" destOrd="0" presId="urn:microsoft.com/office/officeart/2008/layout/VerticalCurvedList"/>
    <dgm:cxn modelId="{21953078-1961-4B2C-86FF-BC6BF392C1DA}" type="presParOf" srcId="{0B13B10E-AB9B-4709-AB38-74B7DCB5CA87}" destId="{19D6E023-851D-41D1-A1CC-6F92ED5BF016}" srcOrd="5" destOrd="0" presId="urn:microsoft.com/office/officeart/2008/layout/VerticalCurvedList"/>
    <dgm:cxn modelId="{FA6487B5-2746-4B1C-A7F3-3EA93D0AAA72}" type="presParOf" srcId="{0B13B10E-AB9B-4709-AB38-74B7DCB5CA87}" destId="{EC084267-7BD1-4CF8-8E8E-65FE1F056E53}" srcOrd="6" destOrd="0" presId="urn:microsoft.com/office/officeart/2008/layout/VerticalCurvedList"/>
    <dgm:cxn modelId="{235F577B-A172-48F4-93F6-932006889E1E}" type="presParOf" srcId="{EC084267-7BD1-4CF8-8E8E-65FE1F056E53}" destId="{3EB25A80-B646-49A7-952F-DC03BE7BD783}" srcOrd="0" destOrd="0" presId="urn:microsoft.com/office/officeart/2008/layout/VerticalCurvedList"/>
    <dgm:cxn modelId="{16DC8D02-F7BB-4879-B0ED-EBDC6531F5A4}" type="presParOf" srcId="{0B13B10E-AB9B-4709-AB38-74B7DCB5CA87}" destId="{E36C5314-2A3D-40D1-8935-75CD784D6558}" srcOrd="7" destOrd="0" presId="urn:microsoft.com/office/officeart/2008/layout/VerticalCurvedList"/>
    <dgm:cxn modelId="{65580883-EA58-486A-851E-E63CB05D759D}" type="presParOf" srcId="{0B13B10E-AB9B-4709-AB38-74B7DCB5CA87}" destId="{EB419118-50BF-467E-97C8-1A166E4323A0}" srcOrd="8" destOrd="0" presId="urn:microsoft.com/office/officeart/2008/layout/VerticalCurvedList"/>
    <dgm:cxn modelId="{9CFEA6A8-6D25-46A5-99A5-E6BA9B8EFD09}" type="presParOf" srcId="{EB419118-50BF-467E-97C8-1A166E4323A0}" destId="{925C505B-F95F-4C54-A297-021763A7CC1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BB5AA2-D619-423F-B6F1-F9901A7D560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7167A8FB-F5A0-4CCD-8655-2C070AEB2D51}">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 new contract (including its value) is identical to the previous contract (the same services will be provided).</a:t>
          </a:r>
        </a:p>
      </dgm:t>
    </dgm:pt>
    <dgm:pt modelId="{CC9DB83E-78DD-4AD4-9A58-B1BC1E066F88}" type="parTrans" cxnId="{AA23389E-B653-45B4-B5E1-3C7F866586C5}">
      <dgm:prSet/>
      <dgm:spPr/>
      <dgm:t>
        <a:bodyPr/>
        <a:lstStyle/>
        <a:p>
          <a:endParaRPr lang="en-GB"/>
        </a:p>
      </dgm:t>
    </dgm:pt>
    <dgm:pt modelId="{C09D08DC-3754-4ECC-8956-F3F791398B72}" type="sibTrans" cxnId="{AA23389E-B653-45B4-B5E1-3C7F866586C5}">
      <dgm:prSet/>
      <dgm:spPr>
        <a:solidFill>
          <a:srgbClr val="005EB8"/>
        </a:solidFill>
        <a:ln>
          <a:solidFill>
            <a:srgbClr val="005EB8"/>
          </a:solidFill>
        </a:ln>
      </dgm:spPr>
      <dgm:t>
        <a:bodyPr/>
        <a:lstStyle/>
        <a:p>
          <a:endParaRPr lang="en-GB"/>
        </a:p>
      </dgm:t>
    </dgm:pt>
    <dgm:pt modelId="{1DE72BA0-7D58-48DF-BABA-B444AA2076BE}">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Any change to the contract is minor and does not materially change the nature of the contract (and the associated services provided).</a:t>
          </a:r>
        </a:p>
      </dgm:t>
    </dgm:pt>
    <dgm:pt modelId="{D21BCAF2-105C-49FD-9346-74E1E54D1D3C}" type="parTrans" cxnId="{822487C7-CC1D-455E-9959-EF8BC8BB9E00}">
      <dgm:prSet/>
      <dgm:spPr/>
      <dgm:t>
        <a:bodyPr/>
        <a:lstStyle/>
        <a:p>
          <a:endParaRPr lang="en-GB"/>
        </a:p>
      </dgm:t>
    </dgm:pt>
    <dgm:pt modelId="{678169AF-62CA-4326-A59B-03FD87867B8B}" type="sibTrans" cxnId="{822487C7-CC1D-455E-9959-EF8BC8BB9E00}">
      <dgm:prSet/>
      <dgm:spPr/>
      <dgm:t>
        <a:bodyPr/>
        <a:lstStyle/>
        <a:p>
          <a:endParaRPr lang="en-GB"/>
        </a:p>
      </dgm:t>
    </dgm:pt>
    <dgm:pt modelId="{C92745C4-B7EF-4D3B-ABF6-5B1841889AA8}">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 change in value of the proposed new contract is less than £500,000 over the original value of the existing contract. </a:t>
          </a:r>
          <a:r>
            <a:rPr lang="en-US" sz="1800">
              <a:latin typeface="Arial" panose="020B0604020202020204" pitchFamily="34" charset="0"/>
              <a:cs typeface="Arial" panose="020B0604020202020204" pitchFamily="34" charset="0"/>
            </a:rPr>
            <a:t>​​</a:t>
          </a:r>
          <a:endParaRPr lang="en-GB" sz="1800">
            <a:latin typeface="Arial" panose="020B0604020202020204" pitchFamily="34" charset="0"/>
            <a:cs typeface="Arial" panose="020B0604020202020204" pitchFamily="34" charset="0"/>
          </a:endParaRPr>
        </a:p>
      </dgm:t>
    </dgm:pt>
    <dgm:pt modelId="{0B6A906F-4DE9-4D00-8C68-63B15141F150}" type="parTrans" cxnId="{8C3C3232-D99F-4AE0-A2BE-1C35374A9CAF}">
      <dgm:prSet/>
      <dgm:spPr/>
      <dgm:t>
        <a:bodyPr/>
        <a:lstStyle/>
        <a:p>
          <a:endParaRPr lang="en-GB"/>
        </a:p>
      </dgm:t>
    </dgm:pt>
    <dgm:pt modelId="{9833EA1A-96D5-4CC7-B7A3-A5A1B88866C6}" type="sibTrans" cxnId="{8C3C3232-D99F-4AE0-A2BE-1C35374A9CAF}">
      <dgm:prSet/>
      <dgm:spPr/>
      <dgm:t>
        <a:bodyPr/>
        <a:lstStyle/>
        <a:p>
          <a:endParaRPr lang="en-GB"/>
        </a:p>
      </dgm:t>
    </dgm:pt>
    <dgm:pt modelId="{9A1D4867-0B76-434F-A7A2-916FE15251C0}">
      <dgm:prSet custT="1"/>
      <dgm:spPr>
        <a:solidFill>
          <a:srgbClr val="005EB8"/>
        </a:solidFill>
      </dgm:spPr>
      <dgm:t>
        <a:bodyPr/>
        <a:lstStyle/>
        <a:p>
          <a:r>
            <a:rPr lang="en-GB" sz="1800">
              <a:latin typeface="Arial" panose="020B0604020202020204" pitchFamily="34" charset="0"/>
              <a:cs typeface="Arial" panose="020B0604020202020204" pitchFamily="34" charset="0"/>
            </a:rPr>
            <a:t>The change is caused by external factors such as inflation or changes in patient volume, or it’s a change due to a merger or takeover.</a:t>
          </a:r>
        </a:p>
      </dgm:t>
    </dgm:pt>
    <dgm:pt modelId="{AB3803F3-C622-4F6A-B28C-4E22359036B6}" type="parTrans" cxnId="{A7AD53DA-DAA8-4717-AA0F-3856403A9FEA}">
      <dgm:prSet/>
      <dgm:spPr/>
      <dgm:t>
        <a:bodyPr/>
        <a:lstStyle/>
        <a:p>
          <a:endParaRPr lang="en-GB"/>
        </a:p>
      </dgm:t>
    </dgm:pt>
    <dgm:pt modelId="{2E93D9BC-F01E-4E26-9E3E-C4404D07816E}" type="sibTrans" cxnId="{A7AD53DA-DAA8-4717-AA0F-3856403A9FEA}">
      <dgm:prSet/>
      <dgm:spPr/>
      <dgm:t>
        <a:bodyPr/>
        <a:lstStyle/>
        <a:p>
          <a:endParaRPr lang="en-GB"/>
        </a:p>
      </dgm:t>
    </dgm:pt>
    <dgm:pt modelId="{B9BEDB46-A421-44BC-B3E0-DA4AD706049C}">
      <dgm:prSet custT="1"/>
      <dgm:spPr>
        <a:solidFill>
          <a:srgbClr val="005EB8"/>
        </a:solidFill>
      </dgm:spPr>
      <dgm:t>
        <a:bodyPr/>
        <a:lstStyle/>
        <a:p>
          <a:r>
            <a:rPr lang="en-GB" sz="1800">
              <a:latin typeface="Arial" panose="020B0604020202020204" pitchFamily="34" charset="0"/>
              <a:cs typeface="Arial" panose="020B0604020202020204" pitchFamily="34" charset="0"/>
            </a:rPr>
            <a:t>The change in value between the existing and proposed new contracts does not equal to or exceed 25% of the lifetime value of the existing contract</a:t>
          </a:r>
          <a:r>
            <a:rPr lang="en-GB" sz="1800" b="1">
              <a:latin typeface="Arial" panose="020B0604020202020204" pitchFamily="34" charset="0"/>
              <a:cs typeface="Arial" panose="020B0604020202020204" pitchFamily="34" charset="0"/>
            </a:rPr>
            <a:t>. </a:t>
          </a:r>
          <a:endParaRPr lang="en-GB" sz="1800">
            <a:latin typeface="Arial" panose="020B0604020202020204" pitchFamily="34" charset="0"/>
            <a:cs typeface="Arial" panose="020B0604020202020204" pitchFamily="34" charset="0"/>
          </a:endParaRPr>
        </a:p>
      </dgm:t>
    </dgm:pt>
    <dgm:pt modelId="{5D52FFC6-42DA-4D5B-96BE-B6148F130AEF}" type="parTrans" cxnId="{C687CB67-50FA-449F-BFE2-90158496643D}">
      <dgm:prSet/>
      <dgm:spPr/>
      <dgm:t>
        <a:bodyPr/>
        <a:lstStyle/>
        <a:p>
          <a:endParaRPr lang="en-GB"/>
        </a:p>
      </dgm:t>
    </dgm:pt>
    <dgm:pt modelId="{9217A588-FA91-42DC-A3A6-E9CD35F31FA8}" type="sibTrans" cxnId="{C687CB67-50FA-449F-BFE2-90158496643D}">
      <dgm:prSet/>
      <dgm:spPr/>
      <dgm:t>
        <a:bodyPr/>
        <a:lstStyle/>
        <a:p>
          <a:endParaRPr lang="en-GB"/>
        </a:p>
      </dgm:t>
    </dgm:pt>
    <dgm:pt modelId="{BADA3388-3080-4B4E-8F70-7171D7BBB4BC}" type="pres">
      <dgm:prSet presAssocID="{BCBB5AA2-D619-423F-B6F1-F9901A7D560A}" presName="Name0" presStyleCnt="0">
        <dgm:presLayoutVars>
          <dgm:chMax val="7"/>
          <dgm:chPref val="7"/>
          <dgm:dir/>
        </dgm:presLayoutVars>
      </dgm:prSet>
      <dgm:spPr/>
    </dgm:pt>
    <dgm:pt modelId="{0B13B10E-AB9B-4709-AB38-74B7DCB5CA87}" type="pres">
      <dgm:prSet presAssocID="{BCBB5AA2-D619-423F-B6F1-F9901A7D560A}" presName="Name1" presStyleCnt="0"/>
      <dgm:spPr/>
    </dgm:pt>
    <dgm:pt modelId="{52DEC545-F01E-455C-8E4B-4FF9D3B6A496}" type="pres">
      <dgm:prSet presAssocID="{BCBB5AA2-D619-423F-B6F1-F9901A7D560A}" presName="cycle" presStyleCnt="0"/>
      <dgm:spPr/>
    </dgm:pt>
    <dgm:pt modelId="{825392E2-25AC-4EA6-B008-631818A90ADD}" type="pres">
      <dgm:prSet presAssocID="{BCBB5AA2-D619-423F-B6F1-F9901A7D560A}" presName="srcNode" presStyleLbl="node1" presStyleIdx="0" presStyleCnt="5"/>
      <dgm:spPr/>
    </dgm:pt>
    <dgm:pt modelId="{17A260EA-9D15-4C62-A5D9-84536F54D9EF}" type="pres">
      <dgm:prSet presAssocID="{BCBB5AA2-D619-423F-B6F1-F9901A7D560A}" presName="conn" presStyleLbl="parChTrans1D2" presStyleIdx="0" presStyleCnt="1" custLinFactNeighborX="-2060"/>
      <dgm:spPr/>
    </dgm:pt>
    <dgm:pt modelId="{827EE8C1-5D18-421A-9765-3882CC226CDB}" type="pres">
      <dgm:prSet presAssocID="{BCBB5AA2-D619-423F-B6F1-F9901A7D560A}" presName="extraNode" presStyleLbl="node1" presStyleIdx="0" presStyleCnt="5"/>
      <dgm:spPr/>
    </dgm:pt>
    <dgm:pt modelId="{BB009A92-DD1A-40D5-86FA-59E295D15374}" type="pres">
      <dgm:prSet presAssocID="{BCBB5AA2-D619-423F-B6F1-F9901A7D560A}" presName="dstNode" presStyleLbl="node1" presStyleIdx="0" presStyleCnt="5"/>
      <dgm:spPr/>
    </dgm:pt>
    <dgm:pt modelId="{F73E65A7-123F-47BD-9BBA-67D06DC82A0E}" type="pres">
      <dgm:prSet presAssocID="{7167A8FB-F5A0-4CCD-8655-2C070AEB2D51}" presName="text_1" presStyleLbl="node1" presStyleIdx="0" presStyleCnt="5">
        <dgm:presLayoutVars>
          <dgm:bulletEnabled val="1"/>
        </dgm:presLayoutVars>
      </dgm:prSet>
      <dgm:spPr/>
    </dgm:pt>
    <dgm:pt modelId="{794F25D5-3EB9-49B1-823A-0A2323609FC8}" type="pres">
      <dgm:prSet presAssocID="{7167A8FB-F5A0-4CCD-8655-2C070AEB2D51}" presName="accent_1" presStyleCnt="0"/>
      <dgm:spPr/>
    </dgm:pt>
    <dgm:pt modelId="{CC812418-55E4-4BAF-B1AB-5E9F63DDC526}" type="pres">
      <dgm:prSet presAssocID="{7167A8FB-F5A0-4CCD-8655-2C070AEB2D51}" presName="accentRepeatNode" presStyleLbl="solidFgAcc1" presStyleIdx="0" presStyleCnt="5"/>
      <dgm:spPr>
        <a:ln>
          <a:solidFill>
            <a:srgbClr val="005EB8"/>
          </a:solidFill>
        </a:ln>
      </dgm:spPr>
    </dgm:pt>
    <dgm:pt modelId="{BA382842-1456-499B-9515-E2A95D6E75C5}" type="pres">
      <dgm:prSet presAssocID="{1DE72BA0-7D58-48DF-BABA-B444AA2076BE}" presName="text_2" presStyleLbl="node1" presStyleIdx="1" presStyleCnt="5">
        <dgm:presLayoutVars>
          <dgm:bulletEnabled val="1"/>
        </dgm:presLayoutVars>
      </dgm:prSet>
      <dgm:spPr/>
    </dgm:pt>
    <dgm:pt modelId="{5855E422-66E7-412E-80C0-CC23DEB4B021}" type="pres">
      <dgm:prSet presAssocID="{1DE72BA0-7D58-48DF-BABA-B444AA2076BE}" presName="accent_2" presStyleCnt="0"/>
      <dgm:spPr/>
    </dgm:pt>
    <dgm:pt modelId="{8DA86B19-14C4-4D94-94B0-10EE7B44CE11}" type="pres">
      <dgm:prSet presAssocID="{1DE72BA0-7D58-48DF-BABA-B444AA2076BE}" presName="accentRepeatNode" presStyleLbl="solidFgAcc1" presStyleIdx="1" presStyleCnt="5"/>
      <dgm:spPr>
        <a:ln>
          <a:solidFill>
            <a:srgbClr val="005EB8"/>
          </a:solidFill>
        </a:ln>
      </dgm:spPr>
    </dgm:pt>
    <dgm:pt modelId="{19D6E023-851D-41D1-A1CC-6F92ED5BF016}" type="pres">
      <dgm:prSet presAssocID="{9A1D4867-0B76-434F-A7A2-916FE15251C0}" presName="text_3" presStyleLbl="node1" presStyleIdx="2" presStyleCnt="5">
        <dgm:presLayoutVars>
          <dgm:bulletEnabled val="1"/>
        </dgm:presLayoutVars>
      </dgm:prSet>
      <dgm:spPr/>
    </dgm:pt>
    <dgm:pt modelId="{EC084267-7BD1-4CF8-8E8E-65FE1F056E53}" type="pres">
      <dgm:prSet presAssocID="{9A1D4867-0B76-434F-A7A2-916FE15251C0}" presName="accent_3" presStyleCnt="0"/>
      <dgm:spPr/>
    </dgm:pt>
    <dgm:pt modelId="{3EB25A80-B646-49A7-952F-DC03BE7BD783}" type="pres">
      <dgm:prSet presAssocID="{9A1D4867-0B76-434F-A7A2-916FE15251C0}" presName="accentRepeatNode" presStyleLbl="solidFgAcc1" presStyleIdx="2" presStyleCnt="5"/>
      <dgm:spPr>
        <a:ln>
          <a:solidFill>
            <a:srgbClr val="005EB8"/>
          </a:solidFill>
        </a:ln>
      </dgm:spPr>
    </dgm:pt>
    <dgm:pt modelId="{E36C5314-2A3D-40D1-8935-75CD784D6558}" type="pres">
      <dgm:prSet presAssocID="{C92745C4-B7EF-4D3B-ABF6-5B1841889AA8}" presName="text_4" presStyleLbl="node1" presStyleIdx="3" presStyleCnt="5">
        <dgm:presLayoutVars>
          <dgm:bulletEnabled val="1"/>
        </dgm:presLayoutVars>
      </dgm:prSet>
      <dgm:spPr/>
    </dgm:pt>
    <dgm:pt modelId="{EB419118-50BF-467E-97C8-1A166E4323A0}" type="pres">
      <dgm:prSet presAssocID="{C92745C4-B7EF-4D3B-ABF6-5B1841889AA8}" presName="accent_4" presStyleCnt="0"/>
      <dgm:spPr/>
    </dgm:pt>
    <dgm:pt modelId="{925C505B-F95F-4C54-A297-021763A7CC17}" type="pres">
      <dgm:prSet presAssocID="{C92745C4-B7EF-4D3B-ABF6-5B1841889AA8}" presName="accentRepeatNode" presStyleLbl="solidFgAcc1" presStyleIdx="3" presStyleCnt="5"/>
      <dgm:spPr>
        <a:ln>
          <a:solidFill>
            <a:srgbClr val="005EB8"/>
          </a:solidFill>
        </a:ln>
      </dgm:spPr>
    </dgm:pt>
    <dgm:pt modelId="{765F9A0E-B8AD-4BC4-ADC1-B99553AEF624}" type="pres">
      <dgm:prSet presAssocID="{B9BEDB46-A421-44BC-B3E0-DA4AD706049C}" presName="text_5" presStyleLbl="node1" presStyleIdx="4" presStyleCnt="5">
        <dgm:presLayoutVars>
          <dgm:bulletEnabled val="1"/>
        </dgm:presLayoutVars>
      </dgm:prSet>
      <dgm:spPr/>
    </dgm:pt>
    <dgm:pt modelId="{84233D5D-11AF-4D2D-AC7D-21A91819CF19}" type="pres">
      <dgm:prSet presAssocID="{B9BEDB46-A421-44BC-B3E0-DA4AD706049C}" presName="accent_5" presStyleCnt="0"/>
      <dgm:spPr/>
    </dgm:pt>
    <dgm:pt modelId="{42A2B3D4-DDC3-4C07-9F32-E0B367961E00}" type="pres">
      <dgm:prSet presAssocID="{B9BEDB46-A421-44BC-B3E0-DA4AD706049C}" presName="accentRepeatNode" presStyleLbl="solidFgAcc1" presStyleIdx="4" presStyleCnt="5"/>
      <dgm:spPr>
        <a:ln>
          <a:solidFill>
            <a:srgbClr val="005EB8"/>
          </a:solidFill>
        </a:ln>
      </dgm:spPr>
    </dgm:pt>
  </dgm:ptLst>
  <dgm:cxnLst>
    <dgm:cxn modelId="{7B8D1F02-B8F9-4258-9904-07D3CAD5FEBB}" type="presOf" srcId="{C92745C4-B7EF-4D3B-ABF6-5B1841889AA8}" destId="{E36C5314-2A3D-40D1-8935-75CD784D6558}" srcOrd="0" destOrd="0" presId="urn:microsoft.com/office/officeart/2008/layout/VerticalCurvedList"/>
    <dgm:cxn modelId="{3CD52B20-723F-4336-A513-B15C2A5A4827}" type="presOf" srcId="{B9BEDB46-A421-44BC-B3E0-DA4AD706049C}" destId="{765F9A0E-B8AD-4BC4-ADC1-B99553AEF624}" srcOrd="0" destOrd="0" presId="urn:microsoft.com/office/officeart/2008/layout/VerticalCurvedList"/>
    <dgm:cxn modelId="{2A5EFF25-2825-433B-804B-111FD5E9BCDE}" type="presOf" srcId="{7167A8FB-F5A0-4CCD-8655-2C070AEB2D51}" destId="{F73E65A7-123F-47BD-9BBA-67D06DC82A0E}" srcOrd="0" destOrd="0" presId="urn:microsoft.com/office/officeart/2008/layout/VerticalCurvedList"/>
    <dgm:cxn modelId="{B5494627-463E-4540-9D71-FCA872A19D2E}" type="presOf" srcId="{BCBB5AA2-D619-423F-B6F1-F9901A7D560A}" destId="{BADA3388-3080-4B4E-8F70-7171D7BBB4BC}" srcOrd="0" destOrd="0" presId="urn:microsoft.com/office/officeart/2008/layout/VerticalCurvedList"/>
    <dgm:cxn modelId="{8C3C3232-D99F-4AE0-A2BE-1C35374A9CAF}" srcId="{BCBB5AA2-D619-423F-B6F1-F9901A7D560A}" destId="{C92745C4-B7EF-4D3B-ABF6-5B1841889AA8}" srcOrd="3" destOrd="0" parTransId="{0B6A906F-4DE9-4D00-8C68-63B15141F150}" sibTransId="{9833EA1A-96D5-4CC7-B7A3-A5A1B88866C6}"/>
    <dgm:cxn modelId="{C687CB67-50FA-449F-BFE2-90158496643D}" srcId="{BCBB5AA2-D619-423F-B6F1-F9901A7D560A}" destId="{B9BEDB46-A421-44BC-B3E0-DA4AD706049C}" srcOrd="4" destOrd="0" parTransId="{5D52FFC6-42DA-4D5B-96BE-B6148F130AEF}" sibTransId="{9217A588-FA91-42DC-A3A6-E9CD35F31FA8}"/>
    <dgm:cxn modelId="{0FE9E79B-A1F0-44E5-835E-749660D59DD0}" type="presOf" srcId="{9A1D4867-0B76-434F-A7A2-916FE15251C0}" destId="{19D6E023-851D-41D1-A1CC-6F92ED5BF016}" srcOrd="0" destOrd="0" presId="urn:microsoft.com/office/officeart/2008/layout/VerticalCurvedList"/>
    <dgm:cxn modelId="{AA23389E-B653-45B4-B5E1-3C7F866586C5}" srcId="{BCBB5AA2-D619-423F-B6F1-F9901A7D560A}" destId="{7167A8FB-F5A0-4CCD-8655-2C070AEB2D51}" srcOrd="0" destOrd="0" parTransId="{CC9DB83E-78DD-4AD4-9A58-B1BC1E066F88}" sibTransId="{C09D08DC-3754-4ECC-8956-F3F791398B72}"/>
    <dgm:cxn modelId="{0BEE90B7-DCDE-4AA9-9D17-CCA3E9484641}" type="presOf" srcId="{C09D08DC-3754-4ECC-8956-F3F791398B72}" destId="{17A260EA-9D15-4C62-A5D9-84536F54D9EF}" srcOrd="0" destOrd="0" presId="urn:microsoft.com/office/officeart/2008/layout/VerticalCurvedList"/>
    <dgm:cxn modelId="{822487C7-CC1D-455E-9959-EF8BC8BB9E00}" srcId="{BCBB5AA2-D619-423F-B6F1-F9901A7D560A}" destId="{1DE72BA0-7D58-48DF-BABA-B444AA2076BE}" srcOrd="1" destOrd="0" parTransId="{D21BCAF2-105C-49FD-9346-74E1E54D1D3C}" sibTransId="{678169AF-62CA-4326-A59B-03FD87867B8B}"/>
    <dgm:cxn modelId="{529042D9-CA62-42A4-92B4-2B184D3DF357}" type="presOf" srcId="{1DE72BA0-7D58-48DF-BABA-B444AA2076BE}" destId="{BA382842-1456-499B-9515-E2A95D6E75C5}" srcOrd="0" destOrd="0" presId="urn:microsoft.com/office/officeart/2008/layout/VerticalCurvedList"/>
    <dgm:cxn modelId="{A7AD53DA-DAA8-4717-AA0F-3856403A9FEA}" srcId="{BCBB5AA2-D619-423F-B6F1-F9901A7D560A}" destId="{9A1D4867-0B76-434F-A7A2-916FE15251C0}" srcOrd="2" destOrd="0" parTransId="{AB3803F3-C622-4F6A-B28C-4E22359036B6}" sibTransId="{2E93D9BC-F01E-4E26-9E3E-C4404D07816E}"/>
    <dgm:cxn modelId="{AE9BE664-388A-45B5-934C-0E8EE043463A}" type="presParOf" srcId="{BADA3388-3080-4B4E-8F70-7171D7BBB4BC}" destId="{0B13B10E-AB9B-4709-AB38-74B7DCB5CA87}" srcOrd="0" destOrd="0" presId="urn:microsoft.com/office/officeart/2008/layout/VerticalCurvedList"/>
    <dgm:cxn modelId="{651E5D25-242F-441E-8E51-0E6933A767D2}" type="presParOf" srcId="{0B13B10E-AB9B-4709-AB38-74B7DCB5CA87}" destId="{52DEC545-F01E-455C-8E4B-4FF9D3B6A496}" srcOrd="0" destOrd="0" presId="urn:microsoft.com/office/officeart/2008/layout/VerticalCurvedList"/>
    <dgm:cxn modelId="{76B0C22C-B49D-42AE-9857-7042C0189017}" type="presParOf" srcId="{52DEC545-F01E-455C-8E4B-4FF9D3B6A496}" destId="{825392E2-25AC-4EA6-B008-631818A90ADD}" srcOrd="0" destOrd="0" presId="urn:microsoft.com/office/officeart/2008/layout/VerticalCurvedList"/>
    <dgm:cxn modelId="{9E4F8F3F-962A-4F75-9927-001A8C606665}" type="presParOf" srcId="{52DEC545-F01E-455C-8E4B-4FF9D3B6A496}" destId="{17A260EA-9D15-4C62-A5D9-84536F54D9EF}" srcOrd="1" destOrd="0" presId="urn:microsoft.com/office/officeart/2008/layout/VerticalCurvedList"/>
    <dgm:cxn modelId="{2139A49A-7B6F-4A26-A42A-A44C25AE7D84}" type="presParOf" srcId="{52DEC545-F01E-455C-8E4B-4FF9D3B6A496}" destId="{827EE8C1-5D18-421A-9765-3882CC226CDB}" srcOrd="2" destOrd="0" presId="urn:microsoft.com/office/officeart/2008/layout/VerticalCurvedList"/>
    <dgm:cxn modelId="{2A57ED75-8F69-4FBF-82FE-8E1FC0FF8392}" type="presParOf" srcId="{52DEC545-F01E-455C-8E4B-4FF9D3B6A496}" destId="{BB009A92-DD1A-40D5-86FA-59E295D15374}" srcOrd="3" destOrd="0" presId="urn:microsoft.com/office/officeart/2008/layout/VerticalCurvedList"/>
    <dgm:cxn modelId="{98529E16-48EA-492B-A993-E5211424E302}" type="presParOf" srcId="{0B13B10E-AB9B-4709-AB38-74B7DCB5CA87}" destId="{F73E65A7-123F-47BD-9BBA-67D06DC82A0E}" srcOrd="1" destOrd="0" presId="urn:microsoft.com/office/officeart/2008/layout/VerticalCurvedList"/>
    <dgm:cxn modelId="{FBB5D6F7-F337-406B-B4B6-BBF7EDC31C3B}" type="presParOf" srcId="{0B13B10E-AB9B-4709-AB38-74B7DCB5CA87}" destId="{794F25D5-3EB9-49B1-823A-0A2323609FC8}" srcOrd="2" destOrd="0" presId="urn:microsoft.com/office/officeart/2008/layout/VerticalCurvedList"/>
    <dgm:cxn modelId="{8BD25AAA-BB40-49A4-BDBF-D50BAC9479A9}" type="presParOf" srcId="{794F25D5-3EB9-49B1-823A-0A2323609FC8}" destId="{CC812418-55E4-4BAF-B1AB-5E9F63DDC526}" srcOrd="0" destOrd="0" presId="urn:microsoft.com/office/officeart/2008/layout/VerticalCurvedList"/>
    <dgm:cxn modelId="{2B96B8FA-726A-4EC0-95DF-41D6191897C7}" type="presParOf" srcId="{0B13B10E-AB9B-4709-AB38-74B7DCB5CA87}" destId="{BA382842-1456-499B-9515-E2A95D6E75C5}" srcOrd="3" destOrd="0" presId="urn:microsoft.com/office/officeart/2008/layout/VerticalCurvedList"/>
    <dgm:cxn modelId="{6477203E-F697-4B8D-963F-1F3D7B68C497}" type="presParOf" srcId="{0B13B10E-AB9B-4709-AB38-74B7DCB5CA87}" destId="{5855E422-66E7-412E-80C0-CC23DEB4B021}" srcOrd="4" destOrd="0" presId="urn:microsoft.com/office/officeart/2008/layout/VerticalCurvedList"/>
    <dgm:cxn modelId="{81E103BA-A5D7-4B2D-8007-1616FE189DA0}" type="presParOf" srcId="{5855E422-66E7-412E-80C0-CC23DEB4B021}" destId="{8DA86B19-14C4-4D94-94B0-10EE7B44CE11}" srcOrd="0" destOrd="0" presId="urn:microsoft.com/office/officeart/2008/layout/VerticalCurvedList"/>
    <dgm:cxn modelId="{21953078-1961-4B2C-86FF-BC6BF392C1DA}" type="presParOf" srcId="{0B13B10E-AB9B-4709-AB38-74B7DCB5CA87}" destId="{19D6E023-851D-41D1-A1CC-6F92ED5BF016}" srcOrd="5" destOrd="0" presId="urn:microsoft.com/office/officeart/2008/layout/VerticalCurvedList"/>
    <dgm:cxn modelId="{FA6487B5-2746-4B1C-A7F3-3EA93D0AAA72}" type="presParOf" srcId="{0B13B10E-AB9B-4709-AB38-74B7DCB5CA87}" destId="{EC084267-7BD1-4CF8-8E8E-65FE1F056E53}" srcOrd="6" destOrd="0" presId="urn:microsoft.com/office/officeart/2008/layout/VerticalCurvedList"/>
    <dgm:cxn modelId="{235F577B-A172-48F4-93F6-932006889E1E}" type="presParOf" srcId="{EC084267-7BD1-4CF8-8E8E-65FE1F056E53}" destId="{3EB25A80-B646-49A7-952F-DC03BE7BD783}" srcOrd="0" destOrd="0" presId="urn:microsoft.com/office/officeart/2008/layout/VerticalCurvedList"/>
    <dgm:cxn modelId="{16DC8D02-F7BB-4879-B0ED-EBDC6531F5A4}" type="presParOf" srcId="{0B13B10E-AB9B-4709-AB38-74B7DCB5CA87}" destId="{E36C5314-2A3D-40D1-8935-75CD784D6558}" srcOrd="7" destOrd="0" presId="urn:microsoft.com/office/officeart/2008/layout/VerticalCurvedList"/>
    <dgm:cxn modelId="{65580883-EA58-486A-851E-E63CB05D759D}" type="presParOf" srcId="{0B13B10E-AB9B-4709-AB38-74B7DCB5CA87}" destId="{EB419118-50BF-467E-97C8-1A166E4323A0}" srcOrd="8" destOrd="0" presId="urn:microsoft.com/office/officeart/2008/layout/VerticalCurvedList"/>
    <dgm:cxn modelId="{9CFEA6A8-6D25-46A5-99A5-E6BA9B8EFD09}" type="presParOf" srcId="{EB419118-50BF-467E-97C8-1A166E4323A0}" destId="{925C505B-F95F-4C54-A297-021763A7CC17}" srcOrd="0" destOrd="0" presId="urn:microsoft.com/office/officeart/2008/layout/VerticalCurvedList"/>
    <dgm:cxn modelId="{E680A2BE-BE4E-4C5C-AA07-D1DBBE2D454D}" type="presParOf" srcId="{0B13B10E-AB9B-4709-AB38-74B7DCB5CA87}" destId="{765F9A0E-B8AD-4BC4-ADC1-B99553AEF624}" srcOrd="9" destOrd="0" presId="urn:microsoft.com/office/officeart/2008/layout/VerticalCurvedList"/>
    <dgm:cxn modelId="{3AB9F8CB-FF4E-466C-82E1-6627AC8C5F54}" type="presParOf" srcId="{0B13B10E-AB9B-4709-AB38-74B7DCB5CA87}" destId="{84233D5D-11AF-4D2D-AC7D-21A91819CF19}" srcOrd="10" destOrd="0" presId="urn:microsoft.com/office/officeart/2008/layout/VerticalCurvedList"/>
    <dgm:cxn modelId="{02E72672-68C2-4DA2-B8E2-2E09012CF167}" type="presParOf" srcId="{84233D5D-11AF-4D2D-AC7D-21A91819CF19}" destId="{42A2B3D4-DDC3-4C07-9F32-E0B367961E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F4F4DD-3395-4511-BAE9-A515FAEA8C7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ACB915FB-3A6A-43CF-878C-0C8D17A5D45F}">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Once the relevant authority has </a:t>
          </a:r>
          <a:r>
            <a:rPr lang="en-GB" sz="1800" b="0" i="0" u="none" strike="noStrike">
              <a:solidFill>
                <a:schemeClr val="bg1"/>
              </a:solidFill>
              <a:effectLst/>
              <a:latin typeface="Arial" panose="020B0604020202020204" pitchFamily="34" charset="0"/>
            </a:rPr>
            <a:t>confirmed that the service is not changing considerably</a:t>
          </a:r>
          <a:r>
            <a:rPr lang="en-GB" sz="1800">
              <a:solidFill>
                <a:schemeClr val="bg1"/>
              </a:solidFill>
              <a:latin typeface="Arial" panose="020B0604020202020204" pitchFamily="34" charset="0"/>
            </a:rPr>
            <a:t> and </a:t>
          </a:r>
          <a:r>
            <a:rPr lang="en-GB" sz="1800" b="0" i="0" u="none" strike="noStrike">
              <a:solidFill>
                <a:schemeClr val="bg1"/>
              </a:solidFill>
              <a:effectLst/>
              <a:latin typeface="Arial" panose="020B0604020202020204" pitchFamily="34" charset="0"/>
            </a:rPr>
            <a:t>the provider is </a:t>
          </a:r>
          <a:r>
            <a:rPr lang="en-GB" sz="1800">
              <a:latin typeface="Arial" panose="020B0604020202020204" pitchFamily="34" charset="0"/>
              <a:cs typeface="Arial" panose="020B0604020202020204" pitchFamily="34" charset="0"/>
            </a:rPr>
            <a:t>satisfying the existing contract and likely to satisfy the new contract</a:t>
          </a:r>
          <a:r>
            <a:rPr lang="en-GB" sz="1800" b="0" i="0" u="none" strike="noStrike">
              <a:solidFill>
                <a:schemeClr val="bg1"/>
              </a:solidFill>
              <a:effectLst/>
              <a:latin typeface="Arial" panose="020B0604020202020204" pitchFamily="34" charset="0"/>
            </a:rPr>
            <a:t>, </a:t>
          </a:r>
          <a:r>
            <a:rPr lang="en-GB" sz="1800">
              <a:solidFill>
                <a:schemeClr val="bg1"/>
              </a:solidFill>
              <a:latin typeface="Arial" panose="020B0604020202020204" pitchFamily="34" charset="0"/>
              <a:cs typeface="Arial" panose="020B0604020202020204" pitchFamily="34" charset="0"/>
            </a:rPr>
            <a:t>they must publish their intention to award a contract notice. </a:t>
          </a:r>
        </a:p>
      </dgm:t>
    </dgm:pt>
    <dgm:pt modelId="{BEF61F58-2C8C-4D15-99E7-CE9FF170EAD0}" type="parTrans" cxnId="{29B1A1D3-9F45-43FF-B2B2-E653A71058CA}">
      <dgm:prSet/>
      <dgm:spPr/>
      <dgm:t>
        <a:bodyPr/>
        <a:lstStyle/>
        <a:p>
          <a:endParaRPr lang="en-GB"/>
        </a:p>
      </dgm:t>
    </dgm:pt>
    <dgm:pt modelId="{117E63D9-F6C2-41DC-AC5E-E9E9793D8824}" type="sibTrans" cxnId="{29B1A1D3-9F45-43FF-B2B2-E653A71058CA}">
      <dgm:prSet/>
      <dgm:spPr>
        <a:solidFill>
          <a:srgbClr val="005EB8"/>
        </a:solidFill>
        <a:ln>
          <a:solidFill>
            <a:srgbClr val="005EB8"/>
          </a:solidFill>
        </a:ln>
      </dgm:spPr>
      <dgm:t>
        <a:bodyPr/>
        <a:lstStyle/>
        <a:p>
          <a:endParaRPr lang="en-GB"/>
        </a:p>
      </dgm:t>
    </dgm:pt>
    <dgm:pt modelId="{DC48A3B6-3AAF-40F1-9E96-50B5FC72F907}">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This must be done using the </a:t>
          </a:r>
          <a:r>
            <a:rPr lang="en-GB" sz="1800" b="1">
              <a:latin typeface="Arial" panose="020B0604020202020204" pitchFamily="34" charset="0"/>
              <a:cs typeface="Arial" panose="020B0604020202020204" pitchFamily="34" charset="0"/>
            </a:rPr>
            <a:t>Find a Tender Service (FTS) </a:t>
          </a:r>
          <a:r>
            <a:rPr lang="en-GB" sz="1800" b="0">
              <a:latin typeface="Arial" panose="020B0604020202020204" pitchFamily="34" charset="0"/>
              <a:cs typeface="Arial" panose="020B0604020202020204" pitchFamily="34" charset="0"/>
            </a:rPr>
            <a:t>website</a:t>
          </a:r>
          <a:r>
            <a:rPr lang="en-GB" sz="1800">
              <a:latin typeface="Arial" panose="020B0604020202020204" pitchFamily="34" charset="0"/>
              <a:cs typeface="Arial" panose="020B0604020202020204" pitchFamily="34" charset="0"/>
            </a:rPr>
            <a:t>. </a:t>
          </a:r>
        </a:p>
      </dgm:t>
    </dgm:pt>
    <dgm:pt modelId="{385EDBD0-DFEC-4CEE-BF12-C0D241B667F7}" type="sibTrans" cxnId="{B163DA1D-2695-4690-9063-D39D5408C878}">
      <dgm:prSet/>
      <dgm:spPr/>
      <dgm:t>
        <a:bodyPr/>
        <a:lstStyle/>
        <a:p>
          <a:endParaRPr lang="en-GB"/>
        </a:p>
      </dgm:t>
    </dgm:pt>
    <dgm:pt modelId="{F259FB7E-A601-4D8D-9FC6-7AA568B024AE}" type="parTrans" cxnId="{B163DA1D-2695-4690-9063-D39D5408C878}">
      <dgm:prSet/>
      <dgm:spPr/>
      <dgm:t>
        <a:bodyPr/>
        <a:lstStyle/>
        <a:p>
          <a:endParaRPr lang="en-GB"/>
        </a:p>
      </dgm:t>
    </dgm:pt>
    <dgm:pt modelId="{19D81057-3E94-458C-B529-3DC4D08BFEDF}">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The information that must be included in the notice is detailed in Schedule 3 of the Regulations. </a:t>
          </a:r>
        </a:p>
      </dgm:t>
    </dgm:pt>
    <dgm:pt modelId="{C8A02C8E-F014-4A62-8F55-448DFEC8EA2F}" type="sibTrans" cxnId="{6057041B-0F50-46D3-88B5-4851C7061C2E}">
      <dgm:prSet/>
      <dgm:spPr/>
      <dgm:t>
        <a:bodyPr/>
        <a:lstStyle/>
        <a:p>
          <a:endParaRPr lang="en-GB"/>
        </a:p>
      </dgm:t>
    </dgm:pt>
    <dgm:pt modelId="{2D7931DD-140C-45C3-A0D7-04FCECD3A327}" type="parTrans" cxnId="{6057041B-0F50-46D3-88B5-4851C7061C2E}">
      <dgm:prSet/>
      <dgm:spPr/>
      <dgm:t>
        <a:bodyPr/>
        <a:lstStyle/>
        <a:p>
          <a:endParaRPr lang="en-GB"/>
        </a:p>
      </dgm:t>
    </dgm:pt>
    <dgm:pt modelId="{4A416AC1-7E11-4265-8C00-EFAD9ABBEAAB}">
      <dgm:prSe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The standstill period starts the day after the publication of this notice. This, and all subsequent steps, are identical across direct award process C, the most suitable provider process, and the competitive process.</a:t>
          </a:r>
        </a:p>
      </dgm:t>
    </dgm:pt>
    <dgm:pt modelId="{17F3D1A3-2AF6-4F31-9E7B-6848A22CBC5E}" type="sibTrans" cxnId="{D59FF7B9-49B1-475B-ADED-F24E92736A2B}">
      <dgm:prSet/>
      <dgm:spPr/>
      <dgm:t>
        <a:bodyPr/>
        <a:lstStyle/>
        <a:p>
          <a:endParaRPr lang="en-GB"/>
        </a:p>
      </dgm:t>
    </dgm:pt>
    <dgm:pt modelId="{1FE3DD76-0511-4D8C-BEF8-8C2C7F150093}" type="parTrans" cxnId="{D59FF7B9-49B1-475B-ADED-F24E92736A2B}">
      <dgm:prSet/>
      <dgm:spPr/>
      <dgm:t>
        <a:bodyPr/>
        <a:lstStyle/>
        <a:p>
          <a:endParaRPr lang="en-GB"/>
        </a:p>
      </dgm:t>
    </dgm:pt>
    <dgm:pt modelId="{8C3F337D-6074-4C81-A1A1-E0169731D8E5}">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Therefore, these steps and any subsequent steps will be described later in the presentation. </a:t>
          </a:r>
        </a:p>
      </dgm:t>
    </dgm:pt>
    <dgm:pt modelId="{7DC67B57-DE2A-48ED-832E-5CFDA1203AAE}" type="sibTrans" cxnId="{D264AE9E-2C7A-4D22-B2EC-957A62268EB6}">
      <dgm:prSet/>
      <dgm:spPr/>
      <dgm:t>
        <a:bodyPr/>
        <a:lstStyle/>
        <a:p>
          <a:endParaRPr lang="en-GB"/>
        </a:p>
      </dgm:t>
    </dgm:pt>
    <dgm:pt modelId="{C0787924-3482-4190-BF0C-6D317E068F1F}" type="parTrans" cxnId="{D264AE9E-2C7A-4D22-B2EC-957A62268EB6}">
      <dgm:prSet/>
      <dgm:spPr/>
      <dgm:t>
        <a:bodyPr/>
        <a:lstStyle/>
        <a:p>
          <a:endParaRPr lang="en-GB"/>
        </a:p>
      </dgm:t>
    </dgm:pt>
    <dgm:pt modelId="{8206F583-83BA-4F39-B099-71B34CAFF65C}" type="pres">
      <dgm:prSet presAssocID="{16F4F4DD-3395-4511-BAE9-A515FAEA8C79}" presName="Name0" presStyleCnt="0">
        <dgm:presLayoutVars>
          <dgm:chMax val="7"/>
          <dgm:chPref val="7"/>
          <dgm:dir/>
        </dgm:presLayoutVars>
      </dgm:prSet>
      <dgm:spPr/>
    </dgm:pt>
    <dgm:pt modelId="{8520F8A5-FAFF-41C5-8D92-EFE50ED97932}" type="pres">
      <dgm:prSet presAssocID="{16F4F4DD-3395-4511-BAE9-A515FAEA8C79}" presName="Name1" presStyleCnt="0"/>
      <dgm:spPr/>
    </dgm:pt>
    <dgm:pt modelId="{C9103246-2822-4A57-912D-C0B158B0614A}" type="pres">
      <dgm:prSet presAssocID="{16F4F4DD-3395-4511-BAE9-A515FAEA8C79}" presName="cycle" presStyleCnt="0"/>
      <dgm:spPr/>
    </dgm:pt>
    <dgm:pt modelId="{A3206BB4-2FF1-478A-972C-FB6B8DA19A3C}" type="pres">
      <dgm:prSet presAssocID="{16F4F4DD-3395-4511-BAE9-A515FAEA8C79}" presName="srcNode" presStyleLbl="node1" presStyleIdx="0" presStyleCnt="5"/>
      <dgm:spPr/>
    </dgm:pt>
    <dgm:pt modelId="{5C331967-6D18-44E0-805C-EADC34401BAB}" type="pres">
      <dgm:prSet presAssocID="{16F4F4DD-3395-4511-BAE9-A515FAEA8C79}" presName="conn" presStyleLbl="parChTrans1D2" presStyleIdx="0" presStyleCnt="1"/>
      <dgm:spPr/>
    </dgm:pt>
    <dgm:pt modelId="{F3FA2C96-FB42-4E32-B8FB-A50B24B5446E}" type="pres">
      <dgm:prSet presAssocID="{16F4F4DD-3395-4511-BAE9-A515FAEA8C79}" presName="extraNode" presStyleLbl="node1" presStyleIdx="0" presStyleCnt="5"/>
      <dgm:spPr/>
    </dgm:pt>
    <dgm:pt modelId="{3686C7DC-AE25-4C96-B658-891ACD7C518B}" type="pres">
      <dgm:prSet presAssocID="{16F4F4DD-3395-4511-BAE9-A515FAEA8C79}" presName="dstNode" presStyleLbl="node1" presStyleIdx="0" presStyleCnt="5"/>
      <dgm:spPr/>
    </dgm:pt>
    <dgm:pt modelId="{DCC3229A-AA45-4B12-9EA3-DE5D602C3436}" type="pres">
      <dgm:prSet presAssocID="{ACB915FB-3A6A-43CF-878C-0C8D17A5D45F}" presName="text_1" presStyleLbl="node1" presStyleIdx="0" presStyleCnt="5" custScaleY="116408">
        <dgm:presLayoutVars>
          <dgm:bulletEnabled val="1"/>
        </dgm:presLayoutVars>
      </dgm:prSet>
      <dgm:spPr/>
    </dgm:pt>
    <dgm:pt modelId="{7D1AF23D-A974-407D-82A1-8CBDAAF242ED}" type="pres">
      <dgm:prSet presAssocID="{ACB915FB-3A6A-43CF-878C-0C8D17A5D45F}" presName="accent_1" presStyleCnt="0"/>
      <dgm:spPr/>
    </dgm:pt>
    <dgm:pt modelId="{64A5473E-27F2-416E-8CF0-BF2E487E7013}" type="pres">
      <dgm:prSet presAssocID="{ACB915FB-3A6A-43CF-878C-0C8D17A5D45F}" presName="accentRepeatNode" presStyleLbl="solidFgAcc1" presStyleIdx="0" presStyleCnt="5"/>
      <dgm:spPr>
        <a:ln>
          <a:solidFill>
            <a:srgbClr val="005EB8"/>
          </a:solidFill>
        </a:ln>
      </dgm:spPr>
    </dgm:pt>
    <dgm:pt modelId="{1D47DC5E-6AAF-479B-8D4F-318252ED7741}" type="pres">
      <dgm:prSet presAssocID="{DC48A3B6-3AAF-40F1-9E96-50B5FC72F907}" presName="text_2" presStyleLbl="node1" presStyleIdx="1" presStyleCnt="5">
        <dgm:presLayoutVars>
          <dgm:bulletEnabled val="1"/>
        </dgm:presLayoutVars>
      </dgm:prSet>
      <dgm:spPr/>
    </dgm:pt>
    <dgm:pt modelId="{813495ED-51DF-4837-9C92-71115458DD75}" type="pres">
      <dgm:prSet presAssocID="{DC48A3B6-3AAF-40F1-9E96-50B5FC72F907}" presName="accent_2" presStyleCnt="0"/>
      <dgm:spPr/>
    </dgm:pt>
    <dgm:pt modelId="{44F7ED38-1E05-4144-8B4F-A65FC9FCBDF4}" type="pres">
      <dgm:prSet presAssocID="{DC48A3B6-3AAF-40F1-9E96-50B5FC72F907}" presName="accentRepeatNode" presStyleLbl="solidFgAcc1" presStyleIdx="1" presStyleCnt="5"/>
      <dgm:spPr>
        <a:ln>
          <a:solidFill>
            <a:srgbClr val="005EB8"/>
          </a:solidFill>
        </a:ln>
      </dgm:spPr>
    </dgm:pt>
    <dgm:pt modelId="{AC0590BE-5359-481E-AD3F-830413FCE414}" type="pres">
      <dgm:prSet presAssocID="{19D81057-3E94-458C-B529-3DC4D08BFEDF}" presName="text_3" presStyleLbl="node1" presStyleIdx="2" presStyleCnt="5">
        <dgm:presLayoutVars>
          <dgm:bulletEnabled val="1"/>
        </dgm:presLayoutVars>
      </dgm:prSet>
      <dgm:spPr/>
    </dgm:pt>
    <dgm:pt modelId="{0F34E43D-CC1F-4346-B063-90C3BE776D1E}" type="pres">
      <dgm:prSet presAssocID="{19D81057-3E94-458C-B529-3DC4D08BFEDF}" presName="accent_3" presStyleCnt="0"/>
      <dgm:spPr/>
    </dgm:pt>
    <dgm:pt modelId="{5F9DE5B3-9DDE-4CF6-BFD4-2FE0FA45CE63}" type="pres">
      <dgm:prSet presAssocID="{19D81057-3E94-458C-B529-3DC4D08BFEDF}" presName="accentRepeatNode" presStyleLbl="solidFgAcc1" presStyleIdx="2" presStyleCnt="5"/>
      <dgm:spPr>
        <a:ln>
          <a:solidFill>
            <a:srgbClr val="005EB8"/>
          </a:solidFill>
        </a:ln>
      </dgm:spPr>
    </dgm:pt>
    <dgm:pt modelId="{9D6AA244-50F9-4F52-B4CD-CBEA55B4B02B}" type="pres">
      <dgm:prSet presAssocID="{4A416AC1-7E11-4265-8C00-EFAD9ABBEAAB}" presName="text_4" presStyleLbl="node1" presStyleIdx="3" presStyleCnt="5" custScaleY="116526">
        <dgm:presLayoutVars>
          <dgm:bulletEnabled val="1"/>
        </dgm:presLayoutVars>
      </dgm:prSet>
      <dgm:spPr/>
    </dgm:pt>
    <dgm:pt modelId="{2D3E0D34-53DA-48EB-ADC9-D30042D70332}" type="pres">
      <dgm:prSet presAssocID="{4A416AC1-7E11-4265-8C00-EFAD9ABBEAAB}" presName="accent_4" presStyleCnt="0"/>
      <dgm:spPr/>
    </dgm:pt>
    <dgm:pt modelId="{F53EDC92-3668-49AE-BE60-D99CA4C31481}" type="pres">
      <dgm:prSet presAssocID="{4A416AC1-7E11-4265-8C00-EFAD9ABBEAAB}" presName="accentRepeatNode" presStyleLbl="solidFgAcc1" presStyleIdx="3" presStyleCnt="5"/>
      <dgm:spPr>
        <a:ln>
          <a:solidFill>
            <a:srgbClr val="005EB8"/>
          </a:solidFill>
        </a:ln>
      </dgm:spPr>
    </dgm:pt>
    <dgm:pt modelId="{E775BD96-A3F0-4B28-9A87-918BB795E4C6}" type="pres">
      <dgm:prSet presAssocID="{8C3F337D-6074-4C81-A1A1-E0169731D8E5}" presName="text_5" presStyleLbl="node1" presStyleIdx="4" presStyleCnt="5">
        <dgm:presLayoutVars>
          <dgm:bulletEnabled val="1"/>
        </dgm:presLayoutVars>
      </dgm:prSet>
      <dgm:spPr/>
    </dgm:pt>
    <dgm:pt modelId="{AC3C91AA-AF43-4CB8-B97B-3475755C37A5}" type="pres">
      <dgm:prSet presAssocID="{8C3F337D-6074-4C81-A1A1-E0169731D8E5}" presName="accent_5" presStyleCnt="0"/>
      <dgm:spPr/>
    </dgm:pt>
    <dgm:pt modelId="{1F8E07F8-13B1-48B3-91C8-035152AE9BEB}" type="pres">
      <dgm:prSet presAssocID="{8C3F337D-6074-4C81-A1A1-E0169731D8E5}" presName="accentRepeatNode" presStyleLbl="solidFgAcc1" presStyleIdx="4" presStyleCnt="5"/>
      <dgm:spPr>
        <a:ln>
          <a:solidFill>
            <a:srgbClr val="005EB8"/>
          </a:solidFill>
        </a:ln>
      </dgm:spPr>
    </dgm:pt>
  </dgm:ptLst>
  <dgm:cxnLst>
    <dgm:cxn modelId="{89107D00-6227-4549-9112-EBC7E9E418E3}" type="presOf" srcId="{DC48A3B6-3AAF-40F1-9E96-50B5FC72F907}" destId="{1D47DC5E-6AAF-479B-8D4F-318252ED7741}" srcOrd="0" destOrd="0" presId="urn:microsoft.com/office/officeart/2008/layout/VerticalCurvedList"/>
    <dgm:cxn modelId="{DF56D906-DAC7-4001-AD5E-9BE846435458}" type="presOf" srcId="{19D81057-3E94-458C-B529-3DC4D08BFEDF}" destId="{AC0590BE-5359-481E-AD3F-830413FCE414}" srcOrd="0" destOrd="0" presId="urn:microsoft.com/office/officeart/2008/layout/VerticalCurvedList"/>
    <dgm:cxn modelId="{6057041B-0F50-46D3-88B5-4851C7061C2E}" srcId="{16F4F4DD-3395-4511-BAE9-A515FAEA8C79}" destId="{19D81057-3E94-458C-B529-3DC4D08BFEDF}" srcOrd="2" destOrd="0" parTransId="{2D7931DD-140C-45C3-A0D7-04FCECD3A327}" sibTransId="{C8A02C8E-F014-4A62-8F55-448DFEC8EA2F}"/>
    <dgm:cxn modelId="{B163DA1D-2695-4690-9063-D39D5408C878}" srcId="{16F4F4DD-3395-4511-BAE9-A515FAEA8C79}" destId="{DC48A3B6-3AAF-40F1-9E96-50B5FC72F907}" srcOrd="1" destOrd="0" parTransId="{F259FB7E-A601-4D8D-9FC6-7AA568B024AE}" sibTransId="{385EDBD0-DFEC-4CEE-BF12-C0D241B667F7}"/>
    <dgm:cxn modelId="{2C16B92A-BBB5-4B4B-B3B1-6F73892ED0F5}" type="presOf" srcId="{ACB915FB-3A6A-43CF-878C-0C8D17A5D45F}" destId="{DCC3229A-AA45-4B12-9EA3-DE5D602C3436}" srcOrd="0" destOrd="0" presId="urn:microsoft.com/office/officeart/2008/layout/VerticalCurvedList"/>
    <dgm:cxn modelId="{5422D755-B7B6-4D97-A7CD-D0234484E8A8}" type="presOf" srcId="{117E63D9-F6C2-41DC-AC5E-E9E9793D8824}" destId="{5C331967-6D18-44E0-805C-EADC34401BAB}" srcOrd="0" destOrd="0" presId="urn:microsoft.com/office/officeart/2008/layout/VerticalCurvedList"/>
    <dgm:cxn modelId="{A8F04D82-4BE7-4E1B-953B-BD349BA480A9}" type="presOf" srcId="{8C3F337D-6074-4C81-A1A1-E0169731D8E5}" destId="{E775BD96-A3F0-4B28-9A87-918BB795E4C6}" srcOrd="0" destOrd="0" presId="urn:microsoft.com/office/officeart/2008/layout/VerticalCurvedList"/>
    <dgm:cxn modelId="{FCD90B9C-7AC1-4C39-8C40-D9DCB9942D44}" type="presOf" srcId="{16F4F4DD-3395-4511-BAE9-A515FAEA8C79}" destId="{8206F583-83BA-4F39-B099-71B34CAFF65C}" srcOrd="0" destOrd="0" presId="urn:microsoft.com/office/officeart/2008/layout/VerticalCurvedList"/>
    <dgm:cxn modelId="{D264AE9E-2C7A-4D22-B2EC-957A62268EB6}" srcId="{16F4F4DD-3395-4511-BAE9-A515FAEA8C79}" destId="{8C3F337D-6074-4C81-A1A1-E0169731D8E5}" srcOrd="4" destOrd="0" parTransId="{C0787924-3482-4190-BF0C-6D317E068F1F}" sibTransId="{7DC67B57-DE2A-48ED-832E-5CFDA1203AAE}"/>
    <dgm:cxn modelId="{D59FF7B9-49B1-475B-ADED-F24E92736A2B}" srcId="{16F4F4DD-3395-4511-BAE9-A515FAEA8C79}" destId="{4A416AC1-7E11-4265-8C00-EFAD9ABBEAAB}" srcOrd="3" destOrd="0" parTransId="{1FE3DD76-0511-4D8C-BEF8-8C2C7F150093}" sibTransId="{17F3D1A3-2AF6-4F31-9E7B-6848A22CBC5E}"/>
    <dgm:cxn modelId="{29B1A1D3-9F45-43FF-B2B2-E653A71058CA}" srcId="{16F4F4DD-3395-4511-BAE9-A515FAEA8C79}" destId="{ACB915FB-3A6A-43CF-878C-0C8D17A5D45F}" srcOrd="0" destOrd="0" parTransId="{BEF61F58-2C8C-4D15-99E7-CE9FF170EAD0}" sibTransId="{117E63D9-F6C2-41DC-AC5E-E9E9793D8824}"/>
    <dgm:cxn modelId="{7EE3ACEA-72D1-47BB-9A93-11ED06195A28}" type="presOf" srcId="{4A416AC1-7E11-4265-8C00-EFAD9ABBEAAB}" destId="{9D6AA244-50F9-4F52-B4CD-CBEA55B4B02B}" srcOrd="0" destOrd="0" presId="urn:microsoft.com/office/officeart/2008/layout/VerticalCurvedList"/>
    <dgm:cxn modelId="{53E48512-789C-44EB-BA8B-E3019DA59FEA}" type="presParOf" srcId="{8206F583-83BA-4F39-B099-71B34CAFF65C}" destId="{8520F8A5-FAFF-41C5-8D92-EFE50ED97932}" srcOrd="0" destOrd="0" presId="urn:microsoft.com/office/officeart/2008/layout/VerticalCurvedList"/>
    <dgm:cxn modelId="{2DE22513-9B7C-42F5-8F20-5F4D5707E355}" type="presParOf" srcId="{8520F8A5-FAFF-41C5-8D92-EFE50ED97932}" destId="{C9103246-2822-4A57-912D-C0B158B0614A}" srcOrd="0" destOrd="0" presId="urn:microsoft.com/office/officeart/2008/layout/VerticalCurvedList"/>
    <dgm:cxn modelId="{25D3BE60-46CE-460E-8718-B3DCFB61344F}" type="presParOf" srcId="{C9103246-2822-4A57-912D-C0B158B0614A}" destId="{A3206BB4-2FF1-478A-972C-FB6B8DA19A3C}" srcOrd="0" destOrd="0" presId="urn:microsoft.com/office/officeart/2008/layout/VerticalCurvedList"/>
    <dgm:cxn modelId="{BB00CD7A-7F80-4949-9246-44FD51310594}" type="presParOf" srcId="{C9103246-2822-4A57-912D-C0B158B0614A}" destId="{5C331967-6D18-44E0-805C-EADC34401BAB}" srcOrd="1" destOrd="0" presId="urn:microsoft.com/office/officeart/2008/layout/VerticalCurvedList"/>
    <dgm:cxn modelId="{C7A9D498-DC53-4758-8E1E-33231AA296EB}" type="presParOf" srcId="{C9103246-2822-4A57-912D-C0B158B0614A}" destId="{F3FA2C96-FB42-4E32-B8FB-A50B24B5446E}" srcOrd="2" destOrd="0" presId="urn:microsoft.com/office/officeart/2008/layout/VerticalCurvedList"/>
    <dgm:cxn modelId="{1D20421A-34A1-4AD1-B97A-814309A717EA}" type="presParOf" srcId="{C9103246-2822-4A57-912D-C0B158B0614A}" destId="{3686C7DC-AE25-4C96-B658-891ACD7C518B}" srcOrd="3" destOrd="0" presId="urn:microsoft.com/office/officeart/2008/layout/VerticalCurvedList"/>
    <dgm:cxn modelId="{361B8063-CFE8-4589-9E4A-7C0057EDE22C}" type="presParOf" srcId="{8520F8A5-FAFF-41C5-8D92-EFE50ED97932}" destId="{DCC3229A-AA45-4B12-9EA3-DE5D602C3436}" srcOrd="1" destOrd="0" presId="urn:microsoft.com/office/officeart/2008/layout/VerticalCurvedList"/>
    <dgm:cxn modelId="{296427E3-A210-4AC7-8D56-4E8BCF74DF44}" type="presParOf" srcId="{8520F8A5-FAFF-41C5-8D92-EFE50ED97932}" destId="{7D1AF23D-A974-407D-82A1-8CBDAAF242ED}" srcOrd="2" destOrd="0" presId="urn:microsoft.com/office/officeart/2008/layout/VerticalCurvedList"/>
    <dgm:cxn modelId="{9428BC34-0932-4BF8-81C6-597FBA7E8832}" type="presParOf" srcId="{7D1AF23D-A974-407D-82A1-8CBDAAF242ED}" destId="{64A5473E-27F2-416E-8CF0-BF2E487E7013}" srcOrd="0" destOrd="0" presId="urn:microsoft.com/office/officeart/2008/layout/VerticalCurvedList"/>
    <dgm:cxn modelId="{9034ADB9-9874-4335-A7E6-8FC50D7ADE9B}" type="presParOf" srcId="{8520F8A5-FAFF-41C5-8D92-EFE50ED97932}" destId="{1D47DC5E-6AAF-479B-8D4F-318252ED7741}" srcOrd="3" destOrd="0" presId="urn:microsoft.com/office/officeart/2008/layout/VerticalCurvedList"/>
    <dgm:cxn modelId="{411B4197-B3D4-4032-906A-3EF4C1727CB5}" type="presParOf" srcId="{8520F8A5-FAFF-41C5-8D92-EFE50ED97932}" destId="{813495ED-51DF-4837-9C92-71115458DD75}" srcOrd="4" destOrd="0" presId="urn:microsoft.com/office/officeart/2008/layout/VerticalCurvedList"/>
    <dgm:cxn modelId="{43BE6339-C629-4AD0-902F-862EF4906E7A}" type="presParOf" srcId="{813495ED-51DF-4837-9C92-71115458DD75}" destId="{44F7ED38-1E05-4144-8B4F-A65FC9FCBDF4}" srcOrd="0" destOrd="0" presId="urn:microsoft.com/office/officeart/2008/layout/VerticalCurvedList"/>
    <dgm:cxn modelId="{3ECB0719-EC4F-4125-9288-F9904A32B2F6}" type="presParOf" srcId="{8520F8A5-FAFF-41C5-8D92-EFE50ED97932}" destId="{AC0590BE-5359-481E-AD3F-830413FCE414}" srcOrd="5" destOrd="0" presId="urn:microsoft.com/office/officeart/2008/layout/VerticalCurvedList"/>
    <dgm:cxn modelId="{0D5C7D49-F204-4429-B1B0-F84A9528F91A}" type="presParOf" srcId="{8520F8A5-FAFF-41C5-8D92-EFE50ED97932}" destId="{0F34E43D-CC1F-4346-B063-90C3BE776D1E}" srcOrd="6" destOrd="0" presId="urn:microsoft.com/office/officeart/2008/layout/VerticalCurvedList"/>
    <dgm:cxn modelId="{D2DD81B5-DF92-4371-A1A2-9CA13A85D157}" type="presParOf" srcId="{0F34E43D-CC1F-4346-B063-90C3BE776D1E}" destId="{5F9DE5B3-9DDE-4CF6-BFD4-2FE0FA45CE63}" srcOrd="0" destOrd="0" presId="urn:microsoft.com/office/officeart/2008/layout/VerticalCurvedList"/>
    <dgm:cxn modelId="{5274D47A-E341-4559-9BE8-DBC2681F682F}" type="presParOf" srcId="{8520F8A5-FAFF-41C5-8D92-EFE50ED97932}" destId="{9D6AA244-50F9-4F52-B4CD-CBEA55B4B02B}" srcOrd="7" destOrd="0" presId="urn:microsoft.com/office/officeart/2008/layout/VerticalCurvedList"/>
    <dgm:cxn modelId="{0FF0B981-BB85-4D44-B1B1-42965273501E}" type="presParOf" srcId="{8520F8A5-FAFF-41C5-8D92-EFE50ED97932}" destId="{2D3E0D34-53DA-48EB-ADC9-D30042D70332}" srcOrd="8" destOrd="0" presId="urn:microsoft.com/office/officeart/2008/layout/VerticalCurvedList"/>
    <dgm:cxn modelId="{47D3C2C3-6686-4ADB-BC99-A68C18EAAFEF}" type="presParOf" srcId="{2D3E0D34-53DA-48EB-ADC9-D30042D70332}" destId="{F53EDC92-3668-49AE-BE60-D99CA4C31481}" srcOrd="0" destOrd="0" presId="urn:microsoft.com/office/officeart/2008/layout/VerticalCurvedList"/>
    <dgm:cxn modelId="{1B8A0721-8BE7-41B2-AB14-5ACD8A655B45}" type="presParOf" srcId="{8520F8A5-FAFF-41C5-8D92-EFE50ED97932}" destId="{E775BD96-A3F0-4B28-9A87-918BB795E4C6}" srcOrd="9" destOrd="0" presId="urn:microsoft.com/office/officeart/2008/layout/VerticalCurvedList"/>
    <dgm:cxn modelId="{C758047C-90E7-41BE-B7A1-D70C960ADA3A}" type="presParOf" srcId="{8520F8A5-FAFF-41C5-8D92-EFE50ED97932}" destId="{AC3C91AA-AF43-4CB8-B97B-3475755C37A5}" srcOrd="10" destOrd="0" presId="urn:microsoft.com/office/officeart/2008/layout/VerticalCurvedList"/>
    <dgm:cxn modelId="{77FFF295-413A-4677-9503-1070987E776B}" type="presParOf" srcId="{AC3C91AA-AF43-4CB8-B97B-3475755C37A5}" destId="{1F8E07F8-13B1-48B3-91C8-035152AE9BE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178ABA-303A-4FC6-9B7C-7E77282AEC8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7F8021A-C606-4BEA-83D7-FDF5795EB3A0}">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This must be done using the Find a Tender Service (FTS) website. </a:t>
          </a:r>
        </a:p>
      </dgm:t>
    </dgm:pt>
    <dgm:pt modelId="{3DC0BD18-5F44-427E-9775-E264DD28F9EF}" type="parTrans" cxnId="{446FFB48-D560-48DB-B4B9-1D8A5B252E5A}">
      <dgm:prSet/>
      <dgm:spPr/>
      <dgm:t>
        <a:bodyPr/>
        <a:lstStyle/>
        <a:p>
          <a:endParaRPr lang="en-GB"/>
        </a:p>
      </dgm:t>
    </dgm:pt>
    <dgm:pt modelId="{87373440-7BA3-43A0-9AC2-2FC2A6CC1B76}" type="sibTrans" cxnId="{446FFB48-D560-48DB-B4B9-1D8A5B252E5A}">
      <dgm:prSet/>
      <dgm:spPr/>
      <dgm:t>
        <a:bodyPr/>
        <a:lstStyle/>
        <a:p>
          <a:endParaRPr lang="en-GB"/>
        </a:p>
      </dgm:t>
    </dgm:pt>
    <dgm:pt modelId="{A2672219-0CD4-4FDD-81C1-B91E2D2D5114}">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 information that must be included in the notice is detailed in Schedule 5 of the Regulations.</a:t>
          </a:r>
        </a:p>
      </dgm:t>
    </dgm:pt>
    <dgm:pt modelId="{2A86E862-9B5D-46C5-9353-37387B5F3002}" type="parTrans" cxnId="{589F2867-15F8-437E-9E8A-083D22E632C0}">
      <dgm:prSet/>
      <dgm:spPr/>
      <dgm:t>
        <a:bodyPr/>
        <a:lstStyle/>
        <a:p>
          <a:endParaRPr lang="en-GB"/>
        </a:p>
      </dgm:t>
    </dgm:pt>
    <dgm:pt modelId="{E158E786-0D3D-4D8A-B5C2-DE6526AA64AE}" type="sibTrans" cxnId="{589F2867-15F8-437E-9E8A-083D22E632C0}">
      <dgm:prSet/>
      <dgm:spPr/>
      <dgm:t>
        <a:bodyPr/>
        <a:lstStyle/>
        <a:p>
          <a:endParaRPr lang="en-GB"/>
        </a:p>
      </dgm:t>
    </dgm:pt>
    <dgm:pt modelId="{3A527CD2-72C6-44D0-AE79-E86960BDD4E7}">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relevant authority must publish the notice at least 14 calendar days before assessing the providers against the key criteria.</a:t>
          </a:r>
        </a:p>
      </dgm:t>
    </dgm:pt>
    <dgm:pt modelId="{917D7960-EBFC-4B18-B0ED-3243D243CB04}" type="parTrans" cxnId="{5524E245-2B20-485D-9BEB-FDB701F644A5}">
      <dgm:prSet/>
      <dgm:spPr/>
      <dgm:t>
        <a:bodyPr/>
        <a:lstStyle/>
        <a:p>
          <a:endParaRPr lang="en-GB"/>
        </a:p>
      </dgm:t>
    </dgm:pt>
    <dgm:pt modelId="{1234B29B-D71A-4EB6-A0A3-E0A414BE346D}" type="sibTrans" cxnId="{5524E245-2B20-485D-9BEB-FDB701F644A5}">
      <dgm:prSet/>
      <dgm:spPr/>
      <dgm:t>
        <a:bodyPr/>
        <a:lstStyle/>
        <a:p>
          <a:endParaRPr lang="en-GB"/>
        </a:p>
      </dgm:t>
    </dgm:pt>
    <dgm:pt modelId="{C8668F59-52B1-4C09-B178-5611F106CD22}" type="pres">
      <dgm:prSet presAssocID="{77178ABA-303A-4FC6-9B7C-7E77282AEC8D}" presName="linear" presStyleCnt="0">
        <dgm:presLayoutVars>
          <dgm:dir/>
          <dgm:animLvl val="lvl"/>
          <dgm:resizeHandles val="exact"/>
        </dgm:presLayoutVars>
      </dgm:prSet>
      <dgm:spPr/>
    </dgm:pt>
    <dgm:pt modelId="{8CB5D775-1520-4A9E-A046-FAC0F3ADEDB8}" type="pres">
      <dgm:prSet presAssocID="{77F8021A-C606-4BEA-83D7-FDF5795EB3A0}" presName="parentLin" presStyleCnt="0"/>
      <dgm:spPr/>
    </dgm:pt>
    <dgm:pt modelId="{3C0B373A-48C0-4791-B1A8-05EA2BDBA0EA}" type="pres">
      <dgm:prSet presAssocID="{77F8021A-C606-4BEA-83D7-FDF5795EB3A0}" presName="parentLeftMargin" presStyleLbl="node1" presStyleIdx="0" presStyleCnt="3"/>
      <dgm:spPr/>
    </dgm:pt>
    <dgm:pt modelId="{2FC00333-65F2-44FA-964D-63A77CAB5780}" type="pres">
      <dgm:prSet presAssocID="{77F8021A-C606-4BEA-83D7-FDF5795EB3A0}" presName="parentText" presStyleLbl="node1" presStyleIdx="0" presStyleCnt="3" custScaleX="142857" custLinFactNeighborX="407" custLinFactNeighborY="-2512">
        <dgm:presLayoutVars>
          <dgm:chMax val="0"/>
          <dgm:bulletEnabled val="1"/>
        </dgm:presLayoutVars>
      </dgm:prSet>
      <dgm:spPr/>
    </dgm:pt>
    <dgm:pt modelId="{6E0C9F1C-50BF-49D8-96AB-84A7CC9CC1BF}" type="pres">
      <dgm:prSet presAssocID="{77F8021A-C606-4BEA-83D7-FDF5795EB3A0}" presName="negativeSpace" presStyleCnt="0"/>
      <dgm:spPr/>
    </dgm:pt>
    <dgm:pt modelId="{C7519602-AE29-45CC-867A-773FD02A3495}" type="pres">
      <dgm:prSet presAssocID="{77F8021A-C606-4BEA-83D7-FDF5795EB3A0}" presName="childText" presStyleLbl="conFgAcc1" presStyleIdx="0" presStyleCnt="3" custLinFactNeighborY="-27130">
        <dgm:presLayoutVars>
          <dgm:bulletEnabled val="1"/>
        </dgm:presLayoutVars>
      </dgm:prSet>
      <dgm:spPr>
        <a:ln>
          <a:solidFill>
            <a:srgbClr val="005EB8"/>
          </a:solidFill>
        </a:ln>
      </dgm:spPr>
    </dgm:pt>
    <dgm:pt modelId="{A33A9A5F-A631-4224-8B14-1E16F5AE1EBD}" type="pres">
      <dgm:prSet presAssocID="{87373440-7BA3-43A0-9AC2-2FC2A6CC1B76}" presName="spaceBetweenRectangles" presStyleCnt="0"/>
      <dgm:spPr/>
    </dgm:pt>
    <dgm:pt modelId="{52BFE1B8-9456-4ED8-BF7D-A7228541C718}" type="pres">
      <dgm:prSet presAssocID="{A2672219-0CD4-4FDD-81C1-B91E2D2D5114}" presName="parentLin" presStyleCnt="0"/>
      <dgm:spPr/>
    </dgm:pt>
    <dgm:pt modelId="{919052ED-90F6-4FFC-9213-8339E0A655F7}" type="pres">
      <dgm:prSet presAssocID="{A2672219-0CD4-4FDD-81C1-B91E2D2D5114}" presName="parentLeftMargin" presStyleLbl="node1" presStyleIdx="0" presStyleCnt="3"/>
      <dgm:spPr/>
    </dgm:pt>
    <dgm:pt modelId="{04E0F6B7-C674-4CF7-975B-0E15AAF7B564}" type="pres">
      <dgm:prSet presAssocID="{A2672219-0CD4-4FDD-81C1-B91E2D2D5114}" presName="parentText" presStyleLbl="node1" presStyleIdx="1" presStyleCnt="3" custScaleX="142857" custScaleY="102680" custLinFactNeighborX="407" custLinFactNeighborY="-2512">
        <dgm:presLayoutVars>
          <dgm:chMax val="0"/>
          <dgm:bulletEnabled val="1"/>
        </dgm:presLayoutVars>
      </dgm:prSet>
      <dgm:spPr/>
    </dgm:pt>
    <dgm:pt modelId="{7724BFF9-6526-477C-8A31-524BA26B62DD}" type="pres">
      <dgm:prSet presAssocID="{A2672219-0CD4-4FDD-81C1-B91E2D2D5114}" presName="negativeSpace" presStyleCnt="0"/>
      <dgm:spPr/>
    </dgm:pt>
    <dgm:pt modelId="{EE1039BC-DF49-4763-8376-A77CEA972D9F}" type="pres">
      <dgm:prSet presAssocID="{A2672219-0CD4-4FDD-81C1-B91E2D2D5114}" presName="childText" presStyleLbl="conFgAcc1" presStyleIdx="1" presStyleCnt="3" custLinFactNeighborY="-27130">
        <dgm:presLayoutVars>
          <dgm:bulletEnabled val="1"/>
        </dgm:presLayoutVars>
      </dgm:prSet>
      <dgm:spPr>
        <a:ln>
          <a:solidFill>
            <a:srgbClr val="005EB8"/>
          </a:solidFill>
        </a:ln>
      </dgm:spPr>
    </dgm:pt>
    <dgm:pt modelId="{764713A6-0414-4327-BCCC-ACBB037148CE}" type="pres">
      <dgm:prSet presAssocID="{E158E786-0D3D-4D8A-B5C2-DE6526AA64AE}" presName="spaceBetweenRectangles" presStyleCnt="0"/>
      <dgm:spPr/>
    </dgm:pt>
    <dgm:pt modelId="{136BA07C-8657-40B9-9818-25E549ED9A88}" type="pres">
      <dgm:prSet presAssocID="{3A527CD2-72C6-44D0-AE79-E86960BDD4E7}" presName="parentLin" presStyleCnt="0"/>
      <dgm:spPr/>
    </dgm:pt>
    <dgm:pt modelId="{861A896D-E1E1-4EED-B5FC-DC963379CCD5}" type="pres">
      <dgm:prSet presAssocID="{3A527CD2-72C6-44D0-AE79-E86960BDD4E7}" presName="parentLeftMargin" presStyleLbl="node1" presStyleIdx="1" presStyleCnt="3"/>
      <dgm:spPr/>
    </dgm:pt>
    <dgm:pt modelId="{63A06721-00EA-4284-B7A6-AFB873B2E994}" type="pres">
      <dgm:prSet presAssocID="{3A527CD2-72C6-44D0-AE79-E86960BDD4E7}" presName="parentText" presStyleLbl="node1" presStyleIdx="2" presStyleCnt="3" custScaleX="142857" custScaleY="115526" custLinFactNeighborX="407" custLinFactNeighborY="4273">
        <dgm:presLayoutVars>
          <dgm:chMax val="0"/>
          <dgm:bulletEnabled val="1"/>
        </dgm:presLayoutVars>
      </dgm:prSet>
      <dgm:spPr/>
    </dgm:pt>
    <dgm:pt modelId="{D1AA6A84-5FC1-4F6F-927C-526AB9F6F57F}" type="pres">
      <dgm:prSet presAssocID="{3A527CD2-72C6-44D0-AE79-E86960BDD4E7}" presName="negativeSpace" presStyleCnt="0"/>
      <dgm:spPr/>
    </dgm:pt>
    <dgm:pt modelId="{6FA5EDFF-3F3E-4F09-9BE0-FC192F13D9FD}" type="pres">
      <dgm:prSet presAssocID="{3A527CD2-72C6-44D0-AE79-E86960BDD4E7}" presName="childText" presStyleLbl="conFgAcc1" presStyleIdx="2" presStyleCnt="3">
        <dgm:presLayoutVars>
          <dgm:bulletEnabled val="1"/>
        </dgm:presLayoutVars>
      </dgm:prSet>
      <dgm:spPr>
        <a:ln>
          <a:solidFill>
            <a:srgbClr val="005EB8"/>
          </a:solidFill>
        </a:ln>
      </dgm:spPr>
    </dgm:pt>
  </dgm:ptLst>
  <dgm:cxnLst>
    <dgm:cxn modelId="{764B8E10-84EE-4C09-A5EE-984EBA7AAB7C}" type="presOf" srcId="{3A527CD2-72C6-44D0-AE79-E86960BDD4E7}" destId="{63A06721-00EA-4284-B7A6-AFB873B2E994}" srcOrd="1" destOrd="0" presId="urn:microsoft.com/office/officeart/2005/8/layout/list1"/>
    <dgm:cxn modelId="{A6BE581A-F0C4-4E56-8780-E4E3F5047579}" type="presOf" srcId="{77178ABA-303A-4FC6-9B7C-7E77282AEC8D}" destId="{C8668F59-52B1-4C09-B178-5611F106CD22}" srcOrd="0" destOrd="0" presId="urn:microsoft.com/office/officeart/2005/8/layout/list1"/>
    <dgm:cxn modelId="{3EAB652C-6E61-46F5-8A16-D52BF551EEEB}" type="presOf" srcId="{77F8021A-C606-4BEA-83D7-FDF5795EB3A0}" destId="{3C0B373A-48C0-4791-B1A8-05EA2BDBA0EA}" srcOrd="0" destOrd="0" presId="urn:microsoft.com/office/officeart/2005/8/layout/list1"/>
    <dgm:cxn modelId="{9D9D0439-C240-4504-9AE0-E3EAD2378BE1}" type="presOf" srcId="{3A527CD2-72C6-44D0-AE79-E86960BDD4E7}" destId="{861A896D-E1E1-4EED-B5FC-DC963379CCD5}" srcOrd="0" destOrd="0" presId="urn:microsoft.com/office/officeart/2005/8/layout/list1"/>
    <dgm:cxn modelId="{E1A3B75E-E5AA-401F-9B7F-4F11CAE67CDB}" type="presOf" srcId="{77F8021A-C606-4BEA-83D7-FDF5795EB3A0}" destId="{2FC00333-65F2-44FA-964D-63A77CAB5780}" srcOrd="1" destOrd="0" presId="urn:microsoft.com/office/officeart/2005/8/layout/list1"/>
    <dgm:cxn modelId="{5524E245-2B20-485D-9BEB-FDB701F644A5}" srcId="{77178ABA-303A-4FC6-9B7C-7E77282AEC8D}" destId="{3A527CD2-72C6-44D0-AE79-E86960BDD4E7}" srcOrd="2" destOrd="0" parTransId="{917D7960-EBFC-4B18-B0ED-3243D243CB04}" sibTransId="{1234B29B-D71A-4EB6-A0A3-E0A414BE346D}"/>
    <dgm:cxn modelId="{19C6A666-ADDE-4206-AFFB-822E66398CDC}" type="presOf" srcId="{A2672219-0CD4-4FDD-81C1-B91E2D2D5114}" destId="{04E0F6B7-C674-4CF7-975B-0E15AAF7B564}" srcOrd="1" destOrd="0" presId="urn:microsoft.com/office/officeart/2005/8/layout/list1"/>
    <dgm:cxn modelId="{589F2867-15F8-437E-9E8A-083D22E632C0}" srcId="{77178ABA-303A-4FC6-9B7C-7E77282AEC8D}" destId="{A2672219-0CD4-4FDD-81C1-B91E2D2D5114}" srcOrd="1" destOrd="0" parTransId="{2A86E862-9B5D-46C5-9353-37387B5F3002}" sibTransId="{E158E786-0D3D-4D8A-B5C2-DE6526AA64AE}"/>
    <dgm:cxn modelId="{446FFB48-D560-48DB-B4B9-1D8A5B252E5A}" srcId="{77178ABA-303A-4FC6-9B7C-7E77282AEC8D}" destId="{77F8021A-C606-4BEA-83D7-FDF5795EB3A0}" srcOrd="0" destOrd="0" parTransId="{3DC0BD18-5F44-427E-9775-E264DD28F9EF}" sibTransId="{87373440-7BA3-43A0-9AC2-2FC2A6CC1B76}"/>
    <dgm:cxn modelId="{ADD0DFCC-D488-41E1-A1B5-4581F4E52D92}" type="presOf" srcId="{A2672219-0CD4-4FDD-81C1-B91E2D2D5114}" destId="{919052ED-90F6-4FFC-9213-8339E0A655F7}" srcOrd="0" destOrd="0" presId="urn:microsoft.com/office/officeart/2005/8/layout/list1"/>
    <dgm:cxn modelId="{CD147093-1EDC-48F7-A38C-AE3F2F130D5B}" type="presParOf" srcId="{C8668F59-52B1-4C09-B178-5611F106CD22}" destId="{8CB5D775-1520-4A9E-A046-FAC0F3ADEDB8}" srcOrd="0" destOrd="0" presId="urn:microsoft.com/office/officeart/2005/8/layout/list1"/>
    <dgm:cxn modelId="{6E15C5C3-A308-4391-95FC-27EC9C65E54E}" type="presParOf" srcId="{8CB5D775-1520-4A9E-A046-FAC0F3ADEDB8}" destId="{3C0B373A-48C0-4791-B1A8-05EA2BDBA0EA}" srcOrd="0" destOrd="0" presId="urn:microsoft.com/office/officeart/2005/8/layout/list1"/>
    <dgm:cxn modelId="{A2E22461-E1A8-4C8C-8B2D-1765C4AB01C8}" type="presParOf" srcId="{8CB5D775-1520-4A9E-A046-FAC0F3ADEDB8}" destId="{2FC00333-65F2-44FA-964D-63A77CAB5780}" srcOrd="1" destOrd="0" presId="urn:microsoft.com/office/officeart/2005/8/layout/list1"/>
    <dgm:cxn modelId="{FE507009-FBC6-406D-9D22-FEAF1DAB97A2}" type="presParOf" srcId="{C8668F59-52B1-4C09-B178-5611F106CD22}" destId="{6E0C9F1C-50BF-49D8-96AB-84A7CC9CC1BF}" srcOrd="1" destOrd="0" presId="urn:microsoft.com/office/officeart/2005/8/layout/list1"/>
    <dgm:cxn modelId="{15ED3637-90CA-45FC-AE59-1CDEBFB18B45}" type="presParOf" srcId="{C8668F59-52B1-4C09-B178-5611F106CD22}" destId="{C7519602-AE29-45CC-867A-773FD02A3495}" srcOrd="2" destOrd="0" presId="urn:microsoft.com/office/officeart/2005/8/layout/list1"/>
    <dgm:cxn modelId="{F2AA6D13-18B3-4A31-A57F-48AC33BC5AC3}" type="presParOf" srcId="{C8668F59-52B1-4C09-B178-5611F106CD22}" destId="{A33A9A5F-A631-4224-8B14-1E16F5AE1EBD}" srcOrd="3" destOrd="0" presId="urn:microsoft.com/office/officeart/2005/8/layout/list1"/>
    <dgm:cxn modelId="{F16C0B81-C1A5-4D8B-8346-F78D6B6670F0}" type="presParOf" srcId="{C8668F59-52B1-4C09-B178-5611F106CD22}" destId="{52BFE1B8-9456-4ED8-BF7D-A7228541C718}" srcOrd="4" destOrd="0" presId="urn:microsoft.com/office/officeart/2005/8/layout/list1"/>
    <dgm:cxn modelId="{46ABA15F-A89F-4F25-831A-2D1C0F389E14}" type="presParOf" srcId="{52BFE1B8-9456-4ED8-BF7D-A7228541C718}" destId="{919052ED-90F6-4FFC-9213-8339E0A655F7}" srcOrd="0" destOrd="0" presId="urn:microsoft.com/office/officeart/2005/8/layout/list1"/>
    <dgm:cxn modelId="{3F6F9FEE-2F1A-484B-8ADC-16788A71372D}" type="presParOf" srcId="{52BFE1B8-9456-4ED8-BF7D-A7228541C718}" destId="{04E0F6B7-C674-4CF7-975B-0E15AAF7B564}" srcOrd="1" destOrd="0" presId="urn:microsoft.com/office/officeart/2005/8/layout/list1"/>
    <dgm:cxn modelId="{9A6B2E03-A5E1-482B-AB9E-6D7C132BBD35}" type="presParOf" srcId="{C8668F59-52B1-4C09-B178-5611F106CD22}" destId="{7724BFF9-6526-477C-8A31-524BA26B62DD}" srcOrd="5" destOrd="0" presId="urn:microsoft.com/office/officeart/2005/8/layout/list1"/>
    <dgm:cxn modelId="{96D851CC-638A-464B-80B7-4E996820A21C}" type="presParOf" srcId="{C8668F59-52B1-4C09-B178-5611F106CD22}" destId="{EE1039BC-DF49-4763-8376-A77CEA972D9F}" srcOrd="6" destOrd="0" presId="urn:microsoft.com/office/officeart/2005/8/layout/list1"/>
    <dgm:cxn modelId="{1EFFBAEB-85DA-44F0-AF05-9009BACFD1E4}" type="presParOf" srcId="{C8668F59-52B1-4C09-B178-5611F106CD22}" destId="{764713A6-0414-4327-BCCC-ACBB037148CE}" srcOrd="7" destOrd="0" presId="urn:microsoft.com/office/officeart/2005/8/layout/list1"/>
    <dgm:cxn modelId="{0BE0EACE-55C1-4D4A-835B-6959BD81E9F4}" type="presParOf" srcId="{C8668F59-52B1-4C09-B178-5611F106CD22}" destId="{136BA07C-8657-40B9-9818-25E549ED9A88}" srcOrd="8" destOrd="0" presId="urn:microsoft.com/office/officeart/2005/8/layout/list1"/>
    <dgm:cxn modelId="{21228D02-5990-4421-B780-06DDAA0E0679}" type="presParOf" srcId="{136BA07C-8657-40B9-9818-25E549ED9A88}" destId="{861A896D-E1E1-4EED-B5FC-DC963379CCD5}" srcOrd="0" destOrd="0" presId="urn:microsoft.com/office/officeart/2005/8/layout/list1"/>
    <dgm:cxn modelId="{60E9C957-5F6A-48FE-91B8-B2A1E96021CA}" type="presParOf" srcId="{136BA07C-8657-40B9-9818-25E549ED9A88}" destId="{63A06721-00EA-4284-B7A6-AFB873B2E994}" srcOrd="1" destOrd="0" presId="urn:microsoft.com/office/officeart/2005/8/layout/list1"/>
    <dgm:cxn modelId="{8ED2BAEC-468F-4C8A-A1E3-57DA66901325}" type="presParOf" srcId="{C8668F59-52B1-4C09-B178-5611F106CD22}" destId="{D1AA6A84-5FC1-4F6F-927C-526AB9F6F57F}" srcOrd="9" destOrd="0" presId="urn:microsoft.com/office/officeart/2005/8/layout/list1"/>
    <dgm:cxn modelId="{42DB4CB6-6FCD-4774-A684-105EA809EEB0}" type="presParOf" srcId="{C8668F59-52B1-4C09-B178-5611F106CD22}" destId="{6FA5EDFF-3F3E-4F09-9BE0-FC192F13D9F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BB5AA2-D619-423F-B6F1-F9901A7D560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7167A8FB-F5A0-4CCD-8655-2C070AEB2D51}">
      <dgm:prSet phldrT="[Text]" custT="1"/>
      <dgm:spPr>
        <a:solidFill>
          <a:srgbClr val="FFC000"/>
        </a:solidFill>
        <a:ln>
          <a:solidFill>
            <a:srgbClr val="FFC000"/>
          </a:solidFill>
        </a:ln>
      </dgm:spPr>
      <dgm:t>
        <a:bodyPr/>
        <a:lstStyle/>
        <a:p>
          <a:r>
            <a:rPr lang="en-GB" sz="1800">
              <a:solidFill>
                <a:sysClr val="windowText" lastClr="000000"/>
              </a:solidFill>
              <a:latin typeface="Arial" panose="020B0604020202020204" pitchFamily="34" charset="0"/>
              <a:cs typeface="Arial" panose="020B0604020202020204" pitchFamily="34" charset="0"/>
            </a:rPr>
            <a:t>At this point interested providers could contact the relevant authority and ask to be considered as the ‘most suitable provider’. </a:t>
          </a:r>
        </a:p>
      </dgm:t>
    </dgm:pt>
    <dgm:pt modelId="{CC9DB83E-78DD-4AD4-9A58-B1BC1E066F88}" type="parTrans" cxnId="{AA23389E-B653-45B4-B5E1-3C7F866586C5}">
      <dgm:prSet/>
      <dgm:spPr/>
      <dgm:t>
        <a:bodyPr/>
        <a:lstStyle/>
        <a:p>
          <a:endParaRPr lang="en-GB"/>
        </a:p>
      </dgm:t>
    </dgm:pt>
    <dgm:pt modelId="{C09D08DC-3754-4ECC-8956-F3F791398B72}" type="sibTrans" cxnId="{AA23389E-B653-45B4-B5E1-3C7F866586C5}">
      <dgm:prSet/>
      <dgm:spPr>
        <a:solidFill>
          <a:schemeClr val="accent2"/>
        </a:solidFill>
        <a:ln>
          <a:solidFill>
            <a:srgbClr val="FFC000"/>
          </a:solidFill>
        </a:ln>
      </dgm:spPr>
      <dgm:t>
        <a:bodyPr/>
        <a:lstStyle/>
        <a:p>
          <a:endParaRPr lang="en-GB"/>
        </a:p>
      </dgm:t>
    </dgm:pt>
    <dgm:pt modelId="{1DE72BA0-7D58-48DF-BABA-B444AA2076BE}">
      <dgm:prSet phldrT="[Text]" custT="1"/>
      <dgm:spPr>
        <a:solidFill>
          <a:srgbClr val="FFC000"/>
        </a:solidFill>
        <a:ln>
          <a:solidFill>
            <a:srgbClr val="FFC000"/>
          </a:solidFill>
        </a:ln>
      </dgm:spPr>
      <dgm:t>
        <a:bodyPr/>
        <a:lstStyle/>
        <a:p>
          <a:r>
            <a:rPr lang="en-GB" sz="1800">
              <a:solidFill>
                <a:sysClr val="windowText" lastClr="000000"/>
              </a:solidFill>
              <a:latin typeface="Arial" panose="020B0604020202020204" pitchFamily="34" charset="0"/>
              <a:cs typeface="Arial" panose="020B0604020202020204" pitchFamily="34" charset="0"/>
            </a:rPr>
            <a:t>The relevant authority is advised to consider these requests to help them identify all suitable providers. </a:t>
          </a:r>
        </a:p>
      </dgm:t>
    </dgm:pt>
    <dgm:pt modelId="{D21BCAF2-105C-49FD-9346-74E1E54D1D3C}" type="parTrans" cxnId="{822487C7-CC1D-455E-9959-EF8BC8BB9E00}">
      <dgm:prSet/>
      <dgm:spPr/>
      <dgm:t>
        <a:bodyPr/>
        <a:lstStyle/>
        <a:p>
          <a:endParaRPr lang="en-GB"/>
        </a:p>
      </dgm:t>
    </dgm:pt>
    <dgm:pt modelId="{678169AF-62CA-4326-A59B-03FD87867B8B}" type="sibTrans" cxnId="{822487C7-CC1D-455E-9959-EF8BC8BB9E00}">
      <dgm:prSet/>
      <dgm:spPr/>
      <dgm:t>
        <a:bodyPr/>
        <a:lstStyle/>
        <a:p>
          <a:endParaRPr lang="en-GB"/>
        </a:p>
      </dgm:t>
    </dgm:pt>
    <dgm:pt modelId="{9A1D4867-0B76-434F-A7A2-916FE15251C0}">
      <dgm:prSet custT="1"/>
      <dgm:spPr>
        <a:solidFill>
          <a:srgbClr val="FFC000"/>
        </a:solidFill>
        <a:ln>
          <a:solidFill>
            <a:srgbClr val="FFC000"/>
          </a:solidFill>
        </a:ln>
      </dgm:spPr>
      <dgm:t>
        <a:bodyPr/>
        <a:lstStyle/>
        <a:p>
          <a:r>
            <a:rPr lang="en-GB" sz="1800">
              <a:solidFill>
                <a:sysClr val="windowText" lastClr="000000"/>
              </a:solidFill>
              <a:latin typeface="Arial" panose="020B0604020202020204" pitchFamily="34" charset="0"/>
              <a:cs typeface="Arial" panose="020B0604020202020204" pitchFamily="34" charset="0"/>
            </a:rPr>
            <a:t>The relevant authority may ask the providers they are considering (including those that expressed an interest following the publication of the notice from Step 5) for further information. This can help them evaluate the likely providers. </a:t>
          </a:r>
        </a:p>
      </dgm:t>
    </dgm:pt>
    <dgm:pt modelId="{AB3803F3-C622-4F6A-B28C-4E22359036B6}" type="parTrans" cxnId="{A7AD53DA-DAA8-4717-AA0F-3856403A9FEA}">
      <dgm:prSet/>
      <dgm:spPr/>
      <dgm:t>
        <a:bodyPr/>
        <a:lstStyle/>
        <a:p>
          <a:endParaRPr lang="en-GB"/>
        </a:p>
      </dgm:t>
    </dgm:pt>
    <dgm:pt modelId="{2E93D9BC-F01E-4E26-9E3E-C4404D07816E}" type="sibTrans" cxnId="{A7AD53DA-DAA8-4717-AA0F-3856403A9FEA}">
      <dgm:prSet/>
      <dgm:spPr/>
      <dgm:t>
        <a:bodyPr/>
        <a:lstStyle/>
        <a:p>
          <a:endParaRPr lang="en-GB"/>
        </a:p>
      </dgm:t>
    </dgm:pt>
    <dgm:pt modelId="{BADA3388-3080-4B4E-8F70-7171D7BBB4BC}" type="pres">
      <dgm:prSet presAssocID="{BCBB5AA2-D619-423F-B6F1-F9901A7D560A}" presName="Name0" presStyleCnt="0">
        <dgm:presLayoutVars>
          <dgm:chMax val="7"/>
          <dgm:chPref val="7"/>
          <dgm:dir/>
        </dgm:presLayoutVars>
      </dgm:prSet>
      <dgm:spPr/>
    </dgm:pt>
    <dgm:pt modelId="{0B13B10E-AB9B-4709-AB38-74B7DCB5CA87}" type="pres">
      <dgm:prSet presAssocID="{BCBB5AA2-D619-423F-B6F1-F9901A7D560A}" presName="Name1" presStyleCnt="0"/>
      <dgm:spPr/>
    </dgm:pt>
    <dgm:pt modelId="{52DEC545-F01E-455C-8E4B-4FF9D3B6A496}" type="pres">
      <dgm:prSet presAssocID="{BCBB5AA2-D619-423F-B6F1-F9901A7D560A}" presName="cycle" presStyleCnt="0"/>
      <dgm:spPr/>
    </dgm:pt>
    <dgm:pt modelId="{825392E2-25AC-4EA6-B008-631818A90ADD}" type="pres">
      <dgm:prSet presAssocID="{BCBB5AA2-D619-423F-B6F1-F9901A7D560A}" presName="srcNode" presStyleLbl="node1" presStyleIdx="0" presStyleCnt="3"/>
      <dgm:spPr/>
    </dgm:pt>
    <dgm:pt modelId="{17A260EA-9D15-4C62-A5D9-84536F54D9EF}" type="pres">
      <dgm:prSet presAssocID="{BCBB5AA2-D619-423F-B6F1-F9901A7D560A}" presName="conn" presStyleLbl="parChTrans1D2" presStyleIdx="0" presStyleCnt="1" custLinFactNeighborX="-2060"/>
      <dgm:spPr/>
    </dgm:pt>
    <dgm:pt modelId="{827EE8C1-5D18-421A-9765-3882CC226CDB}" type="pres">
      <dgm:prSet presAssocID="{BCBB5AA2-D619-423F-B6F1-F9901A7D560A}" presName="extraNode" presStyleLbl="node1" presStyleIdx="0" presStyleCnt="3"/>
      <dgm:spPr/>
    </dgm:pt>
    <dgm:pt modelId="{BB009A92-DD1A-40D5-86FA-59E295D15374}" type="pres">
      <dgm:prSet presAssocID="{BCBB5AA2-D619-423F-B6F1-F9901A7D560A}" presName="dstNode" presStyleLbl="node1" presStyleIdx="0" presStyleCnt="3"/>
      <dgm:spPr/>
    </dgm:pt>
    <dgm:pt modelId="{F73E65A7-123F-47BD-9BBA-67D06DC82A0E}" type="pres">
      <dgm:prSet presAssocID="{7167A8FB-F5A0-4CCD-8655-2C070AEB2D51}" presName="text_1" presStyleLbl="node1" presStyleIdx="0" presStyleCnt="3">
        <dgm:presLayoutVars>
          <dgm:bulletEnabled val="1"/>
        </dgm:presLayoutVars>
      </dgm:prSet>
      <dgm:spPr/>
    </dgm:pt>
    <dgm:pt modelId="{794F25D5-3EB9-49B1-823A-0A2323609FC8}" type="pres">
      <dgm:prSet presAssocID="{7167A8FB-F5A0-4CCD-8655-2C070AEB2D51}" presName="accent_1" presStyleCnt="0"/>
      <dgm:spPr/>
    </dgm:pt>
    <dgm:pt modelId="{CC812418-55E4-4BAF-B1AB-5E9F63DDC526}" type="pres">
      <dgm:prSet presAssocID="{7167A8FB-F5A0-4CCD-8655-2C070AEB2D51}" presName="accentRepeatNode" presStyleLbl="solidFgAcc1" presStyleIdx="0" presStyleCnt="3"/>
      <dgm:spPr>
        <a:ln>
          <a:solidFill>
            <a:srgbClr val="FFC000"/>
          </a:solidFill>
        </a:ln>
      </dgm:spPr>
    </dgm:pt>
    <dgm:pt modelId="{BA382842-1456-499B-9515-E2A95D6E75C5}" type="pres">
      <dgm:prSet presAssocID="{1DE72BA0-7D58-48DF-BABA-B444AA2076BE}" presName="text_2" presStyleLbl="node1" presStyleIdx="1" presStyleCnt="3">
        <dgm:presLayoutVars>
          <dgm:bulletEnabled val="1"/>
        </dgm:presLayoutVars>
      </dgm:prSet>
      <dgm:spPr/>
    </dgm:pt>
    <dgm:pt modelId="{5855E422-66E7-412E-80C0-CC23DEB4B021}" type="pres">
      <dgm:prSet presAssocID="{1DE72BA0-7D58-48DF-BABA-B444AA2076BE}" presName="accent_2" presStyleCnt="0"/>
      <dgm:spPr/>
    </dgm:pt>
    <dgm:pt modelId="{8DA86B19-14C4-4D94-94B0-10EE7B44CE11}" type="pres">
      <dgm:prSet presAssocID="{1DE72BA0-7D58-48DF-BABA-B444AA2076BE}" presName="accentRepeatNode" presStyleLbl="solidFgAcc1" presStyleIdx="1" presStyleCnt="3"/>
      <dgm:spPr>
        <a:ln>
          <a:solidFill>
            <a:srgbClr val="FFC000"/>
          </a:solidFill>
        </a:ln>
      </dgm:spPr>
    </dgm:pt>
    <dgm:pt modelId="{19D6E023-851D-41D1-A1CC-6F92ED5BF016}" type="pres">
      <dgm:prSet presAssocID="{9A1D4867-0B76-434F-A7A2-916FE15251C0}" presName="text_3" presStyleLbl="node1" presStyleIdx="2" presStyleCnt="3">
        <dgm:presLayoutVars>
          <dgm:bulletEnabled val="1"/>
        </dgm:presLayoutVars>
      </dgm:prSet>
      <dgm:spPr/>
    </dgm:pt>
    <dgm:pt modelId="{EC084267-7BD1-4CF8-8E8E-65FE1F056E53}" type="pres">
      <dgm:prSet presAssocID="{9A1D4867-0B76-434F-A7A2-916FE15251C0}" presName="accent_3" presStyleCnt="0"/>
      <dgm:spPr/>
    </dgm:pt>
    <dgm:pt modelId="{3EB25A80-B646-49A7-952F-DC03BE7BD783}" type="pres">
      <dgm:prSet presAssocID="{9A1D4867-0B76-434F-A7A2-916FE15251C0}" presName="accentRepeatNode" presStyleLbl="solidFgAcc1" presStyleIdx="2" presStyleCnt="3"/>
      <dgm:spPr>
        <a:ln>
          <a:solidFill>
            <a:srgbClr val="FFC000"/>
          </a:solidFill>
        </a:ln>
      </dgm:spPr>
    </dgm:pt>
  </dgm:ptLst>
  <dgm:cxnLst>
    <dgm:cxn modelId="{2A5EFF25-2825-433B-804B-111FD5E9BCDE}" type="presOf" srcId="{7167A8FB-F5A0-4CCD-8655-2C070AEB2D51}" destId="{F73E65A7-123F-47BD-9BBA-67D06DC82A0E}" srcOrd="0" destOrd="0" presId="urn:microsoft.com/office/officeart/2008/layout/VerticalCurvedList"/>
    <dgm:cxn modelId="{B5494627-463E-4540-9D71-FCA872A19D2E}" type="presOf" srcId="{BCBB5AA2-D619-423F-B6F1-F9901A7D560A}" destId="{BADA3388-3080-4B4E-8F70-7171D7BBB4BC}" srcOrd="0" destOrd="0" presId="urn:microsoft.com/office/officeart/2008/layout/VerticalCurvedList"/>
    <dgm:cxn modelId="{0FE9E79B-A1F0-44E5-835E-749660D59DD0}" type="presOf" srcId="{9A1D4867-0B76-434F-A7A2-916FE15251C0}" destId="{19D6E023-851D-41D1-A1CC-6F92ED5BF016}" srcOrd="0" destOrd="0" presId="urn:microsoft.com/office/officeart/2008/layout/VerticalCurvedList"/>
    <dgm:cxn modelId="{AA23389E-B653-45B4-B5E1-3C7F866586C5}" srcId="{BCBB5AA2-D619-423F-B6F1-F9901A7D560A}" destId="{7167A8FB-F5A0-4CCD-8655-2C070AEB2D51}" srcOrd="0" destOrd="0" parTransId="{CC9DB83E-78DD-4AD4-9A58-B1BC1E066F88}" sibTransId="{C09D08DC-3754-4ECC-8956-F3F791398B72}"/>
    <dgm:cxn modelId="{0BEE90B7-DCDE-4AA9-9D17-CCA3E9484641}" type="presOf" srcId="{C09D08DC-3754-4ECC-8956-F3F791398B72}" destId="{17A260EA-9D15-4C62-A5D9-84536F54D9EF}" srcOrd="0" destOrd="0" presId="urn:microsoft.com/office/officeart/2008/layout/VerticalCurvedList"/>
    <dgm:cxn modelId="{822487C7-CC1D-455E-9959-EF8BC8BB9E00}" srcId="{BCBB5AA2-D619-423F-B6F1-F9901A7D560A}" destId="{1DE72BA0-7D58-48DF-BABA-B444AA2076BE}" srcOrd="1" destOrd="0" parTransId="{D21BCAF2-105C-49FD-9346-74E1E54D1D3C}" sibTransId="{678169AF-62CA-4326-A59B-03FD87867B8B}"/>
    <dgm:cxn modelId="{529042D9-CA62-42A4-92B4-2B184D3DF357}" type="presOf" srcId="{1DE72BA0-7D58-48DF-BABA-B444AA2076BE}" destId="{BA382842-1456-499B-9515-E2A95D6E75C5}" srcOrd="0" destOrd="0" presId="urn:microsoft.com/office/officeart/2008/layout/VerticalCurvedList"/>
    <dgm:cxn modelId="{A7AD53DA-DAA8-4717-AA0F-3856403A9FEA}" srcId="{BCBB5AA2-D619-423F-B6F1-F9901A7D560A}" destId="{9A1D4867-0B76-434F-A7A2-916FE15251C0}" srcOrd="2" destOrd="0" parTransId="{AB3803F3-C622-4F6A-B28C-4E22359036B6}" sibTransId="{2E93D9BC-F01E-4E26-9E3E-C4404D07816E}"/>
    <dgm:cxn modelId="{AE9BE664-388A-45B5-934C-0E8EE043463A}" type="presParOf" srcId="{BADA3388-3080-4B4E-8F70-7171D7BBB4BC}" destId="{0B13B10E-AB9B-4709-AB38-74B7DCB5CA87}" srcOrd="0" destOrd="0" presId="urn:microsoft.com/office/officeart/2008/layout/VerticalCurvedList"/>
    <dgm:cxn modelId="{651E5D25-242F-441E-8E51-0E6933A767D2}" type="presParOf" srcId="{0B13B10E-AB9B-4709-AB38-74B7DCB5CA87}" destId="{52DEC545-F01E-455C-8E4B-4FF9D3B6A496}" srcOrd="0" destOrd="0" presId="urn:microsoft.com/office/officeart/2008/layout/VerticalCurvedList"/>
    <dgm:cxn modelId="{76B0C22C-B49D-42AE-9857-7042C0189017}" type="presParOf" srcId="{52DEC545-F01E-455C-8E4B-4FF9D3B6A496}" destId="{825392E2-25AC-4EA6-B008-631818A90ADD}" srcOrd="0" destOrd="0" presId="urn:microsoft.com/office/officeart/2008/layout/VerticalCurvedList"/>
    <dgm:cxn modelId="{9E4F8F3F-962A-4F75-9927-001A8C606665}" type="presParOf" srcId="{52DEC545-F01E-455C-8E4B-4FF9D3B6A496}" destId="{17A260EA-9D15-4C62-A5D9-84536F54D9EF}" srcOrd="1" destOrd="0" presId="urn:microsoft.com/office/officeart/2008/layout/VerticalCurvedList"/>
    <dgm:cxn modelId="{2139A49A-7B6F-4A26-A42A-A44C25AE7D84}" type="presParOf" srcId="{52DEC545-F01E-455C-8E4B-4FF9D3B6A496}" destId="{827EE8C1-5D18-421A-9765-3882CC226CDB}" srcOrd="2" destOrd="0" presId="urn:microsoft.com/office/officeart/2008/layout/VerticalCurvedList"/>
    <dgm:cxn modelId="{2A57ED75-8F69-4FBF-82FE-8E1FC0FF8392}" type="presParOf" srcId="{52DEC545-F01E-455C-8E4B-4FF9D3B6A496}" destId="{BB009A92-DD1A-40D5-86FA-59E295D15374}" srcOrd="3" destOrd="0" presId="urn:microsoft.com/office/officeart/2008/layout/VerticalCurvedList"/>
    <dgm:cxn modelId="{98529E16-48EA-492B-A993-E5211424E302}" type="presParOf" srcId="{0B13B10E-AB9B-4709-AB38-74B7DCB5CA87}" destId="{F73E65A7-123F-47BD-9BBA-67D06DC82A0E}" srcOrd="1" destOrd="0" presId="urn:microsoft.com/office/officeart/2008/layout/VerticalCurvedList"/>
    <dgm:cxn modelId="{FBB5D6F7-F337-406B-B4B6-BBF7EDC31C3B}" type="presParOf" srcId="{0B13B10E-AB9B-4709-AB38-74B7DCB5CA87}" destId="{794F25D5-3EB9-49B1-823A-0A2323609FC8}" srcOrd="2" destOrd="0" presId="urn:microsoft.com/office/officeart/2008/layout/VerticalCurvedList"/>
    <dgm:cxn modelId="{8BD25AAA-BB40-49A4-BDBF-D50BAC9479A9}" type="presParOf" srcId="{794F25D5-3EB9-49B1-823A-0A2323609FC8}" destId="{CC812418-55E4-4BAF-B1AB-5E9F63DDC526}" srcOrd="0" destOrd="0" presId="urn:microsoft.com/office/officeart/2008/layout/VerticalCurvedList"/>
    <dgm:cxn modelId="{2B96B8FA-726A-4EC0-95DF-41D6191897C7}" type="presParOf" srcId="{0B13B10E-AB9B-4709-AB38-74B7DCB5CA87}" destId="{BA382842-1456-499B-9515-E2A95D6E75C5}" srcOrd="3" destOrd="0" presId="urn:microsoft.com/office/officeart/2008/layout/VerticalCurvedList"/>
    <dgm:cxn modelId="{6477203E-F697-4B8D-963F-1F3D7B68C497}" type="presParOf" srcId="{0B13B10E-AB9B-4709-AB38-74B7DCB5CA87}" destId="{5855E422-66E7-412E-80C0-CC23DEB4B021}" srcOrd="4" destOrd="0" presId="urn:microsoft.com/office/officeart/2008/layout/VerticalCurvedList"/>
    <dgm:cxn modelId="{81E103BA-A5D7-4B2D-8007-1616FE189DA0}" type="presParOf" srcId="{5855E422-66E7-412E-80C0-CC23DEB4B021}" destId="{8DA86B19-14C4-4D94-94B0-10EE7B44CE11}" srcOrd="0" destOrd="0" presId="urn:microsoft.com/office/officeart/2008/layout/VerticalCurvedList"/>
    <dgm:cxn modelId="{21953078-1961-4B2C-86FF-BC6BF392C1DA}" type="presParOf" srcId="{0B13B10E-AB9B-4709-AB38-74B7DCB5CA87}" destId="{19D6E023-851D-41D1-A1CC-6F92ED5BF016}" srcOrd="5" destOrd="0" presId="urn:microsoft.com/office/officeart/2008/layout/VerticalCurvedList"/>
    <dgm:cxn modelId="{FA6487B5-2746-4B1C-A7F3-3EA93D0AAA72}" type="presParOf" srcId="{0B13B10E-AB9B-4709-AB38-74B7DCB5CA87}" destId="{EC084267-7BD1-4CF8-8E8E-65FE1F056E53}" srcOrd="6" destOrd="0" presId="urn:microsoft.com/office/officeart/2008/layout/VerticalCurvedList"/>
    <dgm:cxn modelId="{235F577B-A172-48F4-93F6-932006889E1E}" type="presParOf" srcId="{EC084267-7BD1-4CF8-8E8E-65FE1F056E53}" destId="{3EB25A80-B646-49A7-952F-DC03BE7BD7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36066-9DB1-4D38-B388-90A682425E27}">
      <dsp:nvSpPr>
        <dsp:cNvPr id="0" name=""/>
        <dsp:cNvSpPr/>
      </dsp:nvSpPr>
      <dsp:spPr>
        <a:xfrm>
          <a:off x="-5161448" y="-789271"/>
          <a:ext cx="6146505" cy="6146505"/>
        </a:xfrm>
        <a:prstGeom prst="blockArc">
          <a:avLst>
            <a:gd name="adj1" fmla="val 18900000"/>
            <a:gd name="adj2" fmla="val 2700000"/>
            <a:gd name="adj3" fmla="val 351"/>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12695D2E-550A-41D0-AAAF-5618A5A5C566}">
      <dsp:nvSpPr>
        <dsp:cNvPr id="0" name=""/>
        <dsp:cNvSpPr/>
      </dsp:nvSpPr>
      <dsp:spPr>
        <a:xfrm>
          <a:off x="430857" y="331058"/>
          <a:ext cx="10924568" cy="57083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10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Patient transport, which includes health care services (for which the provider requires CQC registration) and non-health care service (where no CQC registration is required)</a:t>
          </a:r>
          <a:endParaRPr lang="en-GB" sz="1800" kern="1200"/>
        </a:p>
      </dsp:txBody>
      <dsp:txXfrm>
        <a:off x="430857" y="331058"/>
        <a:ext cx="10924568" cy="570839"/>
      </dsp:txXfrm>
    </dsp:sp>
    <dsp:sp modelId="{6695903C-379B-40B5-BC52-CC6634D00197}">
      <dsp:nvSpPr>
        <dsp:cNvPr id="0" name=""/>
        <dsp:cNvSpPr/>
      </dsp:nvSpPr>
      <dsp:spPr>
        <a:xfrm>
          <a:off x="74082" y="213882"/>
          <a:ext cx="713549" cy="713549"/>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50AE97E1-B51A-40ED-8DD1-84EE1B77CC01}">
      <dsp:nvSpPr>
        <dsp:cNvPr id="0" name=""/>
        <dsp:cNvSpPr/>
      </dsp:nvSpPr>
      <dsp:spPr>
        <a:xfrm>
          <a:off x="839904" y="1141222"/>
          <a:ext cx="10515521" cy="57083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10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Mental health aftercare services, such as support services arranged under Section 117 of the Mental Health Act</a:t>
          </a:r>
          <a:endParaRPr lang="en-GB" sz="1800" kern="1200"/>
        </a:p>
      </dsp:txBody>
      <dsp:txXfrm>
        <a:off x="839904" y="1141222"/>
        <a:ext cx="10515521" cy="570839"/>
      </dsp:txXfrm>
    </dsp:sp>
    <dsp:sp modelId="{E310B07D-B5FB-4135-9A7D-235F461FFBC0}">
      <dsp:nvSpPr>
        <dsp:cNvPr id="0" name=""/>
        <dsp:cNvSpPr/>
      </dsp:nvSpPr>
      <dsp:spPr>
        <a:xfrm>
          <a:off x="483129" y="1069867"/>
          <a:ext cx="713549" cy="713549"/>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639C31EF-DD08-4E6B-82D8-74DD0D1E3F1B}">
      <dsp:nvSpPr>
        <dsp:cNvPr id="0" name=""/>
        <dsp:cNvSpPr/>
      </dsp:nvSpPr>
      <dsp:spPr>
        <a:xfrm>
          <a:off x="965449" y="1997208"/>
          <a:ext cx="10389976" cy="57083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10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Discharge to assess services</a:t>
          </a:r>
          <a:endParaRPr lang="en-GB" sz="1800" kern="1200"/>
        </a:p>
      </dsp:txBody>
      <dsp:txXfrm>
        <a:off x="965449" y="1997208"/>
        <a:ext cx="10389976" cy="570839"/>
      </dsp:txXfrm>
    </dsp:sp>
    <dsp:sp modelId="{E137ED39-B290-4CB4-A9DA-5423613CDB7C}">
      <dsp:nvSpPr>
        <dsp:cNvPr id="0" name=""/>
        <dsp:cNvSpPr/>
      </dsp:nvSpPr>
      <dsp:spPr>
        <a:xfrm>
          <a:off x="608674" y="1925853"/>
          <a:ext cx="713549" cy="713549"/>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C3159C65-47BC-4718-961F-C10B8A83AABE}">
      <dsp:nvSpPr>
        <dsp:cNvPr id="0" name=""/>
        <dsp:cNvSpPr/>
      </dsp:nvSpPr>
      <dsp:spPr>
        <a:xfrm>
          <a:off x="839904" y="2853194"/>
          <a:ext cx="10515521" cy="57083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10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Section 75 partnership arrangement or joint commissioning between local authority and ICBs</a:t>
          </a:r>
          <a:endParaRPr lang="en-GB" sz="1800" kern="1200"/>
        </a:p>
      </dsp:txBody>
      <dsp:txXfrm>
        <a:off x="839904" y="2853194"/>
        <a:ext cx="10515521" cy="570839"/>
      </dsp:txXfrm>
    </dsp:sp>
    <dsp:sp modelId="{D638FDD7-2BE3-48E4-A9D1-95DAD46709CB}">
      <dsp:nvSpPr>
        <dsp:cNvPr id="0" name=""/>
        <dsp:cNvSpPr/>
      </dsp:nvSpPr>
      <dsp:spPr>
        <a:xfrm>
          <a:off x="483129" y="2781839"/>
          <a:ext cx="713549" cy="713549"/>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44F5B914-3245-4002-8376-AA0A82BCB12B}">
      <dsp:nvSpPr>
        <dsp:cNvPr id="0" name=""/>
        <dsp:cNvSpPr/>
      </dsp:nvSpPr>
      <dsp:spPr>
        <a:xfrm>
          <a:off x="430857" y="3709180"/>
          <a:ext cx="10924568" cy="57083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10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Prison services, asylum seekers services and veteran services which include health care</a:t>
          </a:r>
          <a:endParaRPr lang="en-GB" sz="1800" kern="1200"/>
        </a:p>
      </dsp:txBody>
      <dsp:txXfrm>
        <a:off x="430857" y="3709180"/>
        <a:ext cx="10924568" cy="570839"/>
      </dsp:txXfrm>
    </dsp:sp>
    <dsp:sp modelId="{FAF32E10-125A-4846-99D4-0D8FFA8A73B4}">
      <dsp:nvSpPr>
        <dsp:cNvPr id="0" name=""/>
        <dsp:cNvSpPr/>
      </dsp:nvSpPr>
      <dsp:spPr>
        <a:xfrm>
          <a:off x="74082" y="3637825"/>
          <a:ext cx="713549" cy="713549"/>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2A358-37B2-4EE3-BD02-14F2617B6822}">
      <dsp:nvSpPr>
        <dsp:cNvPr id="0" name=""/>
        <dsp:cNvSpPr/>
      </dsp:nvSpPr>
      <dsp:spPr>
        <a:xfrm>
          <a:off x="0" y="401648"/>
          <a:ext cx="10769600" cy="630000"/>
        </a:xfrm>
        <a:prstGeom prst="rect">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4FC89820-4A3B-47C3-B191-8B615C2A6FC8}">
      <dsp:nvSpPr>
        <dsp:cNvPr id="0" name=""/>
        <dsp:cNvSpPr/>
      </dsp:nvSpPr>
      <dsp:spPr>
        <a:xfrm>
          <a:off x="512712" y="32648"/>
          <a:ext cx="10254247" cy="738000"/>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946" tIns="0" rIns="284946" bIns="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The relevant authority is expected to consider all the providers they understand are likely to have the ability to deliver the services, including any providers that have responded to the Intended Approach Notice and identify potential providers.</a:t>
          </a:r>
        </a:p>
      </dsp:txBody>
      <dsp:txXfrm>
        <a:off x="548738" y="68674"/>
        <a:ext cx="10182195" cy="665948"/>
      </dsp:txXfrm>
    </dsp:sp>
    <dsp:sp modelId="{3F2AB5A3-3509-4418-AD84-051F9054A827}">
      <dsp:nvSpPr>
        <dsp:cNvPr id="0" name=""/>
        <dsp:cNvSpPr/>
      </dsp:nvSpPr>
      <dsp:spPr>
        <a:xfrm>
          <a:off x="0" y="1705587"/>
          <a:ext cx="10769600" cy="6300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7EF13FBB-B173-470F-81D0-AD9834D06DB0}">
      <dsp:nvSpPr>
        <dsp:cNvPr id="0" name=""/>
        <dsp:cNvSpPr/>
      </dsp:nvSpPr>
      <dsp:spPr>
        <a:xfrm>
          <a:off x="512712" y="1166648"/>
          <a:ext cx="10254247" cy="907939"/>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946" tIns="0" rIns="284946"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relevant authority must assess the likely providers against the </a:t>
          </a:r>
          <a:r>
            <a:rPr lang="en-GB" sz="1800" b="1" kern="1200">
              <a:latin typeface="Arial" panose="020B0604020202020204" pitchFamily="34" charset="0"/>
              <a:cs typeface="Arial" panose="020B0604020202020204" pitchFamily="34" charset="0"/>
            </a:rPr>
            <a:t>key criteria</a:t>
          </a:r>
          <a:r>
            <a:rPr lang="en-GB" sz="1800" kern="1200">
              <a:latin typeface="Arial" panose="020B0604020202020204" pitchFamily="34" charset="0"/>
              <a:cs typeface="Arial" panose="020B0604020202020204" pitchFamily="34" charset="0"/>
            </a:rPr>
            <a:t> and the </a:t>
          </a:r>
          <a:r>
            <a:rPr lang="en-GB" sz="1800" b="1" kern="1200">
              <a:latin typeface="Arial" panose="020B0604020202020204" pitchFamily="34" charset="0"/>
              <a:cs typeface="Arial" panose="020B0604020202020204" pitchFamily="34" charset="0"/>
            </a:rPr>
            <a:t>basic selection criteria</a:t>
          </a:r>
          <a:r>
            <a:rPr lang="en-GB" sz="1800" kern="1200">
              <a:latin typeface="Arial" panose="020B0604020202020204" pitchFamily="34" charset="0"/>
              <a:cs typeface="Arial" panose="020B0604020202020204" pitchFamily="34" charset="0"/>
            </a:rPr>
            <a:t> in a fair way (i.e., on the same basis), and choose the most suitable provider(s) to make an award to. They must record their decisions and their rationale. </a:t>
          </a:r>
        </a:p>
      </dsp:txBody>
      <dsp:txXfrm>
        <a:off x="557034" y="1210970"/>
        <a:ext cx="10165603" cy="819295"/>
      </dsp:txXfrm>
    </dsp:sp>
    <dsp:sp modelId="{B6AFEA5A-2C41-40DE-955C-D03D7552FEF8}">
      <dsp:nvSpPr>
        <dsp:cNvPr id="0" name=""/>
        <dsp:cNvSpPr/>
      </dsp:nvSpPr>
      <dsp:spPr>
        <a:xfrm>
          <a:off x="0" y="2839587"/>
          <a:ext cx="10769600" cy="6300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0F2222B-6ACC-4EE9-9E60-A979352C8F4D}">
      <dsp:nvSpPr>
        <dsp:cNvPr id="0" name=""/>
        <dsp:cNvSpPr/>
      </dsp:nvSpPr>
      <dsp:spPr>
        <a:xfrm>
          <a:off x="512712" y="2470587"/>
          <a:ext cx="10254247" cy="73800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946" tIns="0" rIns="284946"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relevant authority should not award a contract to a provider that does not meet the basic selection criteria. </a:t>
          </a:r>
        </a:p>
      </dsp:txBody>
      <dsp:txXfrm>
        <a:off x="548738" y="2506613"/>
        <a:ext cx="10182195" cy="665948"/>
      </dsp:txXfrm>
    </dsp:sp>
    <dsp:sp modelId="{FCB7F9EF-4282-478B-BFD1-BC86168DE007}">
      <dsp:nvSpPr>
        <dsp:cNvPr id="0" name=""/>
        <dsp:cNvSpPr/>
      </dsp:nvSpPr>
      <dsp:spPr>
        <a:xfrm>
          <a:off x="0" y="3973587"/>
          <a:ext cx="10769600" cy="6300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D05D7343-791B-4A17-8BE1-C512BB2C27A6}">
      <dsp:nvSpPr>
        <dsp:cNvPr id="0" name=""/>
        <dsp:cNvSpPr/>
      </dsp:nvSpPr>
      <dsp:spPr>
        <a:xfrm>
          <a:off x="512712" y="3604587"/>
          <a:ext cx="10254247" cy="73800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946" tIns="0" rIns="284946"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Furthermore, the relevant authority must not award a contract to provider that meets the exclusion criteria, for example corruption, bribery, fraud etc. </a:t>
          </a:r>
        </a:p>
      </dsp:txBody>
      <dsp:txXfrm>
        <a:off x="548738" y="3640613"/>
        <a:ext cx="10182195" cy="6659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31967-6D18-44E0-805C-EADC34401BAB}">
      <dsp:nvSpPr>
        <dsp:cNvPr id="0" name=""/>
        <dsp:cNvSpPr/>
      </dsp:nvSpPr>
      <dsp:spPr>
        <a:xfrm>
          <a:off x="-5177945" y="-793132"/>
          <a:ext cx="6166102" cy="6166102"/>
        </a:xfrm>
        <a:prstGeom prst="blockArc">
          <a:avLst>
            <a:gd name="adj1" fmla="val 18900000"/>
            <a:gd name="adj2" fmla="val 2700000"/>
            <a:gd name="adj3" fmla="val 350"/>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DCC3229A-AA45-4B12-9EA3-DE5D602C3436}">
      <dsp:nvSpPr>
        <dsp:cNvPr id="0" name=""/>
        <dsp:cNvSpPr/>
      </dsp:nvSpPr>
      <dsp:spPr>
        <a:xfrm>
          <a:off x="432204" y="286148"/>
          <a:ext cx="10616159" cy="5726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Once the relevant authority has selected the most suitable provider, they must publish their intention to award a contract notice. </a:t>
          </a:r>
        </a:p>
      </dsp:txBody>
      <dsp:txXfrm>
        <a:off x="432204" y="286148"/>
        <a:ext cx="10616159" cy="572662"/>
      </dsp:txXfrm>
    </dsp:sp>
    <dsp:sp modelId="{64A5473E-27F2-416E-8CF0-BF2E487E7013}">
      <dsp:nvSpPr>
        <dsp:cNvPr id="0" name=""/>
        <dsp:cNvSpPr/>
      </dsp:nvSpPr>
      <dsp:spPr>
        <a:xfrm>
          <a:off x="74290" y="214565"/>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D47DC5E-6AAF-479B-8D4F-318252ED7741}">
      <dsp:nvSpPr>
        <dsp:cNvPr id="0" name=""/>
        <dsp:cNvSpPr/>
      </dsp:nvSpPr>
      <dsp:spPr>
        <a:xfrm>
          <a:off x="842558" y="1144867"/>
          <a:ext cx="10205806" cy="5726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This must be done using the </a:t>
          </a:r>
          <a:r>
            <a:rPr lang="en-GB" sz="1800" b="1" kern="1200">
              <a:latin typeface="Arial" panose="020B0604020202020204" pitchFamily="34" charset="0"/>
              <a:cs typeface="Arial" panose="020B0604020202020204" pitchFamily="34" charset="0"/>
            </a:rPr>
            <a:t>Find a Tender Service (FTS) </a:t>
          </a:r>
          <a:r>
            <a:rPr lang="en-GB" sz="1800" b="0" kern="1200">
              <a:latin typeface="Arial" panose="020B0604020202020204" pitchFamily="34" charset="0"/>
              <a:cs typeface="Arial" panose="020B0604020202020204" pitchFamily="34" charset="0"/>
            </a:rPr>
            <a:t>website</a:t>
          </a:r>
          <a:r>
            <a:rPr lang="en-GB" sz="1800" kern="1200">
              <a:latin typeface="Arial" panose="020B0604020202020204" pitchFamily="34" charset="0"/>
              <a:cs typeface="Arial" panose="020B0604020202020204" pitchFamily="34" charset="0"/>
            </a:rPr>
            <a:t>. </a:t>
          </a:r>
        </a:p>
      </dsp:txBody>
      <dsp:txXfrm>
        <a:off x="842558" y="1144867"/>
        <a:ext cx="10205806" cy="572662"/>
      </dsp:txXfrm>
    </dsp:sp>
    <dsp:sp modelId="{44F7ED38-1E05-4144-8B4F-A65FC9FCBDF4}">
      <dsp:nvSpPr>
        <dsp:cNvPr id="0" name=""/>
        <dsp:cNvSpPr/>
      </dsp:nvSpPr>
      <dsp:spPr>
        <a:xfrm>
          <a:off x="484643" y="1073285"/>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AC0590BE-5359-481E-AD3F-830413FCE414}">
      <dsp:nvSpPr>
        <dsp:cNvPr id="0" name=""/>
        <dsp:cNvSpPr/>
      </dsp:nvSpPr>
      <dsp:spPr>
        <a:xfrm>
          <a:off x="968503" y="2003587"/>
          <a:ext cx="10079860" cy="5726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The information that must be included in the notice is detailed in Schedule 6 of the Regulations. </a:t>
          </a:r>
        </a:p>
      </dsp:txBody>
      <dsp:txXfrm>
        <a:off x="968503" y="2003587"/>
        <a:ext cx="10079860" cy="572662"/>
      </dsp:txXfrm>
    </dsp:sp>
    <dsp:sp modelId="{5F9DE5B3-9DDE-4CF6-BFD4-2FE0FA45CE63}">
      <dsp:nvSpPr>
        <dsp:cNvPr id="0" name=""/>
        <dsp:cNvSpPr/>
      </dsp:nvSpPr>
      <dsp:spPr>
        <a:xfrm>
          <a:off x="610589" y="1932004"/>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9D6AA244-50F9-4F52-B4CD-CBEA55B4B02B}">
      <dsp:nvSpPr>
        <dsp:cNvPr id="0" name=""/>
        <dsp:cNvSpPr/>
      </dsp:nvSpPr>
      <dsp:spPr>
        <a:xfrm>
          <a:off x="842558" y="2814988"/>
          <a:ext cx="10205806" cy="667301"/>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The standstill period starts the day after the publication of this notice. This, and all subsequent steps, are identical across direct award process C, the most suitable provider process, and the competitive process.</a:t>
          </a:r>
        </a:p>
      </dsp:txBody>
      <dsp:txXfrm>
        <a:off x="842558" y="2814988"/>
        <a:ext cx="10205806" cy="667301"/>
      </dsp:txXfrm>
    </dsp:sp>
    <dsp:sp modelId="{F53EDC92-3668-49AE-BE60-D99CA4C31481}">
      <dsp:nvSpPr>
        <dsp:cNvPr id="0" name=""/>
        <dsp:cNvSpPr/>
      </dsp:nvSpPr>
      <dsp:spPr>
        <a:xfrm>
          <a:off x="484643" y="2790724"/>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E775BD96-A3F0-4B28-9A87-918BB795E4C6}">
      <dsp:nvSpPr>
        <dsp:cNvPr id="0" name=""/>
        <dsp:cNvSpPr/>
      </dsp:nvSpPr>
      <dsp:spPr>
        <a:xfrm>
          <a:off x="432204" y="3721026"/>
          <a:ext cx="10616159" cy="5726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Therefore, these steps and any subsequent steps will be described later in the presentation. </a:t>
          </a:r>
        </a:p>
      </dsp:txBody>
      <dsp:txXfrm>
        <a:off x="432204" y="3721026"/>
        <a:ext cx="10616159" cy="572662"/>
      </dsp:txXfrm>
    </dsp:sp>
    <dsp:sp modelId="{1F8E07F8-13B1-48B3-91C8-035152AE9BEB}">
      <dsp:nvSpPr>
        <dsp:cNvPr id="0" name=""/>
        <dsp:cNvSpPr/>
      </dsp:nvSpPr>
      <dsp:spPr>
        <a:xfrm>
          <a:off x="74290" y="3649443"/>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89B5A-C419-4A4A-B50C-F96D709D7A7E}">
      <dsp:nvSpPr>
        <dsp:cNvPr id="0" name=""/>
        <dsp:cNvSpPr/>
      </dsp:nvSpPr>
      <dsp:spPr>
        <a:xfrm>
          <a:off x="233953" y="0"/>
          <a:ext cx="2355099" cy="1084949"/>
        </a:xfrm>
        <a:prstGeom prst="roundRect">
          <a:avLst>
            <a:gd name="adj" fmla="val 10000"/>
          </a:avLst>
        </a:prstGeom>
        <a:solidFill>
          <a:schemeClr val="bg2">
            <a:lumMod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latin typeface="Arial" panose="020B0604020202020204" pitchFamily="34" charset="0"/>
              <a:cs typeface="Arial" panose="020B0604020202020204" pitchFamily="34" charset="0"/>
            </a:rPr>
            <a:t>START :</a:t>
          </a:r>
        </a:p>
        <a:p>
          <a:pPr marL="0" lvl="0" indent="0" algn="ctr" defTabSz="666750">
            <a:lnSpc>
              <a:spcPct val="90000"/>
            </a:lnSpc>
            <a:spcBef>
              <a:spcPct val="0"/>
            </a:spcBef>
            <a:spcAft>
              <a:spcPct val="35000"/>
            </a:spcAft>
            <a:buNone/>
          </a:pPr>
          <a:r>
            <a:rPr lang="en-GB" sz="1500" kern="1200">
              <a:solidFill>
                <a:schemeClr val="tx1"/>
              </a:solidFill>
              <a:latin typeface="Arial" panose="020B0604020202020204" pitchFamily="34" charset="0"/>
              <a:cs typeface="Arial" panose="020B0604020202020204" pitchFamily="34" charset="0"/>
            </a:rPr>
            <a:t>Existing provider’s contract is coming to an end, or a new service needs to be established.</a:t>
          </a:r>
        </a:p>
      </dsp:txBody>
      <dsp:txXfrm>
        <a:off x="265730" y="31777"/>
        <a:ext cx="2291545" cy="1021395"/>
      </dsp:txXfrm>
    </dsp:sp>
    <dsp:sp modelId="{5BAB61F3-EAC2-48C3-A418-27E07832A00B}">
      <dsp:nvSpPr>
        <dsp:cNvPr id="0" name=""/>
        <dsp:cNvSpPr/>
      </dsp:nvSpPr>
      <dsp:spPr>
        <a:xfrm rot="1658">
          <a:off x="2744371" y="333143"/>
          <a:ext cx="397638"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2744371" y="422803"/>
        <a:ext cx="278347" cy="269067"/>
      </dsp:txXfrm>
    </dsp:sp>
    <dsp:sp modelId="{11649E39-CFA1-473D-8D43-61B1FD103186}">
      <dsp:nvSpPr>
        <dsp:cNvPr id="0" name=""/>
        <dsp:cNvSpPr/>
      </dsp:nvSpPr>
      <dsp:spPr>
        <a:xfrm>
          <a:off x="3339313" y="1533"/>
          <a:ext cx="2502688" cy="1084949"/>
        </a:xfrm>
        <a:prstGeom prst="roundRect">
          <a:avLst>
            <a:gd name="adj" fmla="val 10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solidFill>
                <a:sysClr val="windowText" lastClr="000000"/>
              </a:solidFill>
              <a:latin typeface="Arial" panose="020B0604020202020204" pitchFamily="34" charset="0"/>
              <a:cs typeface="Arial" panose="020B0604020202020204" pitchFamily="34" charset="0"/>
            </a:rPr>
            <a:t>Step 1: </a:t>
          </a:r>
        </a:p>
        <a:p>
          <a:pPr marL="0" lvl="0" indent="0" algn="ctr" defTabSz="666750">
            <a:lnSpc>
              <a:spcPct val="90000"/>
            </a:lnSpc>
            <a:spcBef>
              <a:spcPct val="0"/>
            </a:spcBef>
            <a:spcAft>
              <a:spcPct val="35000"/>
            </a:spcAft>
            <a:buNone/>
          </a:pPr>
          <a:r>
            <a:rPr lang="en-GB" sz="1500" kern="1200">
              <a:solidFill>
                <a:sysClr val="windowText" lastClr="000000"/>
              </a:solidFill>
              <a:latin typeface="Arial" panose="020B0604020202020204" pitchFamily="34" charset="0"/>
              <a:cs typeface="Arial" panose="020B0604020202020204" pitchFamily="34" charset="0"/>
            </a:rPr>
            <a:t>RA develops a service specification and undertakes a pre-market engagement exercise.</a:t>
          </a:r>
        </a:p>
      </dsp:txBody>
      <dsp:txXfrm>
        <a:off x="3371090" y="33310"/>
        <a:ext cx="2439134" cy="1021395"/>
      </dsp:txXfrm>
    </dsp:sp>
    <dsp:sp modelId="{ECDF026F-3BB0-44BB-949E-E39A92844783}">
      <dsp:nvSpPr>
        <dsp:cNvPr id="0" name=""/>
        <dsp:cNvSpPr/>
      </dsp:nvSpPr>
      <dsp:spPr>
        <a:xfrm rot="21598275">
          <a:off x="5991386" y="333129"/>
          <a:ext cx="383348"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5991386" y="422847"/>
        <a:ext cx="268344" cy="269067"/>
      </dsp:txXfrm>
    </dsp:sp>
    <dsp:sp modelId="{22940EC9-8D92-471C-AF77-1987A3047C41}">
      <dsp:nvSpPr>
        <dsp:cNvPr id="0" name=""/>
        <dsp:cNvSpPr/>
      </dsp:nvSpPr>
      <dsp:spPr>
        <a:xfrm>
          <a:off x="6565301" y="0"/>
          <a:ext cx="2160007" cy="1084949"/>
        </a:xfrm>
        <a:prstGeom prst="roundRect">
          <a:avLst>
            <a:gd name="adj" fmla="val 10000"/>
          </a:avLst>
        </a:prstGeom>
        <a:solidFill>
          <a:srgbClr val="005E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Step 2:</a:t>
          </a:r>
        </a:p>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RA decides on the contract award criteria for the new (or altered) service.</a:t>
          </a:r>
        </a:p>
      </dsp:txBody>
      <dsp:txXfrm>
        <a:off x="6597078" y="31777"/>
        <a:ext cx="2096453" cy="1021395"/>
      </dsp:txXfrm>
    </dsp:sp>
    <dsp:sp modelId="{4A989658-3DFC-4B1A-A35D-1BC55BF5D282}">
      <dsp:nvSpPr>
        <dsp:cNvPr id="0" name=""/>
        <dsp:cNvSpPr/>
      </dsp:nvSpPr>
      <dsp:spPr>
        <a:xfrm>
          <a:off x="8874693" y="332400"/>
          <a:ext cx="383348"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8874693" y="422089"/>
        <a:ext cx="268344" cy="269067"/>
      </dsp:txXfrm>
    </dsp:sp>
    <dsp:sp modelId="{3AA21696-6E95-4BCC-83F8-4261FA7D2B10}">
      <dsp:nvSpPr>
        <dsp:cNvPr id="0" name=""/>
        <dsp:cNvSpPr/>
      </dsp:nvSpPr>
      <dsp:spPr>
        <a:xfrm>
          <a:off x="9448608" y="0"/>
          <a:ext cx="2160007" cy="1084949"/>
        </a:xfrm>
        <a:prstGeom prst="roundRect">
          <a:avLst>
            <a:gd name="adj" fmla="val 10000"/>
          </a:avLst>
        </a:prstGeom>
        <a:solidFill>
          <a:srgbClr val="005E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Step 3:</a:t>
          </a:r>
        </a:p>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RA </a:t>
          </a:r>
          <a:r>
            <a:rPr lang="en-GB" sz="1500" b="0" i="0" kern="1200">
              <a:latin typeface="Arial" panose="020B0604020202020204" pitchFamily="34" charset="0"/>
              <a:cs typeface="Arial" panose="020B0604020202020204" pitchFamily="34" charset="0"/>
            </a:rPr>
            <a:t>publishes notice advertising opportunity.</a:t>
          </a:r>
          <a:endParaRPr lang="en-GB" sz="1500" kern="1200">
            <a:latin typeface="Arial" panose="020B0604020202020204" pitchFamily="34" charset="0"/>
            <a:cs typeface="Arial" panose="020B0604020202020204" pitchFamily="34" charset="0"/>
          </a:endParaRPr>
        </a:p>
      </dsp:txBody>
      <dsp:txXfrm>
        <a:off x="9480385" y="31777"/>
        <a:ext cx="2096453" cy="1021395"/>
      </dsp:txXfrm>
    </dsp:sp>
    <dsp:sp modelId="{4FFAEB2F-4747-4A07-A773-2B2611966ADE}">
      <dsp:nvSpPr>
        <dsp:cNvPr id="0" name=""/>
        <dsp:cNvSpPr/>
      </dsp:nvSpPr>
      <dsp:spPr>
        <a:xfrm rot="5400000">
          <a:off x="10326769" y="1213391"/>
          <a:ext cx="384161"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5400000">
        <a:off x="10384316" y="1245533"/>
        <a:ext cx="269067" cy="268913"/>
      </dsp:txXfrm>
    </dsp:sp>
    <dsp:sp modelId="{69648857-A5B8-408B-B1A3-936037A79485}">
      <dsp:nvSpPr>
        <dsp:cNvPr id="0" name=""/>
        <dsp:cNvSpPr/>
      </dsp:nvSpPr>
      <dsp:spPr>
        <a:xfrm>
          <a:off x="9448608" y="1809781"/>
          <a:ext cx="2160007" cy="1084949"/>
        </a:xfrm>
        <a:prstGeom prst="roundRect">
          <a:avLst>
            <a:gd name="adj" fmla="val 10000"/>
          </a:avLst>
        </a:prstGeom>
        <a:solidFill>
          <a:srgbClr val="005E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Step 4: </a:t>
          </a:r>
        </a:p>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RA assesses offers and selects the successful provider to award the contract to.</a:t>
          </a:r>
        </a:p>
      </dsp:txBody>
      <dsp:txXfrm>
        <a:off x="9480385" y="1841558"/>
        <a:ext cx="2096453" cy="1021395"/>
      </dsp:txXfrm>
    </dsp:sp>
    <dsp:sp modelId="{87E702D0-4C08-4A42-ACF0-F899C84501D7}">
      <dsp:nvSpPr>
        <dsp:cNvPr id="0" name=""/>
        <dsp:cNvSpPr/>
      </dsp:nvSpPr>
      <dsp:spPr>
        <a:xfrm rot="10800000">
          <a:off x="8896392" y="2129154"/>
          <a:ext cx="383348"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9011396" y="2218843"/>
        <a:ext cx="268344" cy="269067"/>
      </dsp:txXfrm>
    </dsp:sp>
    <dsp:sp modelId="{880F2EEE-FBD9-4F05-96F0-8383B032E21F}">
      <dsp:nvSpPr>
        <dsp:cNvPr id="0" name=""/>
        <dsp:cNvSpPr/>
      </dsp:nvSpPr>
      <dsp:spPr>
        <a:xfrm>
          <a:off x="6565301" y="1809781"/>
          <a:ext cx="2160007" cy="1084949"/>
        </a:xfrm>
        <a:prstGeom prst="roundRect">
          <a:avLst>
            <a:gd name="adj" fmla="val 10000"/>
          </a:avLst>
        </a:prstGeom>
        <a:solidFill>
          <a:srgbClr val="005E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i="0" kern="1200">
              <a:latin typeface="Arial" panose="020B0604020202020204" pitchFamily="34" charset="0"/>
              <a:cs typeface="Arial" panose="020B0604020202020204" pitchFamily="34" charset="0"/>
            </a:rPr>
            <a:t>Step 5:</a:t>
          </a:r>
        </a:p>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RA informs successful bidder(s) and unsuccessful bidder(s).</a:t>
          </a:r>
        </a:p>
      </dsp:txBody>
      <dsp:txXfrm>
        <a:off x="6597078" y="1841558"/>
        <a:ext cx="2096453" cy="1021395"/>
      </dsp:txXfrm>
    </dsp:sp>
    <dsp:sp modelId="{28A1CE49-91E1-4B12-AE6C-AA408CD0CE83}">
      <dsp:nvSpPr>
        <dsp:cNvPr id="0" name=""/>
        <dsp:cNvSpPr/>
      </dsp:nvSpPr>
      <dsp:spPr>
        <a:xfrm rot="10800000">
          <a:off x="6013085" y="2129154"/>
          <a:ext cx="383348"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6128089" y="2218843"/>
        <a:ext cx="268344" cy="269067"/>
      </dsp:txXfrm>
    </dsp:sp>
    <dsp:sp modelId="{00974EFA-B060-44F2-A86E-B6465F2E4834}">
      <dsp:nvSpPr>
        <dsp:cNvPr id="0" name=""/>
        <dsp:cNvSpPr/>
      </dsp:nvSpPr>
      <dsp:spPr>
        <a:xfrm>
          <a:off x="3681994" y="1809781"/>
          <a:ext cx="2160007" cy="1084949"/>
        </a:xfrm>
        <a:prstGeom prst="roundRect">
          <a:avLst>
            <a:gd name="adj" fmla="val 10000"/>
          </a:avLst>
        </a:prstGeom>
        <a:solidFill>
          <a:srgbClr val="005E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Step 6: </a:t>
          </a:r>
        </a:p>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RA publishes an intention to award notice.</a:t>
          </a:r>
        </a:p>
      </dsp:txBody>
      <dsp:txXfrm>
        <a:off x="3713771" y="1841558"/>
        <a:ext cx="2096453" cy="1021395"/>
      </dsp:txXfrm>
    </dsp:sp>
    <dsp:sp modelId="{769A48A1-DABA-49EE-9FD2-B01FA12CEB76}">
      <dsp:nvSpPr>
        <dsp:cNvPr id="0" name=""/>
        <dsp:cNvSpPr/>
      </dsp:nvSpPr>
      <dsp:spPr>
        <a:xfrm rot="10800000">
          <a:off x="3129779" y="2129154"/>
          <a:ext cx="383348"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3244783" y="2218843"/>
        <a:ext cx="268344" cy="269067"/>
      </dsp:txXfrm>
    </dsp:sp>
    <dsp:sp modelId="{9FC50FAB-6302-44AB-B318-8ADCA572EC36}">
      <dsp:nvSpPr>
        <dsp:cNvPr id="0" name=""/>
        <dsp:cNvSpPr/>
      </dsp:nvSpPr>
      <dsp:spPr>
        <a:xfrm>
          <a:off x="798687" y="1809781"/>
          <a:ext cx="2160007" cy="1084949"/>
        </a:xfrm>
        <a:prstGeom prst="roundRect">
          <a:avLst>
            <a:gd name="adj" fmla="val 10000"/>
          </a:avLst>
        </a:prstGeom>
        <a:solidFill>
          <a:srgbClr val="005E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Step 7:</a:t>
          </a:r>
        </a:p>
        <a:p>
          <a:pPr marL="0" lvl="0" indent="0" algn="ctr" defTabSz="666750">
            <a:lnSpc>
              <a:spcPct val="90000"/>
            </a:lnSpc>
            <a:spcBef>
              <a:spcPct val="0"/>
            </a:spcBef>
            <a:spcAft>
              <a:spcPct val="35000"/>
            </a:spcAft>
            <a:buNone/>
          </a:pPr>
          <a:r>
            <a:rPr lang="en-GB" sz="1500" b="0" i="0" kern="1200">
              <a:latin typeface="Arial" panose="020B0604020202020204" pitchFamily="34" charset="0"/>
              <a:cs typeface="Arial" panose="020B0604020202020204" pitchFamily="34" charset="0"/>
            </a:rPr>
            <a:t>RA observes the Standstill Period.</a:t>
          </a:r>
          <a:endParaRPr lang="en-GB" sz="1500" kern="1200">
            <a:latin typeface="Arial" panose="020B0604020202020204" pitchFamily="34" charset="0"/>
            <a:cs typeface="Arial" panose="020B0604020202020204" pitchFamily="34" charset="0"/>
          </a:endParaRPr>
        </a:p>
      </dsp:txBody>
      <dsp:txXfrm>
        <a:off x="830464" y="1841558"/>
        <a:ext cx="2096453" cy="1021395"/>
      </dsp:txXfrm>
    </dsp:sp>
    <dsp:sp modelId="{58D99AE0-3B16-48D1-8FB7-54CD0FF5BB0E}">
      <dsp:nvSpPr>
        <dsp:cNvPr id="0" name=""/>
        <dsp:cNvSpPr/>
      </dsp:nvSpPr>
      <dsp:spPr>
        <a:xfrm rot="5400000">
          <a:off x="1687016" y="3021308"/>
          <a:ext cx="383348"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5400000">
        <a:off x="1744157" y="3053856"/>
        <a:ext cx="269067" cy="268344"/>
      </dsp:txXfrm>
    </dsp:sp>
    <dsp:sp modelId="{352D09E4-8921-4D9F-836F-39AACC0C058C}">
      <dsp:nvSpPr>
        <dsp:cNvPr id="0" name=""/>
        <dsp:cNvSpPr/>
      </dsp:nvSpPr>
      <dsp:spPr>
        <a:xfrm>
          <a:off x="798687" y="3618030"/>
          <a:ext cx="2160007" cy="1084949"/>
        </a:xfrm>
        <a:prstGeom prst="roundRect">
          <a:avLst>
            <a:gd name="adj" fmla="val 10000"/>
          </a:avLst>
        </a:prstGeom>
        <a:solidFill>
          <a:srgbClr val="005E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i="0" kern="1200">
              <a:latin typeface="Arial" panose="020B0604020202020204" pitchFamily="34" charset="0"/>
              <a:cs typeface="Arial" panose="020B0604020202020204" pitchFamily="34" charset="0"/>
            </a:rPr>
            <a:t>Step 8:</a:t>
          </a:r>
        </a:p>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RA awards the contract.</a:t>
          </a:r>
        </a:p>
      </dsp:txBody>
      <dsp:txXfrm>
        <a:off x="830464" y="3649807"/>
        <a:ext cx="2096453" cy="10213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260EA-9D15-4C62-A5D9-84536F54D9EF}">
      <dsp:nvSpPr>
        <dsp:cNvPr id="0" name=""/>
        <dsp:cNvSpPr/>
      </dsp:nvSpPr>
      <dsp:spPr>
        <a:xfrm>
          <a:off x="-3803526" y="-584184"/>
          <a:ext cx="4533392" cy="4533392"/>
        </a:xfrm>
        <a:prstGeom prst="blockArc">
          <a:avLst>
            <a:gd name="adj1" fmla="val 18900000"/>
            <a:gd name="adj2" fmla="val 2700000"/>
            <a:gd name="adj3" fmla="val 476"/>
          </a:avLst>
        </a:prstGeom>
        <a:solidFill>
          <a:schemeClr val="accent2"/>
        </a:solidFill>
        <a:ln w="12700" cap="flat" cmpd="sng" algn="ctr">
          <a:solidFill>
            <a:srgbClr val="FFC000"/>
          </a:solidFill>
          <a:prstDash val="solid"/>
          <a:miter lim="800000"/>
        </a:ln>
        <a:effectLst/>
      </dsp:spPr>
      <dsp:style>
        <a:lnRef idx="2">
          <a:scrgbClr r="0" g="0" b="0"/>
        </a:lnRef>
        <a:fillRef idx="0">
          <a:scrgbClr r="0" g="0" b="0"/>
        </a:fillRef>
        <a:effectRef idx="0">
          <a:scrgbClr r="0" g="0" b="0"/>
        </a:effectRef>
        <a:fontRef idx="minor"/>
      </dsp:style>
    </dsp:sp>
    <dsp:sp modelId="{F73E65A7-123F-47BD-9BBA-67D06DC82A0E}">
      <dsp:nvSpPr>
        <dsp:cNvPr id="0" name=""/>
        <dsp:cNvSpPr/>
      </dsp:nvSpPr>
      <dsp:spPr>
        <a:xfrm>
          <a:off x="382538" y="258703"/>
          <a:ext cx="9969092" cy="517675"/>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90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a:cs typeface="Arial"/>
            </a:rPr>
            <a:t>The aims and objectives of the service</a:t>
          </a:r>
          <a:endParaRPr lang="en-GB" sz="1800" kern="1200">
            <a:solidFill>
              <a:sysClr val="windowText" lastClr="000000"/>
            </a:solidFill>
            <a:latin typeface="Arial" panose="020B0604020202020204" pitchFamily="34" charset="0"/>
            <a:cs typeface="Arial" panose="020B0604020202020204" pitchFamily="34" charset="0"/>
          </a:endParaRPr>
        </a:p>
      </dsp:txBody>
      <dsp:txXfrm>
        <a:off x="382538" y="258703"/>
        <a:ext cx="9969092" cy="517675"/>
      </dsp:txXfrm>
    </dsp:sp>
    <dsp:sp modelId="{CC812418-55E4-4BAF-B1AB-5E9F63DDC526}">
      <dsp:nvSpPr>
        <dsp:cNvPr id="0" name=""/>
        <dsp:cNvSpPr/>
      </dsp:nvSpPr>
      <dsp:spPr>
        <a:xfrm>
          <a:off x="58991" y="193993"/>
          <a:ext cx="647094" cy="647094"/>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BA382842-1456-499B-9515-E2A95D6E75C5}">
      <dsp:nvSpPr>
        <dsp:cNvPr id="0" name=""/>
        <dsp:cNvSpPr/>
      </dsp:nvSpPr>
      <dsp:spPr>
        <a:xfrm>
          <a:off x="679333" y="1035350"/>
          <a:ext cx="9672297" cy="517675"/>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90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The population to be covered by the service</a:t>
          </a:r>
        </a:p>
      </dsp:txBody>
      <dsp:txXfrm>
        <a:off x="679333" y="1035350"/>
        <a:ext cx="9672297" cy="517675"/>
      </dsp:txXfrm>
    </dsp:sp>
    <dsp:sp modelId="{8DA86B19-14C4-4D94-94B0-10EE7B44CE11}">
      <dsp:nvSpPr>
        <dsp:cNvPr id="0" name=""/>
        <dsp:cNvSpPr/>
      </dsp:nvSpPr>
      <dsp:spPr>
        <a:xfrm>
          <a:off x="355786" y="970641"/>
          <a:ext cx="647094" cy="647094"/>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19D6E023-851D-41D1-A1CC-6F92ED5BF016}">
      <dsp:nvSpPr>
        <dsp:cNvPr id="0" name=""/>
        <dsp:cNvSpPr/>
      </dsp:nvSpPr>
      <dsp:spPr>
        <a:xfrm>
          <a:off x="679333" y="1811998"/>
          <a:ext cx="9672297" cy="517675"/>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90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A description of the services that will need to be delivered</a:t>
          </a:r>
        </a:p>
      </dsp:txBody>
      <dsp:txXfrm>
        <a:off x="679333" y="1811998"/>
        <a:ext cx="9672297" cy="517675"/>
      </dsp:txXfrm>
    </dsp:sp>
    <dsp:sp modelId="{3EB25A80-B646-49A7-952F-DC03BE7BD783}">
      <dsp:nvSpPr>
        <dsp:cNvPr id="0" name=""/>
        <dsp:cNvSpPr/>
      </dsp:nvSpPr>
      <dsp:spPr>
        <a:xfrm>
          <a:off x="355786" y="1747288"/>
          <a:ext cx="647094" cy="647094"/>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E36C5314-2A3D-40D1-8935-75CD784D6558}">
      <dsp:nvSpPr>
        <dsp:cNvPr id="0" name=""/>
        <dsp:cNvSpPr/>
      </dsp:nvSpPr>
      <dsp:spPr>
        <a:xfrm>
          <a:off x="382538" y="2588645"/>
          <a:ext cx="9969092" cy="517675"/>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90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a:cs typeface="Arial"/>
            </a:rPr>
            <a:t>The required service standards – whether these need to be in compliance with relevant NICE guidelines or other guidance/recommendations issued by a professional body. </a:t>
          </a:r>
          <a:endParaRPr lang="en-GB" sz="1800" kern="1200">
            <a:solidFill>
              <a:sysClr val="windowText" lastClr="000000"/>
            </a:solidFill>
            <a:latin typeface="Arial" panose="020B0604020202020204" pitchFamily="34" charset="0"/>
            <a:cs typeface="Arial" panose="020B0604020202020204" pitchFamily="34" charset="0"/>
          </a:endParaRPr>
        </a:p>
      </dsp:txBody>
      <dsp:txXfrm>
        <a:off x="382538" y="2588645"/>
        <a:ext cx="9969092" cy="517675"/>
      </dsp:txXfrm>
    </dsp:sp>
    <dsp:sp modelId="{925C505B-F95F-4C54-A297-021763A7CC17}">
      <dsp:nvSpPr>
        <dsp:cNvPr id="0" name=""/>
        <dsp:cNvSpPr/>
      </dsp:nvSpPr>
      <dsp:spPr>
        <a:xfrm>
          <a:off x="58991" y="2523936"/>
          <a:ext cx="647094" cy="647094"/>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19602-AE29-45CC-867A-773FD02A3495}">
      <dsp:nvSpPr>
        <dsp:cNvPr id="0" name=""/>
        <dsp:cNvSpPr/>
      </dsp:nvSpPr>
      <dsp:spPr>
        <a:xfrm>
          <a:off x="0" y="315632"/>
          <a:ext cx="11171914" cy="4536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2FC00333-65F2-44FA-964D-63A77CAB5780}">
      <dsp:nvSpPr>
        <dsp:cNvPr id="0" name=""/>
        <dsp:cNvSpPr/>
      </dsp:nvSpPr>
      <dsp:spPr>
        <a:xfrm>
          <a:off x="534030" y="62975"/>
          <a:ext cx="10637309" cy="531360"/>
        </a:xfrm>
        <a:prstGeom prst="round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590" tIns="0" rIns="295590"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This must be done using the Find a Tender Service (FTS) website. </a:t>
          </a:r>
        </a:p>
      </dsp:txBody>
      <dsp:txXfrm>
        <a:off x="559969" y="88914"/>
        <a:ext cx="10585431" cy="479482"/>
      </dsp:txXfrm>
    </dsp:sp>
    <dsp:sp modelId="{EE1039BC-DF49-4763-8376-A77CEA972D9F}">
      <dsp:nvSpPr>
        <dsp:cNvPr id="0" name=""/>
        <dsp:cNvSpPr/>
      </dsp:nvSpPr>
      <dsp:spPr>
        <a:xfrm>
          <a:off x="0" y="1146353"/>
          <a:ext cx="11171914" cy="4536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04E0F6B7-C674-4CF7-975B-0E15AAF7B564}">
      <dsp:nvSpPr>
        <dsp:cNvPr id="0" name=""/>
        <dsp:cNvSpPr/>
      </dsp:nvSpPr>
      <dsp:spPr>
        <a:xfrm>
          <a:off x="534030" y="879455"/>
          <a:ext cx="10637309" cy="545600"/>
        </a:xfrm>
        <a:prstGeom prst="round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590" tIns="0" rIns="295590"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information that must be included in the notice is detailed in Schedule 8 of the Regulations.</a:t>
          </a:r>
        </a:p>
      </dsp:txBody>
      <dsp:txXfrm>
        <a:off x="560664" y="906089"/>
        <a:ext cx="10584041" cy="492332"/>
      </dsp:txXfrm>
    </dsp:sp>
    <dsp:sp modelId="{6FA5EDFF-3F3E-4F09-9BE0-FC192F13D9FD}">
      <dsp:nvSpPr>
        <dsp:cNvPr id="0" name=""/>
        <dsp:cNvSpPr/>
      </dsp:nvSpPr>
      <dsp:spPr>
        <a:xfrm>
          <a:off x="0" y="2452097"/>
          <a:ext cx="11171914" cy="4536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63A06721-00EA-4284-B7A6-AFB873B2E994}">
      <dsp:nvSpPr>
        <dsp:cNvPr id="0" name=""/>
        <dsp:cNvSpPr/>
      </dsp:nvSpPr>
      <dsp:spPr>
        <a:xfrm>
          <a:off x="534030" y="1746228"/>
          <a:ext cx="10637309" cy="994254"/>
        </a:xfrm>
        <a:prstGeom prst="round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590" tIns="0" rIns="295590" bIns="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rPr>
            <a:t>Relevant authorities must also include a link to further documentation, which sets out how the contract award criteria will be evaluated – including the weighting or relative importance of the key criteria.</a:t>
          </a:r>
          <a:endParaRPr lang="en-GB" sz="1800" kern="1200">
            <a:solidFill>
              <a:schemeClr val="bg1"/>
            </a:solidFill>
            <a:latin typeface="Arial" panose="020B0604020202020204" pitchFamily="34" charset="0"/>
            <a:cs typeface="Arial" panose="020B0604020202020204" pitchFamily="34" charset="0"/>
          </a:endParaRPr>
        </a:p>
      </dsp:txBody>
      <dsp:txXfrm>
        <a:off x="582565" y="1794763"/>
        <a:ext cx="10540239" cy="89718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4D606-042E-41B6-94EA-CC80D7A3F2CA}">
      <dsp:nvSpPr>
        <dsp:cNvPr id="0" name=""/>
        <dsp:cNvSpPr/>
      </dsp:nvSpPr>
      <dsp:spPr>
        <a:xfrm>
          <a:off x="0" y="432301"/>
          <a:ext cx="11426824" cy="5796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9F2E1749-CC3D-42BE-AA7C-5CF93306FA8B}">
      <dsp:nvSpPr>
        <dsp:cNvPr id="0" name=""/>
        <dsp:cNvSpPr/>
      </dsp:nvSpPr>
      <dsp:spPr>
        <a:xfrm>
          <a:off x="544001" y="0"/>
          <a:ext cx="10880022" cy="77178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335" tIns="0" rIns="302335"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relevant authority must assess the likely providers against the </a:t>
          </a:r>
          <a:r>
            <a:rPr lang="en-GB" sz="1800" b="1" kern="1200">
              <a:latin typeface="Arial" panose="020B0604020202020204" pitchFamily="34" charset="0"/>
              <a:cs typeface="Arial" panose="020B0604020202020204" pitchFamily="34" charset="0"/>
            </a:rPr>
            <a:t>key criteria</a:t>
          </a:r>
          <a:r>
            <a:rPr lang="en-GB" sz="1800" kern="1200">
              <a:latin typeface="Arial" panose="020B0604020202020204" pitchFamily="34" charset="0"/>
              <a:cs typeface="Arial" panose="020B0604020202020204" pitchFamily="34" charset="0"/>
            </a:rPr>
            <a:t> and the </a:t>
          </a:r>
          <a:r>
            <a:rPr lang="en-GB" sz="1800" b="1" kern="1200">
              <a:latin typeface="Arial" panose="020B0604020202020204" pitchFamily="34" charset="0"/>
              <a:cs typeface="Arial" panose="020B0604020202020204" pitchFamily="34" charset="0"/>
            </a:rPr>
            <a:t>basic selection criteria</a:t>
          </a:r>
          <a:r>
            <a:rPr lang="en-GB" sz="1800" kern="1200">
              <a:latin typeface="Arial" panose="020B0604020202020204" pitchFamily="34" charset="0"/>
              <a:cs typeface="Arial" panose="020B0604020202020204" pitchFamily="34" charset="0"/>
            </a:rPr>
            <a:t> in a fair way across the assessed providers (i.e., on the same basis) and choose the provider(s) to whom to make an award. </a:t>
          </a:r>
        </a:p>
      </dsp:txBody>
      <dsp:txXfrm>
        <a:off x="581676" y="37675"/>
        <a:ext cx="10804672" cy="696430"/>
      </dsp:txXfrm>
    </dsp:sp>
    <dsp:sp modelId="{B9ECDCFC-EC1A-4952-B679-AD9E8903D83B}">
      <dsp:nvSpPr>
        <dsp:cNvPr id="0" name=""/>
        <dsp:cNvSpPr/>
      </dsp:nvSpPr>
      <dsp:spPr>
        <a:xfrm>
          <a:off x="0" y="1475581"/>
          <a:ext cx="11426824" cy="5796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78A28DFC-BFF1-4A7B-AF24-2827988AF079}">
      <dsp:nvSpPr>
        <dsp:cNvPr id="0" name=""/>
        <dsp:cNvSpPr/>
      </dsp:nvSpPr>
      <dsp:spPr>
        <a:xfrm>
          <a:off x="544001" y="1136101"/>
          <a:ext cx="10880022" cy="67896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335" tIns="0" rIns="302335"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They must record their decisions and their rationale. </a:t>
          </a:r>
        </a:p>
      </dsp:txBody>
      <dsp:txXfrm>
        <a:off x="577145" y="1169245"/>
        <a:ext cx="10813734" cy="612672"/>
      </dsp:txXfrm>
    </dsp:sp>
    <dsp:sp modelId="{EAE21D9D-2BEB-4B9A-8D51-9B0634BD6A37}">
      <dsp:nvSpPr>
        <dsp:cNvPr id="0" name=""/>
        <dsp:cNvSpPr/>
      </dsp:nvSpPr>
      <dsp:spPr>
        <a:xfrm>
          <a:off x="0" y="2518861"/>
          <a:ext cx="11426824" cy="5796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B0EE281F-054F-4096-AA76-170339756FBB}">
      <dsp:nvSpPr>
        <dsp:cNvPr id="0" name=""/>
        <dsp:cNvSpPr/>
      </dsp:nvSpPr>
      <dsp:spPr>
        <a:xfrm>
          <a:off x="544001" y="2179381"/>
          <a:ext cx="10880022" cy="67896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335" tIns="0" rIns="302335"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relevant authority should not award a contract to a provider that does not meet the basic selection criteria. </a:t>
          </a:r>
        </a:p>
      </dsp:txBody>
      <dsp:txXfrm>
        <a:off x="577145" y="2212525"/>
        <a:ext cx="10813734" cy="612672"/>
      </dsp:txXfrm>
    </dsp:sp>
    <dsp:sp modelId="{A6E27F93-039E-4586-86A0-DE9BBD60CB1E}">
      <dsp:nvSpPr>
        <dsp:cNvPr id="0" name=""/>
        <dsp:cNvSpPr/>
      </dsp:nvSpPr>
      <dsp:spPr>
        <a:xfrm>
          <a:off x="0" y="3562141"/>
          <a:ext cx="11426824" cy="5796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D697078B-6815-4074-9EB3-32DAB5DC5158}">
      <dsp:nvSpPr>
        <dsp:cNvPr id="0" name=""/>
        <dsp:cNvSpPr/>
      </dsp:nvSpPr>
      <dsp:spPr>
        <a:xfrm>
          <a:off x="544001" y="3222661"/>
          <a:ext cx="10880022" cy="67896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335" tIns="0" rIns="302335"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Furthermore, the relevant authority should not award a contract to provider that meets the exclusion criteria.</a:t>
          </a:r>
        </a:p>
      </dsp:txBody>
      <dsp:txXfrm>
        <a:off x="577145" y="3255805"/>
        <a:ext cx="10813734" cy="6126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31967-6D18-44E0-805C-EADC34401BAB}">
      <dsp:nvSpPr>
        <dsp:cNvPr id="0" name=""/>
        <dsp:cNvSpPr/>
      </dsp:nvSpPr>
      <dsp:spPr>
        <a:xfrm>
          <a:off x="-5177945" y="-793132"/>
          <a:ext cx="6166102" cy="6166102"/>
        </a:xfrm>
        <a:prstGeom prst="blockArc">
          <a:avLst>
            <a:gd name="adj1" fmla="val 18900000"/>
            <a:gd name="adj2" fmla="val 2700000"/>
            <a:gd name="adj3" fmla="val 350"/>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DCC3229A-AA45-4B12-9EA3-DE5D602C3436}">
      <dsp:nvSpPr>
        <dsp:cNvPr id="0" name=""/>
        <dsp:cNvSpPr/>
      </dsp:nvSpPr>
      <dsp:spPr>
        <a:xfrm>
          <a:off x="517389" y="352097"/>
          <a:ext cx="10530974" cy="7045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24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Once the relevant authority has communicated their decision to the successful and unsuccessful provider(s), they must publish their intention to award a contract notice. </a:t>
          </a:r>
        </a:p>
      </dsp:txBody>
      <dsp:txXfrm>
        <a:off x="517389" y="352097"/>
        <a:ext cx="10530974" cy="704562"/>
      </dsp:txXfrm>
    </dsp:sp>
    <dsp:sp modelId="{64A5473E-27F2-416E-8CF0-BF2E487E7013}">
      <dsp:nvSpPr>
        <dsp:cNvPr id="0" name=""/>
        <dsp:cNvSpPr/>
      </dsp:nvSpPr>
      <dsp:spPr>
        <a:xfrm>
          <a:off x="77038" y="264027"/>
          <a:ext cx="880702" cy="88070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D47DC5E-6AAF-479B-8D4F-318252ED7741}">
      <dsp:nvSpPr>
        <dsp:cNvPr id="0" name=""/>
        <dsp:cNvSpPr/>
      </dsp:nvSpPr>
      <dsp:spPr>
        <a:xfrm>
          <a:off x="921331" y="1409124"/>
          <a:ext cx="10127032" cy="7045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24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This must be done using the </a:t>
          </a:r>
          <a:r>
            <a:rPr lang="en-GB" sz="1800" b="1" kern="1200">
              <a:latin typeface="Arial" panose="020B0604020202020204" pitchFamily="34" charset="0"/>
              <a:cs typeface="Arial" panose="020B0604020202020204" pitchFamily="34" charset="0"/>
            </a:rPr>
            <a:t>Find a Tender Service (FTS) </a:t>
          </a:r>
          <a:r>
            <a:rPr lang="en-GB" sz="1800" b="0" kern="1200">
              <a:latin typeface="Arial" panose="020B0604020202020204" pitchFamily="34" charset="0"/>
              <a:cs typeface="Arial" panose="020B0604020202020204" pitchFamily="34" charset="0"/>
            </a:rPr>
            <a:t>website</a:t>
          </a:r>
          <a:r>
            <a:rPr lang="en-GB" sz="1800" kern="1200">
              <a:latin typeface="Arial" panose="020B0604020202020204" pitchFamily="34" charset="0"/>
              <a:cs typeface="Arial" panose="020B0604020202020204" pitchFamily="34" charset="0"/>
            </a:rPr>
            <a:t>. </a:t>
          </a:r>
        </a:p>
      </dsp:txBody>
      <dsp:txXfrm>
        <a:off x="921331" y="1409124"/>
        <a:ext cx="10127032" cy="704562"/>
      </dsp:txXfrm>
    </dsp:sp>
    <dsp:sp modelId="{44F7ED38-1E05-4144-8B4F-A65FC9FCBDF4}">
      <dsp:nvSpPr>
        <dsp:cNvPr id="0" name=""/>
        <dsp:cNvSpPr/>
      </dsp:nvSpPr>
      <dsp:spPr>
        <a:xfrm>
          <a:off x="480980" y="1321054"/>
          <a:ext cx="880702" cy="88070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AC0590BE-5359-481E-AD3F-830413FCE414}">
      <dsp:nvSpPr>
        <dsp:cNvPr id="0" name=""/>
        <dsp:cNvSpPr/>
      </dsp:nvSpPr>
      <dsp:spPr>
        <a:xfrm>
          <a:off x="921331" y="2466151"/>
          <a:ext cx="10127032" cy="7045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24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The information that must be included in the notice is detailed in Schedule 10 of the Regulations. </a:t>
          </a:r>
        </a:p>
      </dsp:txBody>
      <dsp:txXfrm>
        <a:off x="921331" y="2466151"/>
        <a:ext cx="10127032" cy="704562"/>
      </dsp:txXfrm>
    </dsp:sp>
    <dsp:sp modelId="{5F9DE5B3-9DDE-4CF6-BFD4-2FE0FA45CE63}">
      <dsp:nvSpPr>
        <dsp:cNvPr id="0" name=""/>
        <dsp:cNvSpPr/>
      </dsp:nvSpPr>
      <dsp:spPr>
        <a:xfrm>
          <a:off x="480980" y="2378080"/>
          <a:ext cx="880702" cy="88070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9D6AA244-50F9-4F52-B4CD-CBEA55B4B02B}">
      <dsp:nvSpPr>
        <dsp:cNvPr id="0" name=""/>
        <dsp:cNvSpPr/>
      </dsp:nvSpPr>
      <dsp:spPr>
        <a:xfrm>
          <a:off x="517389" y="3464959"/>
          <a:ext cx="10530974" cy="820998"/>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24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The standstill period starts the day after the publication of this notice. This, and all subsequent steps, are identical across direct award process C, the most suitable provider process, and the competitive process.</a:t>
          </a:r>
        </a:p>
      </dsp:txBody>
      <dsp:txXfrm>
        <a:off x="517389" y="3464959"/>
        <a:ext cx="10530974" cy="820998"/>
      </dsp:txXfrm>
    </dsp:sp>
    <dsp:sp modelId="{F53EDC92-3668-49AE-BE60-D99CA4C31481}">
      <dsp:nvSpPr>
        <dsp:cNvPr id="0" name=""/>
        <dsp:cNvSpPr/>
      </dsp:nvSpPr>
      <dsp:spPr>
        <a:xfrm>
          <a:off x="77038" y="3435107"/>
          <a:ext cx="880702" cy="88070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93392-01DD-4D27-827A-1E64B86906E7}">
      <dsp:nvSpPr>
        <dsp:cNvPr id="0" name=""/>
        <dsp:cNvSpPr/>
      </dsp:nvSpPr>
      <dsp:spPr>
        <a:xfrm>
          <a:off x="0" y="477058"/>
          <a:ext cx="10453665" cy="7812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6C3F2426-9BC5-413F-A62B-FCD8E8F50FDB}">
      <dsp:nvSpPr>
        <dsp:cNvPr id="0" name=""/>
        <dsp:cNvSpPr/>
      </dsp:nvSpPr>
      <dsp:spPr>
        <a:xfrm>
          <a:off x="522683" y="19498"/>
          <a:ext cx="9430293" cy="91512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87" tIns="0" rIns="276587"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When following direct award process C, the most suitable provider process, and the competitive process – following the publication of the Intention to Award a Contract – the </a:t>
          </a:r>
          <a:r>
            <a:rPr lang="en-GB" sz="1800" b="1" kern="1200">
              <a:latin typeface="Arial" panose="020B0604020202020204" pitchFamily="34" charset="0"/>
              <a:cs typeface="Arial" panose="020B0604020202020204" pitchFamily="34" charset="0"/>
            </a:rPr>
            <a:t>relevant authority must observe the standstill period</a:t>
          </a:r>
          <a:r>
            <a:rPr lang="en-GB" sz="1800" kern="1200">
              <a:latin typeface="Arial" panose="020B0604020202020204" pitchFamily="34" charset="0"/>
              <a:cs typeface="Arial" panose="020B0604020202020204" pitchFamily="34" charset="0"/>
            </a:rPr>
            <a:t>.</a:t>
          </a:r>
        </a:p>
      </dsp:txBody>
      <dsp:txXfrm>
        <a:off x="567355" y="64170"/>
        <a:ext cx="9340949" cy="825776"/>
      </dsp:txXfrm>
    </dsp:sp>
    <dsp:sp modelId="{377C13DE-DBC3-4010-809E-A10075359C68}">
      <dsp:nvSpPr>
        <dsp:cNvPr id="0" name=""/>
        <dsp:cNvSpPr/>
      </dsp:nvSpPr>
      <dsp:spPr>
        <a:xfrm>
          <a:off x="0" y="1883218"/>
          <a:ext cx="10453665" cy="7812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A375B3E0-E717-4E9C-BACB-A8596A2BF575}">
      <dsp:nvSpPr>
        <dsp:cNvPr id="0" name=""/>
        <dsp:cNvSpPr/>
      </dsp:nvSpPr>
      <dsp:spPr>
        <a:xfrm>
          <a:off x="522683" y="1425658"/>
          <a:ext cx="9430293" cy="91512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87" tIns="0" rIns="276587"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It is a period of </a:t>
          </a:r>
          <a:r>
            <a:rPr lang="en-GB" sz="1800" b="1" kern="1200">
              <a:latin typeface="Arial" panose="020B0604020202020204" pitchFamily="34" charset="0"/>
              <a:cs typeface="Arial" panose="020B0604020202020204" pitchFamily="34" charset="0"/>
            </a:rPr>
            <a:t>eight working days </a:t>
          </a:r>
          <a:r>
            <a:rPr lang="en-GB" sz="1800" kern="1200">
              <a:latin typeface="Arial" panose="020B0604020202020204" pitchFamily="34" charset="0"/>
              <a:cs typeface="Arial" panose="020B0604020202020204" pitchFamily="34" charset="0"/>
            </a:rPr>
            <a:t>(which may be extended; see </a:t>
          </a:r>
          <a:r>
            <a:rPr lang="en-GB" sz="1800" kern="1200">
              <a:solidFill>
                <a:schemeClr val="bg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guidance</a:t>
          </a:r>
          <a:r>
            <a:rPr lang="en-GB" sz="1800" kern="1200">
              <a:latin typeface="Arial" panose="020B0604020202020204" pitchFamily="34" charset="0"/>
              <a:cs typeface="Arial" panose="020B0604020202020204" pitchFamily="34" charset="0"/>
            </a:rPr>
            <a:t> for how to calculate this) during which representations can be made and must be responded to.  </a:t>
          </a:r>
          <a:endParaRPr lang="en-GB" sz="1800" b="0" kern="1200">
            <a:latin typeface="Arial" panose="020B0604020202020204" pitchFamily="34" charset="0"/>
            <a:cs typeface="Arial" panose="020B0604020202020204" pitchFamily="34" charset="0"/>
          </a:endParaRPr>
        </a:p>
      </dsp:txBody>
      <dsp:txXfrm>
        <a:off x="567355" y="1470330"/>
        <a:ext cx="9340949" cy="825776"/>
      </dsp:txXfrm>
    </dsp:sp>
    <dsp:sp modelId="{61A56758-03A7-4C7C-B6C1-C9BAF5F4B4A2}">
      <dsp:nvSpPr>
        <dsp:cNvPr id="0" name=""/>
        <dsp:cNvSpPr/>
      </dsp:nvSpPr>
      <dsp:spPr>
        <a:xfrm>
          <a:off x="0" y="3289378"/>
          <a:ext cx="10453665" cy="7812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A4519546-219F-4834-8B5B-02D8219606A9}">
      <dsp:nvSpPr>
        <dsp:cNvPr id="0" name=""/>
        <dsp:cNvSpPr/>
      </dsp:nvSpPr>
      <dsp:spPr>
        <a:xfrm>
          <a:off x="522683" y="2831818"/>
          <a:ext cx="9430293" cy="91512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87" tIns="0" rIns="276587"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standstill period then allows the relevant authority to consider these representations and respond as appropriate. </a:t>
          </a:r>
        </a:p>
      </dsp:txBody>
      <dsp:txXfrm>
        <a:off x="567355" y="2876490"/>
        <a:ext cx="9340949" cy="8257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94166-5122-4A12-BCE9-D17A0BD9E222}">
      <dsp:nvSpPr>
        <dsp:cNvPr id="0" name=""/>
        <dsp:cNvSpPr/>
      </dsp:nvSpPr>
      <dsp:spPr>
        <a:xfrm>
          <a:off x="-5451468" y="-834714"/>
          <a:ext cx="6491027" cy="6491027"/>
        </a:xfrm>
        <a:prstGeom prst="blockArc">
          <a:avLst>
            <a:gd name="adj1" fmla="val 18900000"/>
            <a:gd name="adj2" fmla="val 2700000"/>
            <a:gd name="adj3" fmla="val 333"/>
          </a:avLst>
        </a:prstGeom>
        <a:solidFill>
          <a:schemeClr val="accent2"/>
        </a:solidFill>
        <a:ln w="12700" cap="flat" cmpd="sng" algn="ctr">
          <a:solidFill>
            <a:srgbClr val="FFC000"/>
          </a:solidFill>
          <a:prstDash val="solid"/>
          <a:miter lim="800000"/>
        </a:ln>
        <a:effectLst/>
      </dsp:spPr>
      <dsp:style>
        <a:lnRef idx="2">
          <a:scrgbClr r="0" g="0" b="0"/>
        </a:lnRef>
        <a:fillRef idx="0">
          <a:scrgbClr r="0" g="0" b="0"/>
        </a:fillRef>
        <a:effectRef idx="0">
          <a:scrgbClr r="0" g="0" b="0"/>
        </a:effectRef>
        <a:fontRef idx="minor"/>
      </dsp:style>
    </dsp:sp>
    <dsp:sp modelId="{42A7932E-0B16-48A2-AD6A-6D9090AD1D72}">
      <dsp:nvSpPr>
        <dsp:cNvPr id="0" name=""/>
        <dsp:cNvSpPr/>
      </dsp:nvSpPr>
      <dsp:spPr>
        <a:xfrm>
          <a:off x="544226" y="370684"/>
          <a:ext cx="10935461" cy="741754"/>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rtl="0">
            <a:lnSpc>
              <a:spcPct val="90000"/>
            </a:lnSpc>
            <a:spcBef>
              <a:spcPct val="0"/>
            </a:spcBef>
            <a:spcAft>
              <a:spcPct val="35000"/>
            </a:spcAft>
            <a:buNone/>
          </a:pPr>
          <a:r>
            <a:rPr lang="en-GB" sz="1800" kern="1200">
              <a:solidFill>
                <a:sysClr val="windowText" lastClr="000000"/>
              </a:solidFill>
              <a:latin typeface="Arial"/>
              <a:cs typeface="Arial"/>
            </a:rPr>
            <a:t>Throughout the standstill period, there should be ongoing communication between the relevant authority and provider about the representations that were made. </a:t>
          </a:r>
          <a:endParaRPr lang="en-GB" sz="1800" kern="1200">
            <a:solidFill>
              <a:sysClr val="windowText" lastClr="000000"/>
            </a:solidFill>
          </a:endParaRPr>
        </a:p>
      </dsp:txBody>
      <dsp:txXfrm>
        <a:off x="544226" y="370684"/>
        <a:ext cx="10935461" cy="741754"/>
      </dsp:txXfrm>
    </dsp:sp>
    <dsp:sp modelId="{E6F71A55-A460-4921-9FCB-4C5C580308C8}">
      <dsp:nvSpPr>
        <dsp:cNvPr id="0" name=""/>
        <dsp:cNvSpPr/>
      </dsp:nvSpPr>
      <dsp:spPr>
        <a:xfrm>
          <a:off x="80629" y="277965"/>
          <a:ext cx="927193" cy="927193"/>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848C22BE-CF3C-4B2B-B5F0-339DC06C519D}">
      <dsp:nvSpPr>
        <dsp:cNvPr id="0" name=""/>
        <dsp:cNvSpPr/>
      </dsp:nvSpPr>
      <dsp:spPr>
        <a:xfrm>
          <a:off x="969491" y="1483509"/>
          <a:ext cx="10510196" cy="741754"/>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If the provider remains unsatisfied with the response of the relevant authority to its representation and remains of the view that the PSR has not been applied correctly, the provider may submit a representation to the Independent Patient Choice and Procurement Panel (the panel).</a:t>
          </a:r>
        </a:p>
      </dsp:txBody>
      <dsp:txXfrm>
        <a:off x="969491" y="1483509"/>
        <a:ext cx="10510196" cy="741754"/>
      </dsp:txXfrm>
    </dsp:sp>
    <dsp:sp modelId="{4AEF3D4F-3FA1-4C6A-B20E-9ED558F9A38E}">
      <dsp:nvSpPr>
        <dsp:cNvPr id="0" name=""/>
        <dsp:cNvSpPr/>
      </dsp:nvSpPr>
      <dsp:spPr>
        <a:xfrm>
          <a:off x="505894" y="1390789"/>
          <a:ext cx="927193" cy="927193"/>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41865225-7E36-436B-9DA2-570B84876F6A}">
      <dsp:nvSpPr>
        <dsp:cNvPr id="0" name=""/>
        <dsp:cNvSpPr/>
      </dsp:nvSpPr>
      <dsp:spPr>
        <a:xfrm>
          <a:off x="969491" y="2596334"/>
          <a:ext cx="10510196" cy="741754"/>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rtl="0">
            <a:lnSpc>
              <a:spcPct val="90000"/>
            </a:lnSpc>
            <a:spcBef>
              <a:spcPct val="0"/>
            </a:spcBef>
            <a:spcAft>
              <a:spcPct val="35000"/>
            </a:spcAft>
            <a:buNone/>
          </a:pPr>
          <a:r>
            <a:rPr lang="en-GB" sz="1800" kern="1200">
              <a:solidFill>
                <a:schemeClr val="tx1"/>
              </a:solidFill>
              <a:latin typeface="Arial"/>
              <a:cs typeface="Arial"/>
            </a:rPr>
            <a:t>The panel will be an independent panel, made available by NHS England. It will review representations made by a provider and will share their advice with the relevant authority about whether they applied the PSR correctly.</a:t>
          </a:r>
          <a:endParaRPr lang="en-GB" sz="1800" kern="1200">
            <a:solidFill>
              <a:sysClr val="windowText" lastClr="000000"/>
            </a:solidFill>
            <a:latin typeface="Arial"/>
            <a:cs typeface="Arial"/>
          </a:endParaRPr>
        </a:p>
      </dsp:txBody>
      <dsp:txXfrm>
        <a:off x="969491" y="2596334"/>
        <a:ext cx="10510196" cy="741754"/>
      </dsp:txXfrm>
    </dsp:sp>
    <dsp:sp modelId="{3A8915A2-82ED-4917-8AB6-E7649A1FF4FA}">
      <dsp:nvSpPr>
        <dsp:cNvPr id="0" name=""/>
        <dsp:cNvSpPr/>
      </dsp:nvSpPr>
      <dsp:spPr>
        <a:xfrm>
          <a:off x="505894" y="2503614"/>
          <a:ext cx="927193" cy="927193"/>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BFEBC1C6-7247-4F04-A957-8FC4530E1A07}">
      <dsp:nvSpPr>
        <dsp:cNvPr id="0" name=""/>
        <dsp:cNvSpPr/>
      </dsp:nvSpPr>
      <dsp:spPr>
        <a:xfrm>
          <a:off x="544226" y="3709158"/>
          <a:ext cx="10935461" cy="741754"/>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rtl="0">
            <a:lnSpc>
              <a:spcPct val="90000"/>
            </a:lnSpc>
            <a:spcBef>
              <a:spcPct val="0"/>
            </a:spcBef>
            <a:spcAft>
              <a:spcPct val="35000"/>
            </a:spcAft>
            <a:buNone/>
          </a:pPr>
          <a:r>
            <a:rPr lang="en-GB" sz="1800" kern="1200">
              <a:solidFill>
                <a:sysClr val="windowText" lastClr="000000"/>
              </a:solidFill>
              <a:latin typeface="Arial"/>
              <a:cs typeface="Arial"/>
            </a:rPr>
            <a:t>The standstill period should not be closed, and the contract awarded, until the panel has concluded their review. </a:t>
          </a:r>
          <a:endParaRPr lang="en-GB" sz="1800" kern="1200">
            <a:solidFill>
              <a:sysClr val="windowText" lastClr="000000"/>
            </a:solidFill>
          </a:endParaRPr>
        </a:p>
      </dsp:txBody>
      <dsp:txXfrm>
        <a:off x="544226" y="3709158"/>
        <a:ext cx="10935461" cy="741754"/>
      </dsp:txXfrm>
    </dsp:sp>
    <dsp:sp modelId="{26E9A423-2C80-4080-88B8-278A371622D9}">
      <dsp:nvSpPr>
        <dsp:cNvPr id="0" name=""/>
        <dsp:cNvSpPr/>
      </dsp:nvSpPr>
      <dsp:spPr>
        <a:xfrm>
          <a:off x="80629" y="3616439"/>
          <a:ext cx="927193" cy="927193"/>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F90E7-89C6-4AD9-AB78-EB7E0326E8BC}">
      <dsp:nvSpPr>
        <dsp:cNvPr id="0" name=""/>
        <dsp:cNvSpPr/>
      </dsp:nvSpPr>
      <dsp:spPr>
        <a:xfrm>
          <a:off x="0" y="762839"/>
          <a:ext cx="10936224" cy="12348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84BED8E-EEFB-4BB3-BB98-F1F04F470318}">
      <dsp:nvSpPr>
        <dsp:cNvPr id="0" name=""/>
        <dsp:cNvSpPr/>
      </dsp:nvSpPr>
      <dsp:spPr>
        <a:xfrm>
          <a:off x="541471" y="39599"/>
          <a:ext cx="10387389" cy="144648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354" tIns="0" rIns="289354" bIns="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Once the standstill period has ended, the relevant authority must publish the confirmation of the award notice on the </a:t>
          </a:r>
          <a:r>
            <a:rPr lang="en-GB" sz="1800" b="1" kern="1200">
              <a:solidFill>
                <a:schemeClr val="bg1"/>
              </a:solidFill>
              <a:latin typeface="Arial" panose="020B0604020202020204" pitchFamily="34" charset="0"/>
              <a:cs typeface="Arial" panose="020B0604020202020204" pitchFamily="34" charset="0"/>
            </a:rPr>
            <a:t>Find a Tender Service </a:t>
          </a:r>
          <a:r>
            <a:rPr lang="en-GB" sz="1800" kern="1200">
              <a:solidFill>
                <a:schemeClr val="bg1"/>
              </a:solidFill>
              <a:latin typeface="Arial" panose="020B0604020202020204" pitchFamily="34" charset="0"/>
              <a:cs typeface="Arial" panose="020B0604020202020204" pitchFamily="34" charset="0"/>
            </a:rPr>
            <a:t>website. This must be a corrigendum to the Contract Award notice (that was published prior to the standstill period as an intention to award). </a:t>
          </a:r>
        </a:p>
      </dsp:txBody>
      <dsp:txXfrm>
        <a:off x="612082" y="110210"/>
        <a:ext cx="10246167" cy="1305258"/>
      </dsp:txXfrm>
    </dsp:sp>
    <dsp:sp modelId="{EDB460E5-B883-43FA-B403-E09BF1DB8D8B}">
      <dsp:nvSpPr>
        <dsp:cNvPr id="0" name=""/>
        <dsp:cNvSpPr/>
      </dsp:nvSpPr>
      <dsp:spPr>
        <a:xfrm>
          <a:off x="0" y="2985479"/>
          <a:ext cx="10936224" cy="12348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B1193950-6E7B-49FF-A8DD-CFDCF5882FBA}">
      <dsp:nvSpPr>
        <dsp:cNvPr id="0" name=""/>
        <dsp:cNvSpPr/>
      </dsp:nvSpPr>
      <dsp:spPr>
        <a:xfrm>
          <a:off x="520645" y="2262239"/>
          <a:ext cx="10412898" cy="144648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354" tIns="0" rIns="289354" bIns="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The information that must be included in the notice is detailed in Schedules 4, 7, and 11 of the Regulations for direct award process C, the most suitable provider process, and the competitive process, respectively.  </a:t>
          </a:r>
        </a:p>
      </dsp:txBody>
      <dsp:txXfrm>
        <a:off x="591256" y="2332850"/>
        <a:ext cx="10271676" cy="1305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639E5-BC40-4717-B098-A868C87B07BC}">
      <dsp:nvSpPr>
        <dsp:cNvPr id="0" name=""/>
        <dsp:cNvSpPr/>
      </dsp:nvSpPr>
      <dsp:spPr>
        <a:xfrm>
          <a:off x="-4566239" y="-699460"/>
          <a:ext cx="5434159" cy="5434159"/>
        </a:xfrm>
        <a:prstGeom prst="blockArc">
          <a:avLst>
            <a:gd name="adj1" fmla="val 18900000"/>
            <a:gd name="adj2" fmla="val 2700000"/>
            <a:gd name="adj3" fmla="val 397"/>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8ADBF50A-1B63-4753-AD95-789A0747A670}">
      <dsp:nvSpPr>
        <dsp:cNvPr id="0" name=""/>
        <dsp:cNvSpPr/>
      </dsp:nvSpPr>
      <dsp:spPr>
        <a:xfrm>
          <a:off x="284111" y="152472"/>
          <a:ext cx="10963402" cy="428661"/>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relative importance of each of the key criteria and the rationale for their relative importance </a:t>
          </a:r>
          <a:r>
            <a:rPr lang="en-GB" sz="1800" b="0" i="0" kern="1200">
              <a:latin typeface="Arial" panose="020B0604020202020204" pitchFamily="34" charset="0"/>
              <a:cs typeface="Arial" panose="020B0604020202020204" pitchFamily="34" charset="0"/>
            </a:rPr>
            <a:t>and how the basic selection criteria were assessed</a:t>
          </a:r>
          <a:r>
            <a:rPr lang="en-GB" sz="1800" b="0" i="0" kern="1200"/>
            <a:t>​</a:t>
          </a:r>
          <a:endParaRPr lang="en-GB" sz="1800" kern="1200">
            <a:latin typeface="Arial" panose="020B0604020202020204" pitchFamily="34" charset="0"/>
            <a:cs typeface="Arial" panose="020B0604020202020204" pitchFamily="34" charset="0"/>
          </a:endParaRPr>
        </a:p>
      </dsp:txBody>
      <dsp:txXfrm>
        <a:off x="284111" y="152472"/>
        <a:ext cx="10963402" cy="428661"/>
      </dsp:txXfrm>
    </dsp:sp>
    <dsp:sp modelId="{669D4329-4D53-4093-8731-491A2132C36F}">
      <dsp:nvSpPr>
        <dsp:cNvPr id="0" name=""/>
        <dsp:cNvSpPr/>
      </dsp:nvSpPr>
      <dsp:spPr>
        <a:xfrm>
          <a:off x="48563" y="137601"/>
          <a:ext cx="458403" cy="458403"/>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98F43EE-9D71-4369-8903-725D5E642E0F}">
      <dsp:nvSpPr>
        <dsp:cNvPr id="0" name=""/>
        <dsp:cNvSpPr/>
      </dsp:nvSpPr>
      <dsp:spPr>
        <a:xfrm>
          <a:off x="609865" y="733848"/>
          <a:ext cx="10610074" cy="36672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name and address of the provider </a:t>
          </a:r>
        </a:p>
      </dsp:txBody>
      <dsp:txXfrm>
        <a:off x="609865" y="733848"/>
        <a:ext cx="10610074" cy="366722"/>
      </dsp:txXfrm>
    </dsp:sp>
    <dsp:sp modelId="{FE68AE3C-98D6-4C68-A981-AE74A9B98451}">
      <dsp:nvSpPr>
        <dsp:cNvPr id="0" name=""/>
        <dsp:cNvSpPr/>
      </dsp:nvSpPr>
      <dsp:spPr>
        <a:xfrm>
          <a:off x="380663" y="688008"/>
          <a:ext cx="458403" cy="458403"/>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67FEAB4D-76A1-4DEE-87AF-C2CBBBC402D7}">
      <dsp:nvSpPr>
        <dsp:cNvPr id="0" name=""/>
        <dsp:cNvSpPr/>
      </dsp:nvSpPr>
      <dsp:spPr>
        <a:xfrm>
          <a:off x="791854" y="1283851"/>
          <a:ext cx="10428085" cy="36672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the decision-making process followed to select a provider</a:t>
          </a:r>
          <a:r>
            <a:rPr lang="en-US" sz="1800" kern="1200">
              <a:latin typeface="Arial" panose="020B0604020202020204" pitchFamily="34" charset="0"/>
              <a:cs typeface="Arial" panose="020B0604020202020204" pitchFamily="34" charset="0"/>
            </a:rPr>
            <a:t>​</a:t>
          </a:r>
          <a:endParaRPr lang="en-GB" sz="1800" kern="1200">
            <a:latin typeface="Arial" panose="020B0604020202020204" pitchFamily="34" charset="0"/>
            <a:cs typeface="Arial" panose="020B0604020202020204" pitchFamily="34" charset="0"/>
          </a:endParaRPr>
        </a:p>
      </dsp:txBody>
      <dsp:txXfrm>
        <a:off x="791854" y="1283851"/>
        <a:ext cx="10428085" cy="366722"/>
      </dsp:txXfrm>
    </dsp:sp>
    <dsp:sp modelId="{C4043A33-BA91-445E-A468-495D466E245E}">
      <dsp:nvSpPr>
        <dsp:cNvPr id="0" name=""/>
        <dsp:cNvSpPr/>
      </dsp:nvSpPr>
      <dsp:spPr>
        <a:xfrm>
          <a:off x="562652" y="1238011"/>
          <a:ext cx="458403" cy="458403"/>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395F7F0B-6CCD-4DEE-A2B8-8186100BE61F}">
      <dsp:nvSpPr>
        <dsp:cNvPr id="0" name=""/>
        <dsp:cNvSpPr/>
      </dsp:nvSpPr>
      <dsp:spPr>
        <a:xfrm>
          <a:off x="849961" y="1834257"/>
          <a:ext cx="10369977" cy="36672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rationale for the decision </a:t>
          </a:r>
        </a:p>
      </dsp:txBody>
      <dsp:txXfrm>
        <a:off x="849961" y="1834257"/>
        <a:ext cx="10369977" cy="366722"/>
      </dsp:txXfrm>
    </dsp:sp>
    <dsp:sp modelId="{8CDC718F-E204-44C8-8044-EA9392B893FF}">
      <dsp:nvSpPr>
        <dsp:cNvPr id="0" name=""/>
        <dsp:cNvSpPr/>
      </dsp:nvSpPr>
      <dsp:spPr>
        <a:xfrm>
          <a:off x="620760" y="1788417"/>
          <a:ext cx="458403" cy="458403"/>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32233835-5E51-4B7B-A7CA-241741CEE8A4}">
      <dsp:nvSpPr>
        <dsp:cNvPr id="0" name=""/>
        <dsp:cNvSpPr/>
      </dsp:nvSpPr>
      <dsp:spPr>
        <a:xfrm>
          <a:off x="791854" y="2384664"/>
          <a:ext cx="10428085" cy="36672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for mixed procurements, how the procurement meets the requirements for mixed procurement</a:t>
          </a:r>
        </a:p>
      </dsp:txBody>
      <dsp:txXfrm>
        <a:off x="791854" y="2384664"/>
        <a:ext cx="10428085" cy="366722"/>
      </dsp:txXfrm>
    </dsp:sp>
    <dsp:sp modelId="{12AA7B2D-6C3B-4F78-B26C-A0290B4E4465}">
      <dsp:nvSpPr>
        <dsp:cNvPr id="0" name=""/>
        <dsp:cNvSpPr/>
      </dsp:nvSpPr>
      <dsp:spPr>
        <a:xfrm>
          <a:off x="562652" y="2338823"/>
          <a:ext cx="458403" cy="458403"/>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361EABFD-AC0D-4B4A-869D-ECE046A47FB8}">
      <dsp:nvSpPr>
        <dsp:cNvPr id="0" name=""/>
        <dsp:cNvSpPr/>
      </dsp:nvSpPr>
      <dsp:spPr>
        <a:xfrm>
          <a:off x="609865" y="2934667"/>
          <a:ext cx="10610074" cy="36672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details of the individual/individuals making the decision </a:t>
          </a:r>
        </a:p>
      </dsp:txBody>
      <dsp:txXfrm>
        <a:off x="609865" y="2934667"/>
        <a:ext cx="10610074" cy="366722"/>
      </dsp:txXfrm>
    </dsp:sp>
    <dsp:sp modelId="{CAB08021-FAD3-4CE3-8672-035CB1A10C69}">
      <dsp:nvSpPr>
        <dsp:cNvPr id="0" name=""/>
        <dsp:cNvSpPr/>
      </dsp:nvSpPr>
      <dsp:spPr>
        <a:xfrm>
          <a:off x="380663" y="2888826"/>
          <a:ext cx="458403" cy="458403"/>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CDBBF1DC-8B14-4B7B-B017-083815CC5D3B}">
      <dsp:nvSpPr>
        <dsp:cNvPr id="0" name=""/>
        <dsp:cNvSpPr/>
      </dsp:nvSpPr>
      <dsp:spPr>
        <a:xfrm>
          <a:off x="277764" y="3452970"/>
          <a:ext cx="10942174" cy="430928"/>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any declared or potential conflicts of interest for individuals involved in decision making and how these were managed.</a:t>
          </a:r>
        </a:p>
      </dsp:txBody>
      <dsp:txXfrm>
        <a:off x="277764" y="3452970"/>
        <a:ext cx="10942174" cy="430928"/>
      </dsp:txXfrm>
    </dsp:sp>
    <dsp:sp modelId="{076B8B09-CC23-4091-BC41-D8FD0677614B}">
      <dsp:nvSpPr>
        <dsp:cNvPr id="0" name=""/>
        <dsp:cNvSpPr/>
      </dsp:nvSpPr>
      <dsp:spPr>
        <a:xfrm>
          <a:off x="48563" y="3439233"/>
          <a:ext cx="458403" cy="458403"/>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BF827-E4B9-4912-9FE4-DFF649F4B944}">
      <dsp:nvSpPr>
        <dsp:cNvPr id="0" name=""/>
        <dsp:cNvSpPr/>
      </dsp:nvSpPr>
      <dsp:spPr>
        <a:xfrm>
          <a:off x="-5551411" y="-849908"/>
          <a:ext cx="6609752" cy="6609752"/>
        </a:xfrm>
        <a:prstGeom prst="blockArc">
          <a:avLst>
            <a:gd name="adj1" fmla="val 18900000"/>
            <a:gd name="adj2" fmla="val 2700000"/>
            <a:gd name="adj3" fmla="val 327"/>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0A7ED327-8A8B-4B11-8B02-5F49B50A32A1}">
      <dsp:nvSpPr>
        <dsp:cNvPr id="0" name=""/>
        <dsp:cNvSpPr/>
      </dsp:nvSpPr>
      <dsp:spPr>
        <a:xfrm>
          <a:off x="554032" y="377475"/>
          <a:ext cx="10508970"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Direct award process C can be used to award a new contract for the same services to an existing provider who is </a:t>
          </a:r>
          <a:r>
            <a:rPr lang="en-GB" sz="1800" kern="1200">
              <a:latin typeface="Arial"/>
              <a:ea typeface="+mn-lt"/>
              <a:cs typeface="Arial"/>
            </a:rPr>
            <a:t>satisfying the original contract and will likely satisfy the proposed new contract to a sufficient standard.</a:t>
          </a:r>
          <a:endParaRPr lang="en-GB" sz="1800" kern="1200"/>
        </a:p>
      </dsp:txBody>
      <dsp:txXfrm>
        <a:off x="554032" y="377475"/>
        <a:ext cx="10508970" cy="755344"/>
      </dsp:txXfrm>
    </dsp:sp>
    <dsp:sp modelId="{A1E0FA85-D156-487E-92DF-6D09A910501D}">
      <dsp:nvSpPr>
        <dsp:cNvPr id="0" name=""/>
        <dsp:cNvSpPr/>
      </dsp:nvSpPr>
      <dsp:spPr>
        <a:xfrm>
          <a:off x="81942" y="283057"/>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D184E4D5-B753-4E59-95EF-9B24EFD40C68}">
      <dsp:nvSpPr>
        <dsp:cNvPr id="0" name=""/>
        <dsp:cNvSpPr/>
      </dsp:nvSpPr>
      <dsp:spPr>
        <a:xfrm>
          <a:off x="987088" y="1510688"/>
          <a:ext cx="10075913"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Relevant authorities must apply the key criteria and basic selection criteria when following direct award process C. </a:t>
          </a:r>
        </a:p>
      </dsp:txBody>
      <dsp:txXfrm>
        <a:off x="987088" y="1510688"/>
        <a:ext cx="10075913" cy="755344"/>
      </dsp:txXfrm>
    </dsp:sp>
    <dsp:sp modelId="{901DD120-A3CC-4069-B18E-EC6277FCBD49}">
      <dsp:nvSpPr>
        <dsp:cNvPr id="0" name=""/>
        <dsp:cNvSpPr/>
      </dsp:nvSpPr>
      <dsp:spPr>
        <a:xfrm>
          <a:off x="514998" y="1416270"/>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D08AAC9D-E7BE-4746-8A46-22CEF6C8CEDD}">
      <dsp:nvSpPr>
        <dsp:cNvPr id="0" name=""/>
        <dsp:cNvSpPr/>
      </dsp:nvSpPr>
      <dsp:spPr>
        <a:xfrm>
          <a:off x="987088" y="2643901"/>
          <a:ext cx="10075913"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Relevant authorities must observe the standstill period and must consider any representations. The standstill period must come to a close before a new contract can be awarded. </a:t>
          </a:r>
          <a:endParaRPr lang="en-GB" sz="1800" kern="1200"/>
        </a:p>
      </dsp:txBody>
      <dsp:txXfrm>
        <a:off x="987088" y="2643901"/>
        <a:ext cx="10075913" cy="755344"/>
      </dsp:txXfrm>
    </dsp:sp>
    <dsp:sp modelId="{196D9250-8C30-431E-AAFA-864C00762CCC}">
      <dsp:nvSpPr>
        <dsp:cNvPr id="0" name=""/>
        <dsp:cNvSpPr/>
      </dsp:nvSpPr>
      <dsp:spPr>
        <a:xfrm>
          <a:off x="514998" y="2549483"/>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E4530326-23C9-446E-A5D4-88089FFA9F12}">
      <dsp:nvSpPr>
        <dsp:cNvPr id="0" name=""/>
        <dsp:cNvSpPr/>
      </dsp:nvSpPr>
      <dsp:spPr>
        <a:xfrm>
          <a:off x="554032" y="3777114"/>
          <a:ext cx="10508970"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Relevant authorities always have the option to repeat a step or abandon this provider selection process if they find that they have made a mistake or that the selected process is not suitable.</a:t>
          </a:r>
          <a:endParaRPr lang="en-GB" sz="1800" kern="1200"/>
        </a:p>
      </dsp:txBody>
      <dsp:txXfrm>
        <a:off x="554032" y="3777114"/>
        <a:ext cx="10508970" cy="755344"/>
      </dsp:txXfrm>
    </dsp:sp>
    <dsp:sp modelId="{1375E36B-4D72-4CEC-9293-ACE3DB90B834}">
      <dsp:nvSpPr>
        <dsp:cNvPr id="0" name=""/>
        <dsp:cNvSpPr/>
      </dsp:nvSpPr>
      <dsp:spPr>
        <a:xfrm>
          <a:off x="81942" y="3682696"/>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BF827-E4B9-4912-9FE4-DFF649F4B944}">
      <dsp:nvSpPr>
        <dsp:cNvPr id="0" name=""/>
        <dsp:cNvSpPr/>
      </dsp:nvSpPr>
      <dsp:spPr>
        <a:xfrm>
          <a:off x="-5551411" y="-849908"/>
          <a:ext cx="6609752" cy="6609752"/>
        </a:xfrm>
        <a:prstGeom prst="blockArc">
          <a:avLst>
            <a:gd name="adj1" fmla="val 18900000"/>
            <a:gd name="adj2" fmla="val 2700000"/>
            <a:gd name="adj3" fmla="val 327"/>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0A7ED327-8A8B-4B11-8B02-5F49B50A32A1}">
      <dsp:nvSpPr>
        <dsp:cNvPr id="0" name=""/>
        <dsp:cNvSpPr/>
      </dsp:nvSpPr>
      <dsp:spPr>
        <a:xfrm>
          <a:off x="554032" y="299932"/>
          <a:ext cx="10508970" cy="910431"/>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The most suitable provider process can be used for new or considerably changed services, where the relevant authority can identify the ‘most suitable’ provider without running a competitive process.</a:t>
          </a:r>
          <a:endParaRPr lang="en-GB" sz="1800" kern="1200"/>
        </a:p>
      </dsp:txBody>
      <dsp:txXfrm>
        <a:off x="554032" y="299932"/>
        <a:ext cx="10508970" cy="910431"/>
      </dsp:txXfrm>
    </dsp:sp>
    <dsp:sp modelId="{A1E0FA85-D156-487E-92DF-6D09A910501D}">
      <dsp:nvSpPr>
        <dsp:cNvPr id="0" name=""/>
        <dsp:cNvSpPr/>
      </dsp:nvSpPr>
      <dsp:spPr>
        <a:xfrm>
          <a:off x="81942" y="283057"/>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D184E4D5-B753-4E59-95EF-9B24EFD40C68}">
      <dsp:nvSpPr>
        <dsp:cNvPr id="0" name=""/>
        <dsp:cNvSpPr/>
      </dsp:nvSpPr>
      <dsp:spPr>
        <a:xfrm>
          <a:off x="987088" y="1429036"/>
          <a:ext cx="10075913" cy="91864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Relevant authorities must be confident that they know their provider landscapes when following the most suitable provider process. They are encouraged to undertake pre-market engagement before proceeding with this process.</a:t>
          </a:r>
          <a:endParaRPr lang="en-GB" sz="1800" kern="1200"/>
        </a:p>
      </dsp:txBody>
      <dsp:txXfrm>
        <a:off x="987088" y="1429036"/>
        <a:ext cx="10075913" cy="918649"/>
      </dsp:txXfrm>
    </dsp:sp>
    <dsp:sp modelId="{901DD120-A3CC-4069-B18E-EC6277FCBD49}">
      <dsp:nvSpPr>
        <dsp:cNvPr id="0" name=""/>
        <dsp:cNvSpPr/>
      </dsp:nvSpPr>
      <dsp:spPr>
        <a:xfrm>
          <a:off x="514998" y="1416270"/>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D08AAC9D-E7BE-4746-8A46-22CEF6C8CEDD}">
      <dsp:nvSpPr>
        <dsp:cNvPr id="0" name=""/>
        <dsp:cNvSpPr/>
      </dsp:nvSpPr>
      <dsp:spPr>
        <a:xfrm>
          <a:off x="987088" y="2643901"/>
          <a:ext cx="10075913"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Relevant authorities must apply the key criteria and basic selection criteria when following the most suitable provider process. </a:t>
          </a:r>
        </a:p>
      </dsp:txBody>
      <dsp:txXfrm>
        <a:off x="987088" y="2643901"/>
        <a:ext cx="10075913" cy="755344"/>
      </dsp:txXfrm>
    </dsp:sp>
    <dsp:sp modelId="{196D9250-8C30-431E-AAFA-864C00762CCC}">
      <dsp:nvSpPr>
        <dsp:cNvPr id="0" name=""/>
        <dsp:cNvSpPr/>
      </dsp:nvSpPr>
      <dsp:spPr>
        <a:xfrm>
          <a:off x="514998" y="2549483"/>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E4530326-23C9-446E-A5D4-88089FFA9F12}">
      <dsp:nvSpPr>
        <dsp:cNvPr id="0" name=""/>
        <dsp:cNvSpPr/>
      </dsp:nvSpPr>
      <dsp:spPr>
        <a:xfrm>
          <a:off x="554032" y="3777114"/>
          <a:ext cx="10508970"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Relevant authorities must observe the standstill period and must consider any representations. The standstill period must come to a close before a new contract can be awarded. </a:t>
          </a:r>
          <a:endParaRPr lang="en-GB" sz="1800" kern="1200"/>
        </a:p>
      </dsp:txBody>
      <dsp:txXfrm>
        <a:off x="554032" y="3777114"/>
        <a:ext cx="10508970" cy="755344"/>
      </dsp:txXfrm>
    </dsp:sp>
    <dsp:sp modelId="{1375E36B-4D72-4CEC-9293-ACE3DB90B834}">
      <dsp:nvSpPr>
        <dsp:cNvPr id="0" name=""/>
        <dsp:cNvSpPr/>
      </dsp:nvSpPr>
      <dsp:spPr>
        <a:xfrm>
          <a:off x="81942" y="3682696"/>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BF827-E4B9-4912-9FE4-DFF649F4B944}">
      <dsp:nvSpPr>
        <dsp:cNvPr id="0" name=""/>
        <dsp:cNvSpPr/>
      </dsp:nvSpPr>
      <dsp:spPr>
        <a:xfrm>
          <a:off x="-5551411" y="-849908"/>
          <a:ext cx="6609752" cy="6609752"/>
        </a:xfrm>
        <a:prstGeom prst="blockArc">
          <a:avLst>
            <a:gd name="adj1" fmla="val 18900000"/>
            <a:gd name="adj2" fmla="val 2700000"/>
            <a:gd name="adj3" fmla="val 327"/>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0A7ED327-8A8B-4B11-8B02-5F49B50A32A1}">
      <dsp:nvSpPr>
        <dsp:cNvPr id="0" name=""/>
        <dsp:cNvSpPr/>
      </dsp:nvSpPr>
      <dsp:spPr>
        <a:xfrm>
          <a:off x="554032" y="299932"/>
          <a:ext cx="10508970" cy="910431"/>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The competitive process can be used for new or considerably changed services, for existing services where the relevant authority wishes to test the market. It must be used to establish a framework agreement.</a:t>
          </a:r>
          <a:endParaRPr lang="en-GB" sz="1800" kern="1200"/>
        </a:p>
      </dsp:txBody>
      <dsp:txXfrm>
        <a:off x="554032" y="299932"/>
        <a:ext cx="10508970" cy="910431"/>
      </dsp:txXfrm>
    </dsp:sp>
    <dsp:sp modelId="{A1E0FA85-D156-487E-92DF-6D09A910501D}">
      <dsp:nvSpPr>
        <dsp:cNvPr id="0" name=""/>
        <dsp:cNvSpPr/>
      </dsp:nvSpPr>
      <dsp:spPr>
        <a:xfrm>
          <a:off x="81942" y="283057"/>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9892AEAF-12C8-48ED-AFF4-D739BEBF6825}">
      <dsp:nvSpPr>
        <dsp:cNvPr id="0" name=""/>
        <dsp:cNvSpPr/>
      </dsp:nvSpPr>
      <dsp:spPr>
        <a:xfrm>
          <a:off x="987088" y="1510688"/>
          <a:ext cx="10075913"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Where relevant authorities follow the competitive process, they may develop their own procedures within the limits of the legislation.</a:t>
          </a:r>
          <a:endParaRPr lang="en-GB" sz="1800" kern="1200"/>
        </a:p>
      </dsp:txBody>
      <dsp:txXfrm>
        <a:off x="987088" y="1510688"/>
        <a:ext cx="10075913" cy="755344"/>
      </dsp:txXfrm>
    </dsp:sp>
    <dsp:sp modelId="{196D9250-8C30-431E-AAFA-864C00762CCC}">
      <dsp:nvSpPr>
        <dsp:cNvPr id="0" name=""/>
        <dsp:cNvSpPr/>
      </dsp:nvSpPr>
      <dsp:spPr>
        <a:xfrm>
          <a:off x="514998" y="1416270"/>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8A26A2EF-64E6-4122-99A3-ED404E53BC6B}">
      <dsp:nvSpPr>
        <dsp:cNvPr id="0" name=""/>
        <dsp:cNvSpPr/>
      </dsp:nvSpPr>
      <dsp:spPr>
        <a:xfrm>
          <a:off x="987088" y="2643901"/>
          <a:ext cx="10075913"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Relevant authorities must apply the key criteria and basic selection criteria when following the competitive process.</a:t>
          </a:r>
        </a:p>
      </dsp:txBody>
      <dsp:txXfrm>
        <a:off x="987088" y="2643901"/>
        <a:ext cx="10075913" cy="755344"/>
      </dsp:txXfrm>
    </dsp:sp>
    <dsp:sp modelId="{8EF2FE49-8615-44CA-A5DB-31F27725C2B4}">
      <dsp:nvSpPr>
        <dsp:cNvPr id="0" name=""/>
        <dsp:cNvSpPr/>
      </dsp:nvSpPr>
      <dsp:spPr>
        <a:xfrm>
          <a:off x="514998" y="2549483"/>
          <a:ext cx="944180" cy="9441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8E3A3F-3AD6-4705-AC3B-B79A00099B92}">
      <dsp:nvSpPr>
        <dsp:cNvPr id="0" name=""/>
        <dsp:cNvSpPr/>
      </dsp:nvSpPr>
      <dsp:spPr>
        <a:xfrm>
          <a:off x="554032" y="3777114"/>
          <a:ext cx="10508970"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Relevant authorities must observe the standstill period and must consider any representations. The standstill period must come to a close before a new contract can be awarded. </a:t>
          </a:r>
          <a:endParaRPr lang="en-GB" sz="1800" kern="1200"/>
        </a:p>
      </dsp:txBody>
      <dsp:txXfrm>
        <a:off x="554032" y="3777114"/>
        <a:ext cx="10508970" cy="755344"/>
      </dsp:txXfrm>
    </dsp:sp>
    <dsp:sp modelId="{1375E36B-4D72-4CEC-9293-ACE3DB90B834}">
      <dsp:nvSpPr>
        <dsp:cNvPr id="0" name=""/>
        <dsp:cNvSpPr/>
      </dsp:nvSpPr>
      <dsp:spPr>
        <a:xfrm>
          <a:off x="81942" y="3682696"/>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4E8FD-E901-41F8-AEE1-58B06C223D8D}">
      <dsp:nvSpPr>
        <dsp:cNvPr id="0" name=""/>
        <dsp:cNvSpPr/>
      </dsp:nvSpPr>
      <dsp:spPr>
        <a:xfrm>
          <a:off x="-5288092" y="-809877"/>
          <a:ext cx="6296948" cy="6296948"/>
        </a:xfrm>
        <a:prstGeom prst="blockArc">
          <a:avLst>
            <a:gd name="adj1" fmla="val 18900000"/>
            <a:gd name="adj2" fmla="val 2700000"/>
            <a:gd name="adj3" fmla="val 343"/>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F26857AD-C737-4F34-8769-C506193BE80C}">
      <dsp:nvSpPr>
        <dsp:cNvPr id="0" name=""/>
        <dsp:cNvSpPr/>
      </dsp:nvSpPr>
      <dsp:spPr>
        <a:xfrm>
          <a:off x="528196" y="359582"/>
          <a:ext cx="10697739" cy="71953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13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Relevant authorities may decide to return to an earlier step in the process to rectify an issue that was identified – for example, following a review in the standstill period.</a:t>
          </a:r>
          <a:endParaRPr lang="en-GB" sz="1800" kern="1200"/>
        </a:p>
      </dsp:txBody>
      <dsp:txXfrm>
        <a:off x="528196" y="359582"/>
        <a:ext cx="10697739" cy="719539"/>
      </dsp:txXfrm>
    </dsp:sp>
    <dsp:sp modelId="{8DCC52F4-4C89-4E9F-9086-A2DC99699CC1}">
      <dsp:nvSpPr>
        <dsp:cNvPr id="0" name=""/>
        <dsp:cNvSpPr/>
      </dsp:nvSpPr>
      <dsp:spPr>
        <a:xfrm>
          <a:off x="78484" y="269640"/>
          <a:ext cx="899424" cy="899424"/>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82281376-0F7C-4484-883E-368999B9B1C5}">
      <dsp:nvSpPr>
        <dsp:cNvPr id="0" name=""/>
        <dsp:cNvSpPr/>
      </dsp:nvSpPr>
      <dsp:spPr>
        <a:xfrm>
          <a:off x="940725" y="1298110"/>
          <a:ext cx="10285211" cy="1001476"/>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13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Providers that have previously been made aware in the selection process that they are being considered for the award of a contract must be notified that the provider selection process will be returning to an earlier stage, including information on the stage the relevant authority will be returning to, and any changes to timeframes. ​</a:t>
          </a:r>
          <a:endParaRPr lang="en-GB" sz="1800" kern="1200">
            <a:solidFill>
              <a:schemeClr val="bg1"/>
            </a:solidFill>
          </a:endParaRPr>
        </a:p>
      </dsp:txBody>
      <dsp:txXfrm>
        <a:off x="940725" y="1298110"/>
        <a:ext cx="10285211" cy="1001476"/>
      </dsp:txXfrm>
    </dsp:sp>
    <dsp:sp modelId="{F6DA2294-3094-4E00-B9AE-3BA23DDF8CFE}">
      <dsp:nvSpPr>
        <dsp:cNvPr id="0" name=""/>
        <dsp:cNvSpPr/>
      </dsp:nvSpPr>
      <dsp:spPr>
        <a:xfrm>
          <a:off x="491013" y="1349136"/>
          <a:ext cx="899424" cy="899424"/>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79A867E-42C8-4E2E-8EA6-A73A8EBFD691}">
      <dsp:nvSpPr>
        <dsp:cNvPr id="0" name=""/>
        <dsp:cNvSpPr/>
      </dsp:nvSpPr>
      <dsp:spPr>
        <a:xfrm>
          <a:off x="940725" y="2439005"/>
          <a:ext cx="10285211" cy="878680"/>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13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must not return to an earlier step in a decision-making process to modify the parameters of the selection process – for example to reconsider the importance of the key criteria. </a:t>
          </a:r>
          <a:endParaRPr lang="en-GB" sz="1800" kern="1200">
            <a:solidFill>
              <a:schemeClr val="bg1"/>
            </a:solidFill>
          </a:endParaRPr>
        </a:p>
      </dsp:txBody>
      <dsp:txXfrm>
        <a:off x="940725" y="2439005"/>
        <a:ext cx="10285211" cy="878680"/>
      </dsp:txXfrm>
    </dsp:sp>
    <dsp:sp modelId="{6033918C-8BCF-4B70-B8EE-F4747E5D471B}">
      <dsp:nvSpPr>
        <dsp:cNvPr id="0" name=""/>
        <dsp:cNvSpPr/>
      </dsp:nvSpPr>
      <dsp:spPr>
        <a:xfrm>
          <a:off x="491013" y="2428632"/>
          <a:ext cx="899424" cy="899424"/>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E52FF15A-7057-4E08-964E-769A589EECDB}">
      <dsp:nvSpPr>
        <dsp:cNvPr id="0" name=""/>
        <dsp:cNvSpPr/>
      </dsp:nvSpPr>
      <dsp:spPr>
        <a:xfrm>
          <a:off x="528196" y="3598071"/>
          <a:ext cx="10697739" cy="71953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134" tIns="45720" rIns="45720" bIns="45720" numCol="1" spcCol="1270" anchor="ctr" anchorCtr="0">
          <a:noAutofit/>
        </a:bodyPr>
        <a:lstStyle/>
        <a:p>
          <a:pPr marL="0" lvl="0" indent="0" algn="l" defTabSz="800100">
            <a:lnSpc>
              <a:spcPct val="90000"/>
            </a:lnSpc>
            <a:spcBef>
              <a:spcPct val="0"/>
            </a:spcBef>
            <a:spcAft>
              <a:spcPct val="35000"/>
            </a:spcAft>
            <a:buNone/>
          </a:pPr>
          <a:r>
            <a:rPr lang="en-GB" sz="1800" i="0" kern="1200">
              <a:solidFill>
                <a:schemeClr val="bg1"/>
              </a:solidFill>
              <a:latin typeface="Arial" panose="020B0604020202020204" pitchFamily="34" charset="0"/>
              <a:cs typeface="Arial" panose="020B0604020202020204" pitchFamily="34" charset="0"/>
            </a:rPr>
            <a:t>To note, relevant authorities can also decide earlier in the process (i.e., before the standstill period) to return to an earlier step in the process. </a:t>
          </a:r>
        </a:p>
      </dsp:txBody>
      <dsp:txXfrm>
        <a:off x="528196" y="3598071"/>
        <a:ext cx="10697739" cy="719539"/>
      </dsp:txXfrm>
    </dsp:sp>
    <dsp:sp modelId="{94FFC871-79EB-4BBD-9575-55E709D37854}">
      <dsp:nvSpPr>
        <dsp:cNvPr id="0" name=""/>
        <dsp:cNvSpPr/>
      </dsp:nvSpPr>
      <dsp:spPr>
        <a:xfrm>
          <a:off x="78484" y="3508129"/>
          <a:ext cx="899424" cy="899424"/>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9ADCD-8292-4ABC-A23B-DB8238651C0A}">
      <dsp:nvSpPr>
        <dsp:cNvPr id="0" name=""/>
        <dsp:cNvSpPr/>
      </dsp:nvSpPr>
      <dsp:spPr>
        <a:xfrm>
          <a:off x="-5470425" y="-837596"/>
          <a:ext cx="6513547" cy="6513547"/>
        </a:xfrm>
        <a:prstGeom prst="blockArc">
          <a:avLst>
            <a:gd name="adj1" fmla="val 18900000"/>
            <a:gd name="adj2" fmla="val 2700000"/>
            <a:gd name="adj3" fmla="val 332"/>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FF9AA652-BFA6-427E-B121-CF5CB25B870D}">
      <dsp:nvSpPr>
        <dsp:cNvPr id="0" name=""/>
        <dsp:cNvSpPr/>
      </dsp:nvSpPr>
      <dsp:spPr>
        <a:xfrm>
          <a:off x="546086" y="371972"/>
          <a:ext cx="10184088" cy="74433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81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may decide to abandon the provider selection process and to not continue with the award of the contract.</a:t>
          </a:r>
          <a:endParaRPr lang="en-GB" sz="1800" kern="1200">
            <a:solidFill>
              <a:schemeClr val="bg1"/>
            </a:solidFill>
          </a:endParaRPr>
        </a:p>
      </dsp:txBody>
      <dsp:txXfrm>
        <a:off x="546086" y="371972"/>
        <a:ext cx="10184088" cy="744332"/>
      </dsp:txXfrm>
    </dsp:sp>
    <dsp:sp modelId="{47F5AC6E-405F-4CE4-B8FB-57A3371B0C45}">
      <dsp:nvSpPr>
        <dsp:cNvPr id="0" name=""/>
        <dsp:cNvSpPr/>
      </dsp:nvSpPr>
      <dsp:spPr>
        <a:xfrm>
          <a:off x="80878" y="278931"/>
          <a:ext cx="930415" cy="930415"/>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6915F223-287A-4D2E-BD47-05EF47C879BC}">
      <dsp:nvSpPr>
        <dsp:cNvPr id="0" name=""/>
        <dsp:cNvSpPr/>
      </dsp:nvSpPr>
      <dsp:spPr>
        <a:xfrm>
          <a:off x="972829" y="1488664"/>
          <a:ext cx="9757345" cy="74433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81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must publish a notice of their decision to abandon a provider selection process. They should also notify, in advance of the notification being published, providers that were aware of being considered for the award of the contract. </a:t>
          </a:r>
        </a:p>
      </dsp:txBody>
      <dsp:txXfrm>
        <a:off x="972829" y="1488664"/>
        <a:ext cx="9757345" cy="744332"/>
      </dsp:txXfrm>
    </dsp:sp>
    <dsp:sp modelId="{CD67BF1B-4ECD-4360-A371-9C7030049EA1}">
      <dsp:nvSpPr>
        <dsp:cNvPr id="0" name=""/>
        <dsp:cNvSpPr/>
      </dsp:nvSpPr>
      <dsp:spPr>
        <a:xfrm>
          <a:off x="507621" y="1395623"/>
          <a:ext cx="930415" cy="930415"/>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8D954492-CD50-47ED-A2B8-50522DEA7C70}">
      <dsp:nvSpPr>
        <dsp:cNvPr id="0" name=""/>
        <dsp:cNvSpPr/>
      </dsp:nvSpPr>
      <dsp:spPr>
        <a:xfrm>
          <a:off x="972829" y="2605356"/>
          <a:ext cx="9757345" cy="74433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81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must keep a record of their reasoning for abandoning a provider selection process. </a:t>
          </a:r>
        </a:p>
      </dsp:txBody>
      <dsp:txXfrm>
        <a:off x="972829" y="2605356"/>
        <a:ext cx="9757345" cy="744332"/>
      </dsp:txXfrm>
    </dsp:sp>
    <dsp:sp modelId="{02D5AB50-BC50-49C8-A171-6E4B1AABB30E}">
      <dsp:nvSpPr>
        <dsp:cNvPr id="0" name=""/>
        <dsp:cNvSpPr/>
      </dsp:nvSpPr>
      <dsp:spPr>
        <a:xfrm>
          <a:off x="507621" y="2512315"/>
          <a:ext cx="930415" cy="930415"/>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2E585337-5C2F-45AA-A59E-7DDB961B8712}">
      <dsp:nvSpPr>
        <dsp:cNvPr id="0" name=""/>
        <dsp:cNvSpPr/>
      </dsp:nvSpPr>
      <dsp:spPr>
        <a:xfrm>
          <a:off x="546086" y="3668311"/>
          <a:ext cx="10184088" cy="851806"/>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814" tIns="45720" rIns="45720" bIns="45720" numCol="1" spcCol="1270" anchor="ctr" anchorCtr="0">
          <a:noAutofit/>
        </a:bodyPr>
        <a:lstStyle/>
        <a:p>
          <a:pPr marL="0" lvl="0" indent="0" algn="l" defTabSz="800100">
            <a:lnSpc>
              <a:spcPct val="90000"/>
            </a:lnSpc>
            <a:spcBef>
              <a:spcPct val="0"/>
            </a:spcBef>
            <a:spcAft>
              <a:spcPct val="35000"/>
            </a:spcAft>
            <a:buNone/>
          </a:pPr>
          <a:r>
            <a:rPr lang="en-GB" sz="1800" i="0" kern="1200">
              <a:solidFill>
                <a:schemeClr val="bg1"/>
              </a:solidFill>
              <a:latin typeface="Arial" panose="020B0604020202020204" pitchFamily="34" charset="0"/>
              <a:cs typeface="Arial" panose="020B0604020202020204" pitchFamily="34" charset="0"/>
            </a:rPr>
            <a:t>To note, relevant authorities can decide earlier in the process (i.e., before the standstill period) to abandon the process. For example, to switch provider selection approach from the most suitable provider process to the competitive process. </a:t>
          </a:r>
        </a:p>
      </dsp:txBody>
      <dsp:txXfrm>
        <a:off x="546086" y="3668311"/>
        <a:ext cx="10184088" cy="851806"/>
      </dsp:txXfrm>
    </dsp:sp>
    <dsp:sp modelId="{346547AD-2322-4CE9-9A4A-EBF7133715D2}">
      <dsp:nvSpPr>
        <dsp:cNvPr id="0" name=""/>
        <dsp:cNvSpPr/>
      </dsp:nvSpPr>
      <dsp:spPr>
        <a:xfrm>
          <a:off x="80878" y="3629007"/>
          <a:ext cx="930415" cy="930415"/>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DF0BF-A51C-41F0-ABB5-3AA1D052784C}">
      <dsp:nvSpPr>
        <dsp:cNvPr id="0" name=""/>
        <dsp:cNvSpPr/>
      </dsp:nvSpPr>
      <dsp:spPr>
        <a:xfrm>
          <a:off x="-4264966" y="-654335"/>
          <a:ext cx="5081549" cy="5081549"/>
        </a:xfrm>
        <a:prstGeom prst="blockArc">
          <a:avLst>
            <a:gd name="adj1" fmla="val 18900000"/>
            <a:gd name="adj2" fmla="val 2700000"/>
            <a:gd name="adj3" fmla="val 42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AC381D-157B-42E5-9165-B27071D8FE95}">
      <dsp:nvSpPr>
        <dsp:cNvPr id="0" name=""/>
        <dsp:cNvSpPr/>
      </dsp:nvSpPr>
      <dsp:spPr>
        <a:xfrm>
          <a:off x="525152" y="377287"/>
          <a:ext cx="10163788" cy="754575"/>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945"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GB" sz="1800" b="0" i="0" kern="1200">
              <a:solidFill>
                <a:schemeClr val="bg1"/>
              </a:solidFill>
              <a:effectLst/>
              <a:latin typeface="Arial" panose="020B0604020202020204" pitchFamily="34" charset="0"/>
            </a:rPr>
            <a:t>The award or modification must be made urgently. </a:t>
          </a:r>
          <a:endParaRPr lang="en-GB" sz="1800" kern="1200">
            <a:solidFill>
              <a:schemeClr val="bg1"/>
            </a:solidFill>
          </a:endParaRPr>
        </a:p>
      </dsp:txBody>
      <dsp:txXfrm>
        <a:off x="525152" y="377287"/>
        <a:ext cx="10163788" cy="754575"/>
      </dsp:txXfrm>
    </dsp:sp>
    <dsp:sp modelId="{77DD6DB1-F3C0-4BEA-8904-8D1A13FE7C44}">
      <dsp:nvSpPr>
        <dsp:cNvPr id="0" name=""/>
        <dsp:cNvSpPr/>
      </dsp:nvSpPr>
      <dsp:spPr>
        <a:xfrm>
          <a:off x="53542" y="282965"/>
          <a:ext cx="943219" cy="9432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A5177-69FF-42D5-BA1D-C03120C7902E}">
      <dsp:nvSpPr>
        <dsp:cNvPr id="0" name=""/>
        <dsp:cNvSpPr/>
      </dsp:nvSpPr>
      <dsp:spPr>
        <a:xfrm>
          <a:off x="799441" y="1509151"/>
          <a:ext cx="9889500" cy="754575"/>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94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a:solidFill>
                <a:schemeClr val="bg1"/>
              </a:solidFill>
              <a:effectLst/>
              <a:latin typeface="Arial" panose="020B0604020202020204" pitchFamily="34" charset="0"/>
            </a:rPr>
            <a:t>The reason for the urgency was not foreseeable by and is not attributable to the relevant authority.</a:t>
          </a:r>
          <a:endParaRPr lang="en-GB" sz="1800" kern="1200">
            <a:solidFill>
              <a:schemeClr val="bg1"/>
            </a:solidFill>
          </a:endParaRPr>
        </a:p>
      </dsp:txBody>
      <dsp:txXfrm>
        <a:off x="799441" y="1509151"/>
        <a:ext cx="9889500" cy="754575"/>
      </dsp:txXfrm>
    </dsp:sp>
    <dsp:sp modelId="{056204C8-AC26-4B6D-831A-7A2974EB5EFF}">
      <dsp:nvSpPr>
        <dsp:cNvPr id="0" name=""/>
        <dsp:cNvSpPr/>
      </dsp:nvSpPr>
      <dsp:spPr>
        <a:xfrm>
          <a:off x="327831" y="1414829"/>
          <a:ext cx="943219" cy="9432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8B919C-050B-48A4-894F-67F783CC50BF}">
      <dsp:nvSpPr>
        <dsp:cNvPr id="0" name=""/>
        <dsp:cNvSpPr/>
      </dsp:nvSpPr>
      <dsp:spPr>
        <a:xfrm>
          <a:off x="525152" y="2641015"/>
          <a:ext cx="10163788" cy="754575"/>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945"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GB" sz="1800" b="0" i="0" kern="1200">
              <a:solidFill>
                <a:schemeClr val="bg1"/>
              </a:solidFill>
              <a:effectLst/>
              <a:latin typeface="Arial" panose="020B0604020202020204" pitchFamily="34" charset="0"/>
            </a:rPr>
            <a:t>Delaying the award of the contract to conduct a full application of the PSR would be likely to pose a risk to patient or public safety. </a:t>
          </a:r>
          <a:endParaRPr lang="en-GB" sz="1800" kern="1200">
            <a:solidFill>
              <a:schemeClr val="bg1"/>
            </a:solidFill>
          </a:endParaRPr>
        </a:p>
      </dsp:txBody>
      <dsp:txXfrm>
        <a:off x="525152" y="2641015"/>
        <a:ext cx="10163788" cy="754575"/>
      </dsp:txXfrm>
    </dsp:sp>
    <dsp:sp modelId="{2A316491-39FC-45E5-B85D-16F1BCE98FBB}">
      <dsp:nvSpPr>
        <dsp:cNvPr id="0" name=""/>
        <dsp:cNvSpPr/>
      </dsp:nvSpPr>
      <dsp:spPr>
        <a:xfrm>
          <a:off x="53542" y="2546693"/>
          <a:ext cx="943219" cy="9432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50F45-2BEE-4987-980B-C6C49135E162}">
      <dsp:nvSpPr>
        <dsp:cNvPr id="0" name=""/>
        <dsp:cNvSpPr/>
      </dsp:nvSpPr>
      <dsp:spPr>
        <a:xfrm>
          <a:off x="-4043279" y="-620632"/>
          <a:ext cx="4818200" cy="4818200"/>
        </a:xfrm>
        <a:prstGeom prst="blockArc">
          <a:avLst>
            <a:gd name="adj1" fmla="val 18900000"/>
            <a:gd name="adj2" fmla="val 2700000"/>
            <a:gd name="adj3" fmla="val 448"/>
          </a:avLst>
        </a:prstGeom>
        <a:noFill/>
        <a:ln w="25400" cap="flat" cmpd="sng" algn="ctr">
          <a:solidFill>
            <a:srgbClr val="005EB8"/>
          </a:solidFill>
          <a:prstDash val="solid"/>
        </a:ln>
        <a:effectLst/>
      </dsp:spPr>
      <dsp:style>
        <a:lnRef idx="2">
          <a:scrgbClr r="0" g="0" b="0"/>
        </a:lnRef>
        <a:fillRef idx="0">
          <a:scrgbClr r="0" g="0" b="0"/>
        </a:fillRef>
        <a:effectRef idx="0">
          <a:scrgbClr r="0" g="0" b="0"/>
        </a:effectRef>
        <a:fontRef idx="minor"/>
      </dsp:style>
    </dsp:sp>
    <dsp:sp modelId="{40267BFA-1D0E-454C-A663-A5737EBFC71D}">
      <dsp:nvSpPr>
        <dsp:cNvPr id="0" name=""/>
        <dsp:cNvSpPr/>
      </dsp:nvSpPr>
      <dsp:spPr>
        <a:xfrm>
          <a:off x="545822" y="375921"/>
          <a:ext cx="10789975" cy="715387"/>
        </a:xfrm>
        <a:prstGeom prst="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b="0" i="0" kern="1200">
              <a:solidFill>
                <a:schemeClr val="bg1"/>
              </a:solidFill>
              <a:effectLst/>
              <a:latin typeface="Arial" panose="020B0604020202020204" pitchFamily="34" charset="0"/>
            </a:rPr>
            <a:t>a contract notice has been submitted to the UK e-notification service for publication in accordance with Regulation 51(1) of the Public Contracts Regulations 2015 </a:t>
          </a:r>
          <a:endParaRPr lang="en-GB" sz="1800" kern="1200">
            <a:solidFill>
              <a:schemeClr val="bg1"/>
            </a:solidFill>
          </a:endParaRPr>
        </a:p>
      </dsp:txBody>
      <dsp:txXfrm>
        <a:off x="545822" y="375921"/>
        <a:ext cx="10789975" cy="715387"/>
      </dsp:txXfrm>
    </dsp:sp>
    <dsp:sp modelId="{42EBECED-AA59-4568-8096-6D21D0CF6C88}">
      <dsp:nvSpPr>
        <dsp:cNvPr id="0" name=""/>
        <dsp:cNvSpPr/>
      </dsp:nvSpPr>
      <dsp:spPr>
        <a:xfrm>
          <a:off x="51229" y="268270"/>
          <a:ext cx="894233" cy="89423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5282EE4C-D0DE-4ABC-9D2B-BEEF2ADB3CD2}">
      <dsp:nvSpPr>
        <dsp:cNvPr id="0" name=""/>
        <dsp:cNvSpPr/>
      </dsp:nvSpPr>
      <dsp:spPr>
        <a:xfrm>
          <a:off x="715848" y="1430773"/>
          <a:ext cx="10529932" cy="715387"/>
        </a:xfrm>
        <a:prstGeom prst="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b="0" i="0" kern="1200">
              <a:solidFill>
                <a:schemeClr val="bg1"/>
              </a:solidFill>
              <a:effectLst/>
              <a:latin typeface="Arial" panose="020B0604020202020204" pitchFamily="34" charset="0"/>
            </a:rPr>
            <a:t>the relevant authority has contacted any provider to seek expressions of interest or offers in respect of a proposed contract</a:t>
          </a:r>
          <a:endParaRPr lang="en-GB" sz="1800" kern="1200">
            <a:solidFill>
              <a:schemeClr val="bg1"/>
            </a:solidFill>
          </a:endParaRPr>
        </a:p>
      </dsp:txBody>
      <dsp:txXfrm>
        <a:off x="715848" y="1430773"/>
        <a:ext cx="10529932" cy="715387"/>
      </dsp:txXfrm>
    </dsp:sp>
    <dsp:sp modelId="{C2E6548E-A489-41EE-BB9F-7965218E1BC9}">
      <dsp:nvSpPr>
        <dsp:cNvPr id="0" name=""/>
        <dsp:cNvSpPr/>
      </dsp:nvSpPr>
      <dsp:spPr>
        <a:xfrm>
          <a:off x="311272" y="1341350"/>
          <a:ext cx="894233" cy="89423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8AA86604-648A-42B3-98DA-4ED2DB312EE5}">
      <dsp:nvSpPr>
        <dsp:cNvPr id="0" name=""/>
        <dsp:cNvSpPr/>
      </dsp:nvSpPr>
      <dsp:spPr>
        <a:xfrm>
          <a:off x="498346" y="2503854"/>
          <a:ext cx="10789975" cy="715387"/>
        </a:xfrm>
        <a:prstGeom prst="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a:solidFill>
                <a:schemeClr val="bg1"/>
              </a:solidFill>
              <a:effectLst/>
              <a:latin typeface="Arial" panose="020B0604020202020204" pitchFamily="34" charset="0"/>
            </a:rPr>
            <a:t>the relevant authority has contacted any provider to respond to an unsolicited expression of interest or offer received from that provider in relation to a proposed contract. </a:t>
          </a:r>
          <a:endParaRPr lang="en-GB" sz="1800" kern="1200">
            <a:solidFill>
              <a:schemeClr val="bg1"/>
            </a:solidFill>
            <a:latin typeface="Arial" panose="020B0604020202020204" pitchFamily="34" charset="0"/>
            <a:cs typeface="Arial" panose="020B0604020202020204" pitchFamily="34" charset="0"/>
          </a:endParaRPr>
        </a:p>
      </dsp:txBody>
      <dsp:txXfrm>
        <a:off x="498346" y="2503854"/>
        <a:ext cx="10789975" cy="715387"/>
      </dsp:txXfrm>
    </dsp:sp>
    <dsp:sp modelId="{39B24523-59D3-48F7-9E68-EDA84BCB7EF6}">
      <dsp:nvSpPr>
        <dsp:cNvPr id="0" name=""/>
        <dsp:cNvSpPr/>
      </dsp:nvSpPr>
      <dsp:spPr>
        <a:xfrm>
          <a:off x="51229" y="2414431"/>
          <a:ext cx="894233" cy="89423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659B4-7936-4033-9F7B-A88FD2C6FB53}">
      <dsp:nvSpPr>
        <dsp:cNvPr id="0" name=""/>
        <dsp:cNvSpPr/>
      </dsp:nvSpPr>
      <dsp:spPr>
        <a:xfrm>
          <a:off x="-3554248" y="-546287"/>
          <a:ext cx="4237267" cy="4237267"/>
        </a:xfrm>
        <a:prstGeom prst="blockArc">
          <a:avLst>
            <a:gd name="adj1" fmla="val 18900000"/>
            <a:gd name="adj2" fmla="val 2700000"/>
            <a:gd name="adj3" fmla="val 51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F17E75-8241-405F-83F4-91AD87A3DD1C}">
      <dsp:nvSpPr>
        <dsp:cNvPr id="0" name=""/>
        <dsp:cNvSpPr/>
      </dsp:nvSpPr>
      <dsp:spPr>
        <a:xfrm>
          <a:off x="439213" y="314469"/>
          <a:ext cx="9711870" cy="628938"/>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22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Type 1 and 2 urgent and emergency services and associated emergency inpatient services </a:t>
          </a:r>
          <a:r>
            <a:rPr lang="en-US" sz="1800" kern="1200">
              <a:solidFill>
                <a:schemeClr val="bg1"/>
              </a:solidFill>
              <a:latin typeface="Arial" panose="020B0604020202020204" pitchFamily="34" charset="0"/>
              <a:cs typeface="Arial" panose="020B0604020202020204" pitchFamily="34" charset="0"/>
            </a:rPr>
            <a:t>​​</a:t>
          </a:r>
          <a:endParaRPr lang="en-GB" sz="1800" kern="1200">
            <a:solidFill>
              <a:schemeClr val="bg1"/>
            </a:solidFill>
            <a:latin typeface="Arial" panose="020B0604020202020204" pitchFamily="34" charset="0"/>
            <a:cs typeface="Arial" panose="020B0604020202020204" pitchFamily="34" charset="0"/>
          </a:endParaRPr>
        </a:p>
      </dsp:txBody>
      <dsp:txXfrm>
        <a:off x="439213" y="314469"/>
        <a:ext cx="9711870" cy="628938"/>
      </dsp:txXfrm>
    </dsp:sp>
    <dsp:sp modelId="{83EC3A30-D317-4499-8B2D-84E88FB73BB6}">
      <dsp:nvSpPr>
        <dsp:cNvPr id="0" name=""/>
        <dsp:cNvSpPr/>
      </dsp:nvSpPr>
      <dsp:spPr>
        <a:xfrm>
          <a:off x="46126" y="235851"/>
          <a:ext cx="786173" cy="7861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4E076A-CCE3-4247-AF55-8CE45FE32745}">
      <dsp:nvSpPr>
        <dsp:cNvPr id="0" name=""/>
        <dsp:cNvSpPr/>
      </dsp:nvSpPr>
      <dsp:spPr>
        <a:xfrm>
          <a:off x="667832" y="1257877"/>
          <a:ext cx="9483251" cy="628938"/>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22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999 emergency ambulance services </a:t>
          </a:r>
          <a:r>
            <a:rPr lang="en-US" sz="1800" kern="1200">
              <a:solidFill>
                <a:schemeClr val="bg1"/>
              </a:solidFill>
              <a:latin typeface="Arial" panose="020B0604020202020204" pitchFamily="34" charset="0"/>
              <a:cs typeface="Arial" panose="020B0604020202020204" pitchFamily="34" charset="0"/>
            </a:rPr>
            <a:t>​​</a:t>
          </a:r>
          <a:endParaRPr lang="en-GB" sz="1800" kern="1200">
            <a:solidFill>
              <a:schemeClr val="bg1"/>
            </a:solidFill>
            <a:latin typeface="Arial" panose="020B0604020202020204" pitchFamily="34" charset="0"/>
            <a:cs typeface="Arial" panose="020B0604020202020204" pitchFamily="34" charset="0"/>
          </a:endParaRPr>
        </a:p>
      </dsp:txBody>
      <dsp:txXfrm>
        <a:off x="667832" y="1257877"/>
        <a:ext cx="9483251" cy="628938"/>
      </dsp:txXfrm>
    </dsp:sp>
    <dsp:sp modelId="{FB752904-E376-4903-94B1-0FF54A955180}">
      <dsp:nvSpPr>
        <dsp:cNvPr id="0" name=""/>
        <dsp:cNvSpPr/>
      </dsp:nvSpPr>
      <dsp:spPr>
        <a:xfrm>
          <a:off x="274745" y="1179259"/>
          <a:ext cx="786173" cy="7861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0A9FD-038F-40FE-B701-67CF076B41A8}">
      <dsp:nvSpPr>
        <dsp:cNvPr id="0" name=""/>
        <dsp:cNvSpPr/>
      </dsp:nvSpPr>
      <dsp:spPr>
        <a:xfrm>
          <a:off x="439213" y="2201285"/>
          <a:ext cx="9711870" cy="628938"/>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220"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a:effectLst/>
              <a:latin typeface="Arial" panose="020B0604020202020204" pitchFamily="34" charset="0"/>
              <a:cs typeface="Arial" panose="020B0604020202020204" pitchFamily="34" charset="0"/>
            </a:rPr>
            <a:t>NHS urgent mental health crises services</a:t>
          </a:r>
          <a:endParaRPr lang="en-GB" sz="1800" kern="1200">
            <a:latin typeface="Arial" panose="020B0604020202020204" pitchFamily="34" charset="0"/>
            <a:cs typeface="Arial" panose="020B0604020202020204" pitchFamily="34" charset="0"/>
          </a:endParaRPr>
        </a:p>
      </dsp:txBody>
      <dsp:txXfrm>
        <a:off x="439213" y="2201285"/>
        <a:ext cx="9711870" cy="628938"/>
      </dsp:txXfrm>
    </dsp:sp>
    <dsp:sp modelId="{120CE6D9-256E-4857-AAED-DA5205075F77}">
      <dsp:nvSpPr>
        <dsp:cNvPr id="0" name=""/>
        <dsp:cNvSpPr/>
      </dsp:nvSpPr>
      <dsp:spPr>
        <a:xfrm>
          <a:off x="46126" y="2122667"/>
          <a:ext cx="786173" cy="7861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659B4-7936-4033-9F7B-A88FD2C6FB53}">
      <dsp:nvSpPr>
        <dsp:cNvPr id="0" name=""/>
        <dsp:cNvSpPr/>
      </dsp:nvSpPr>
      <dsp:spPr>
        <a:xfrm>
          <a:off x="-3282788" y="-505018"/>
          <a:ext cx="3914792" cy="3914792"/>
        </a:xfrm>
        <a:prstGeom prst="blockArc">
          <a:avLst>
            <a:gd name="adj1" fmla="val 18900000"/>
            <a:gd name="adj2" fmla="val 2700000"/>
            <a:gd name="adj3" fmla="val 55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F17E75-8241-405F-83F4-91AD87A3DD1C}">
      <dsp:nvSpPr>
        <dsp:cNvPr id="0" name=""/>
        <dsp:cNvSpPr/>
      </dsp:nvSpPr>
      <dsp:spPr>
        <a:xfrm>
          <a:off x="406388" y="290475"/>
          <a:ext cx="10807830" cy="580951"/>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1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a:cs typeface="Arial"/>
            </a:rPr>
            <a:t>a provider’s ability to pursue a particular activity, e.g., a requirement to hold a specific authorisation or membership of a professional organisation</a:t>
          </a:r>
          <a:endParaRPr lang="en-GB" sz="1800" kern="1200">
            <a:latin typeface="Arial" panose="020B0604020202020204" pitchFamily="34" charset="0"/>
            <a:cs typeface="Arial" panose="020B0604020202020204" pitchFamily="34" charset="0"/>
          </a:endParaRPr>
        </a:p>
      </dsp:txBody>
      <dsp:txXfrm>
        <a:off x="406388" y="290475"/>
        <a:ext cx="10807830" cy="580951"/>
      </dsp:txXfrm>
    </dsp:sp>
    <dsp:sp modelId="{83EC3A30-D317-4499-8B2D-84E88FB73BB6}">
      <dsp:nvSpPr>
        <dsp:cNvPr id="0" name=""/>
        <dsp:cNvSpPr/>
      </dsp:nvSpPr>
      <dsp:spPr>
        <a:xfrm>
          <a:off x="43293" y="217856"/>
          <a:ext cx="726189" cy="7261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4E076A-CCE3-4247-AF55-8CE45FE32745}">
      <dsp:nvSpPr>
        <dsp:cNvPr id="0" name=""/>
        <dsp:cNvSpPr/>
      </dsp:nvSpPr>
      <dsp:spPr>
        <a:xfrm>
          <a:off x="578462" y="1161902"/>
          <a:ext cx="10596654" cy="580951"/>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1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a:cs typeface="Arial"/>
            </a:rPr>
            <a:t>necessary economic and financial standing, e.g., a minimum annual turnover, holding indemnity insurance</a:t>
          </a:r>
          <a:endParaRPr lang="en-GB" sz="1800" kern="1200">
            <a:latin typeface="Arial" panose="020B0604020202020204" pitchFamily="34" charset="0"/>
            <a:cs typeface="Arial" panose="020B0604020202020204" pitchFamily="34" charset="0"/>
          </a:endParaRPr>
        </a:p>
      </dsp:txBody>
      <dsp:txXfrm>
        <a:off x="578462" y="1161902"/>
        <a:ext cx="10596654" cy="580951"/>
      </dsp:txXfrm>
    </dsp:sp>
    <dsp:sp modelId="{FB752904-E376-4903-94B1-0FF54A955180}">
      <dsp:nvSpPr>
        <dsp:cNvPr id="0" name=""/>
        <dsp:cNvSpPr/>
      </dsp:nvSpPr>
      <dsp:spPr>
        <a:xfrm>
          <a:off x="254469" y="1089283"/>
          <a:ext cx="726189" cy="7261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0A9FD-038F-40FE-B701-67CF076B41A8}">
      <dsp:nvSpPr>
        <dsp:cNvPr id="0" name=""/>
        <dsp:cNvSpPr/>
      </dsp:nvSpPr>
      <dsp:spPr>
        <a:xfrm>
          <a:off x="406388" y="2033329"/>
          <a:ext cx="10807830" cy="580951"/>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1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a:cs typeface="Arial"/>
            </a:rPr>
            <a:t>necessary technical and professional ability, e.g., a certain level of experience, not having conflicting interests</a:t>
          </a:r>
          <a:endParaRPr lang="en-GB" sz="1800" kern="1200">
            <a:latin typeface="Arial" panose="020B0604020202020204" pitchFamily="34" charset="0"/>
            <a:cs typeface="Arial" panose="020B0604020202020204" pitchFamily="34" charset="0"/>
          </a:endParaRPr>
        </a:p>
      </dsp:txBody>
      <dsp:txXfrm>
        <a:off x="406388" y="2033329"/>
        <a:ext cx="10807830" cy="580951"/>
      </dsp:txXfrm>
    </dsp:sp>
    <dsp:sp modelId="{120CE6D9-256E-4857-AAED-DA5205075F77}">
      <dsp:nvSpPr>
        <dsp:cNvPr id="0" name=""/>
        <dsp:cNvSpPr/>
      </dsp:nvSpPr>
      <dsp:spPr>
        <a:xfrm>
          <a:off x="43293" y="1960710"/>
          <a:ext cx="726189" cy="7261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260EA-9D15-4C62-A5D9-84536F54D9EF}">
      <dsp:nvSpPr>
        <dsp:cNvPr id="0" name=""/>
        <dsp:cNvSpPr/>
      </dsp:nvSpPr>
      <dsp:spPr>
        <a:xfrm>
          <a:off x="-4860884" y="-744930"/>
          <a:ext cx="5789457" cy="5789457"/>
        </a:xfrm>
        <a:prstGeom prst="blockArc">
          <a:avLst>
            <a:gd name="adj1" fmla="val 18900000"/>
            <a:gd name="adj2" fmla="val 2700000"/>
            <a:gd name="adj3" fmla="val 373"/>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F73E65A7-123F-47BD-9BBA-67D06DC82A0E}">
      <dsp:nvSpPr>
        <dsp:cNvPr id="0" name=""/>
        <dsp:cNvSpPr/>
      </dsp:nvSpPr>
      <dsp:spPr>
        <a:xfrm>
          <a:off x="486281" y="330552"/>
          <a:ext cx="10075324" cy="661449"/>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2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There is an existing provider in place whose contract is coming to an end.</a:t>
          </a:r>
        </a:p>
      </dsp:txBody>
      <dsp:txXfrm>
        <a:off x="486281" y="330552"/>
        <a:ext cx="10075324" cy="661449"/>
      </dsp:txXfrm>
    </dsp:sp>
    <dsp:sp modelId="{CC812418-55E4-4BAF-B1AB-5E9F63DDC526}">
      <dsp:nvSpPr>
        <dsp:cNvPr id="0" name=""/>
        <dsp:cNvSpPr/>
      </dsp:nvSpPr>
      <dsp:spPr>
        <a:xfrm>
          <a:off x="72875" y="247871"/>
          <a:ext cx="826812" cy="82681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BA382842-1456-499B-9515-E2A95D6E75C5}">
      <dsp:nvSpPr>
        <dsp:cNvPr id="0" name=""/>
        <dsp:cNvSpPr/>
      </dsp:nvSpPr>
      <dsp:spPr>
        <a:xfrm>
          <a:off x="865505" y="1322899"/>
          <a:ext cx="9696099" cy="661449"/>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2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relevant authority wishes to award a new contract, for the same services, to the same provider again.</a:t>
          </a:r>
        </a:p>
      </dsp:txBody>
      <dsp:txXfrm>
        <a:off x="865505" y="1322899"/>
        <a:ext cx="9696099" cy="661449"/>
      </dsp:txXfrm>
    </dsp:sp>
    <dsp:sp modelId="{8DA86B19-14C4-4D94-94B0-10EE7B44CE11}">
      <dsp:nvSpPr>
        <dsp:cNvPr id="0" name=""/>
        <dsp:cNvSpPr/>
      </dsp:nvSpPr>
      <dsp:spPr>
        <a:xfrm>
          <a:off x="452099" y="1240218"/>
          <a:ext cx="826812" cy="82681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9D6E023-851D-41D1-A1CC-6F92ED5BF016}">
      <dsp:nvSpPr>
        <dsp:cNvPr id="0" name=""/>
        <dsp:cNvSpPr/>
      </dsp:nvSpPr>
      <dsp:spPr>
        <a:xfrm>
          <a:off x="865505" y="2315246"/>
          <a:ext cx="9696099" cy="661449"/>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2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existing provider wishes to continue providing the services.</a:t>
          </a:r>
        </a:p>
      </dsp:txBody>
      <dsp:txXfrm>
        <a:off x="865505" y="2315246"/>
        <a:ext cx="9696099" cy="661449"/>
      </dsp:txXfrm>
    </dsp:sp>
    <dsp:sp modelId="{3EB25A80-B646-49A7-952F-DC03BE7BD783}">
      <dsp:nvSpPr>
        <dsp:cNvPr id="0" name=""/>
        <dsp:cNvSpPr/>
      </dsp:nvSpPr>
      <dsp:spPr>
        <a:xfrm>
          <a:off x="452099" y="2232565"/>
          <a:ext cx="826812" cy="82681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E36C5314-2A3D-40D1-8935-75CD784D6558}">
      <dsp:nvSpPr>
        <dsp:cNvPr id="0" name=""/>
        <dsp:cNvSpPr/>
      </dsp:nvSpPr>
      <dsp:spPr>
        <a:xfrm>
          <a:off x="486281" y="3307593"/>
          <a:ext cx="10075324" cy="661449"/>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2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relevant authority cannot use direct award process A and direct award process B.</a:t>
          </a:r>
        </a:p>
      </dsp:txBody>
      <dsp:txXfrm>
        <a:off x="486281" y="3307593"/>
        <a:ext cx="10075324" cy="661449"/>
      </dsp:txXfrm>
    </dsp:sp>
    <dsp:sp modelId="{925C505B-F95F-4C54-A297-021763A7CC17}">
      <dsp:nvSpPr>
        <dsp:cNvPr id="0" name=""/>
        <dsp:cNvSpPr/>
      </dsp:nvSpPr>
      <dsp:spPr>
        <a:xfrm>
          <a:off x="72875" y="3224911"/>
          <a:ext cx="826812" cy="82681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260EA-9D15-4C62-A5D9-84536F54D9EF}">
      <dsp:nvSpPr>
        <dsp:cNvPr id="0" name=""/>
        <dsp:cNvSpPr/>
      </dsp:nvSpPr>
      <dsp:spPr>
        <a:xfrm>
          <a:off x="-4557776" y="-698849"/>
          <a:ext cx="5429385" cy="5429385"/>
        </a:xfrm>
        <a:prstGeom prst="blockArc">
          <a:avLst>
            <a:gd name="adj1" fmla="val 18900000"/>
            <a:gd name="adj2" fmla="val 2700000"/>
            <a:gd name="adj3" fmla="val 398"/>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F73E65A7-123F-47BD-9BBA-67D06DC82A0E}">
      <dsp:nvSpPr>
        <dsp:cNvPr id="0" name=""/>
        <dsp:cNvSpPr/>
      </dsp:nvSpPr>
      <dsp:spPr>
        <a:xfrm>
          <a:off x="381552" y="251899"/>
          <a:ext cx="10635246" cy="504122"/>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new contract (including its value) is identical to the previous contract (the same services will be provided).</a:t>
          </a:r>
        </a:p>
      </dsp:txBody>
      <dsp:txXfrm>
        <a:off x="381552" y="251899"/>
        <a:ext cx="10635246" cy="504122"/>
      </dsp:txXfrm>
    </dsp:sp>
    <dsp:sp modelId="{CC812418-55E4-4BAF-B1AB-5E9F63DDC526}">
      <dsp:nvSpPr>
        <dsp:cNvPr id="0" name=""/>
        <dsp:cNvSpPr/>
      </dsp:nvSpPr>
      <dsp:spPr>
        <a:xfrm>
          <a:off x="66475" y="188884"/>
          <a:ext cx="630152" cy="63015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BA382842-1456-499B-9515-E2A95D6E75C5}">
      <dsp:nvSpPr>
        <dsp:cNvPr id="0" name=""/>
        <dsp:cNvSpPr/>
      </dsp:nvSpPr>
      <dsp:spPr>
        <a:xfrm>
          <a:off x="742791" y="1007840"/>
          <a:ext cx="10274007" cy="504122"/>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Any change to the contract is minor and does not materially change the nature of the contract (and the associated services provided).</a:t>
          </a:r>
        </a:p>
      </dsp:txBody>
      <dsp:txXfrm>
        <a:off x="742791" y="1007840"/>
        <a:ext cx="10274007" cy="504122"/>
      </dsp:txXfrm>
    </dsp:sp>
    <dsp:sp modelId="{8DA86B19-14C4-4D94-94B0-10EE7B44CE11}">
      <dsp:nvSpPr>
        <dsp:cNvPr id="0" name=""/>
        <dsp:cNvSpPr/>
      </dsp:nvSpPr>
      <dsp:spPr>
        <a:xfrm>
          <a:off x="427715" y="944825"/>
          <a:ext cx="630152" cy="63015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9D6E023-851D-41D1-A1CC-6F92ED5BF016}">
      <dsp:nvSpPr>
        <dsp:cNvPr id="0" name=""/>
        <dsp:cNvSpPr/>
      </dsp:nvSpPr>
      <dsp:spPr>
        <a:xfrm>
          <a:off x="853662" y="1763781"/>
          <a:ext cx="10163136" cy="504122"/>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change is caused by external factors such as inflation or changes in patient volume, or it’s a change due to a merger or takeover.</a:t>
          </a:r>
        </a:p>
      </dsp:txBody>
      <dsp:txXfrm>
        <a:off x="853662" y="1763781"/>
        <a:ext cx="10163136" cy="504122"/>
      </dsp:txXfrm>
    </dsp:sp>
    <dsp:sp modelId="{3EB25A80-B646-49A7-952F-DC03BE7BD783}">
      <dsp:nvSpPr>
        <dsp:cNvPr id="0" name=""/>
        <dsp:cNvSpPr/>
      </dsp:nvSpPr>
      <dsp:spPr>
        <a:xfrm>
          <a:off x="538586" y="1700766"/>
          <a:ext cx="630152" cy="63015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E36C5314-2A3D-40D1-8935-75CD784D6558}">
      <dsp:nvSpPr>
        <dsp:cNvPr id="0" name=""/>
        <dsp:cNvSpPr/>
      </dsp:nvSpPr>
      <dsp:spPr>
        <a:xfrm>
          <a:off x="742791" y="2519723"/>
          <a:ext cx="10274007" cy="504122"/>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change in value of the proposed new contract is less than £500,000 over the original value of the existing contract. </a:t>
          </a:r>
          <a:r>
            <a:rPr lang="en-US" sz="1800" kern="1200">
              <a:latin typeface="Arial" panose="020B0604020202020204" pitchFamily="34" charset="0"/>
              <a:cs typeface="Arial" panose="020B0604020202020204" pitchFamily="34" charset="0"/>
            </a:rPr>
            <a:t>​​</a:t>
          </a:r>
          <a:endParaRPr lang="en-GB" sz="1800" kern="1200">
            <a:latin typeface="Arial" panose="020B0604020202020204" pitchFamily="34" charset="0"/>
            <a:cs typeface="Arial" panose="020B0604020202020204" pitchFamily="34" charset="0"/>
          </a:endParaRPr>
        </a:p>
      </dsp:txBody>
      <dsp:txXfrm>
        <a:off x="742791" y="2519723"/>
        <a:ext cx="10274007" cy="504122"/>
      </dsp:txXfrm>
    </dsp:sp>
    <dsp:sp modelId="{925C505B-F95F-4C54-A297-021763A7CC17}">
      <dsp:nvSpPr>
        <dsp:cNvPr id="0" name=""/>
        <dsp:cNvSpPr/>
      </dsp:nvSpPr>
      <dsp:spPr>
        <a:xfrm>
          <a:off x="427715" y="2456707"/>
          <a:ext cx="630152" cy="63015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765F9A0E-B8AD-4BC4-ADC1-B99553AEF624}">
      <dsp:nvSpPr>
        <dsp:cNvPr id="0" name=""/>
        <dsp:cNvSpPr/>
      </dsp:nvSpPr>
      <dsp:spPr>
        <a:xfrm>
          <a:off x="381552" y="3275664"/>
          <a:ext cx="10635246" cy="504122"/>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change in value between the existing and proposed new contracts does not equal to or exceed 25% of the lifetime value of the existing contract</a:t>
          </a:r>
          <a:r>
            <a:rPr lang="en-GB" sz="1800" b="1" kern="1200">
              <a:latin typeface="Arial" panose="020B0604020202020204" pitchFamily="34" charset="0"/>
              <a:cs typeface="Arial" panose="020B0604020202020204" pitchFamily="34" charset="0"/>
            </a:rPr>
            <a:t>. </a:t>
          </a:r>
          <a:endParaRPr lang="en-GB" sz="1800" kern="1200">
            <a:latin typeface="Arial" panose="020B0604020202020204" pitchFamily="34" charset="0"/>
            <a:cs typeface="Arial" panose="020B0604020202020204" pitchFamily="34" charset="0"/>
          </a:endParaRPr>
        </a:p>
      </dsp:txBody>
      <dsp:txXfrm>
        <a:off x="381552" y="3275664"/>
        <a:ext cx="10635246" cy="504122"/>
      </dsp:txXfrm>
    </dsp:sp>
    <dsp:sp modelId="{42A2B3D4-DDC3-4C07-9F32-E0B367961E00}">
      <dsp:nvSpPr>
        <dsp:cNvPr id="0" name=""/>
        <dsp:cNvSpPr/>
      </dsp:nvSpPr>
      <dsp:spPr>
        <a:xfrm>
          <a:off x="66475" y="3212648"/>
          <a:ext cx="630152" cy="63015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31967-6D18-44E0-805C-EADC34401BAB}">
      <dsp:nvSpPr>
        <dsp:cNvPr id="0" name=""/>
        <dsp:cNvSpPr/>
      </dsp:nvSpPr>
      <dsp:spPr>
        <a:xfrm>
          <a:off x="-5177945" y="-793132"/>
          <a:ext cx="6166102" cy="6166102"/>
        </a:xfrm>
        <a:prstGeom prst="blockArc">
          <a:avLst>
            <a:gd name="adj1" fmla="val 18900000"/>
            <a:gd name="adj2" fmla="val 2700000"/>
            <a:gd name="adj3" fmla="val 350"/>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DCC3229A-AA45-4B12-9EA3-DE5D602C3436}">
      <dsp:nvSpPr>
        <dsp:cNvPr id="0" name=""/>
        <dsp:cNvSpPr/>
      </dsp:nvSpPr>
      <dsp:spPr>
        <a:xfrm>
          <a:off x="432204" y="239167"/>
          <a:ext cx="10616159" cy="666625"/>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Once the relevant authority has </a:t>
          </a:r>
          <a:r>
            <a:rPr lang="en-GB" sz="1800" b="0" i="0" u="none" strike="noStrike" kern="1200">
              <a:solidFill>
                <a:schemeClr val="bg1"/>
              </a:solidFill>
              <a:effectLst/>
              <a:latin typeface="Arial" panose="020B0604020202020204" pitchFamily="34" charset="0"/>
            </a:rPr>
            <a:t>confirmed that the service is not changing considerably</a:t>
          </a:r>
          <a:r>
            <a:rPr lang="en-GB" sz="1800" kern="1200">
              <a:solidFill>
                <a:schemeClr val="bg1"/>
              </a:solidFill>
              <a:latin typeface="Arial" panose="020B0604020202020204" pitchFamily="34" charset="0"/>
            </a:rPr>
            <a:t> and </a:t>
          </a:r>
          <a:r>
            <a:rPr lang="en-GB" sz="1800" b="0" i="0" u="none" strike="noStrike" kern="1200">
              <a:solidFill>
                <a:schemeClr val="bg1"/>
              </a:solidFill>
              <a:effectLst/>
              <a:latin typeface="Arial" panose="020B0604020202020204" pitchFamily="34" charset="0"/>
            </a:rPr>
            <a:t>the provider is </a:t>
          </a:r>
          <a:r>
            <a:rPr lang="en-GB" sz="1800" kern="1200">
              <a:latin typeface="Arial" panose="020B0604020202020204" pitchFamily="34" charset="0"/>
              <a:cs typeface="Arial" panose="020B0604020202020204" pitchFamily="34" charset="0"/>
            </a:rPr>
            <a:t>satisfying the existing contract and likely to satisfy the new contract</a:t>
          </a:r>
          <a:r>
            <a:rPr lang="en-GB" sz="1800" b="0" i="0" u="none" strike="noStrike" kern="1200">
              <a:solidFill>
                <a:schemeClr val="bg1"/>
              </a:solidFill>
              <a:effectLst/>
              <a:latin typeface="Arial" panose="020B0604020202020204" pitchFamily="34" charset="0"/>
            </a:rPr>
            <a:t>, </a:t>
          </a:r>
          <a:r>
            <a:rPr lang="en-GB" sz="1800" kern="1200">
              <a:solidFill>
                <a:schemeClr val="bg1"/>
              </a:solidFill>
              <a:latin typeface="Arial" panose="020B0604020202020204" pitchFamily="34" charset="0"/>
              <a:cs typeface="Arial" panose="020B0604020202020204" pitchFamily="34" charset="0"/>
            </a:rPr>
            <a:t>they must publish their intention to award a contract notice. </a:t>
          </a:r>
        </a:p>
      </dsp:txBody>
      <dsp:txXfrm>
        <a:off x="432204" y="239167"/>
        <a:ext cx="10616159" cy="666625"/>
      </dsp:txXfrm>
    </dsp:sp>
    <dsp:sp modelId="{64A5473E-27F2-416E-8CF0-BF2E487E7013}">
      <dsp:nvSpPr>
        <dsp:cNvPr id="0" name=""/>
        <dsp:cNvSpPr/>
      </dsp:nvSpPr>
      <dsp:spPr>
        <a:xfrm>
          <a:off x="74290" y="214565"/>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D47DC5E-6AAF-479B-8D4F-318252ED7741}">
      <dsp:nvSpPr>
        <dsp:cNvPr id="0" name=""/>
        <dsp:cNvSpPr/>
      </dsp:nvSpPr>
      <dsp:spPr>
        <a:xfrm>
          <a:off x="842558" y="1144867"/>
          <a:ext cx="10205806" cy="5726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This must be done using the </a:t>
          </a:r>
          <a:r>
            <a:rPr lang="en-GB" sz="1800" b="1" kern="1200">
              <a:latin typeface="Arial" panose="020B0604020202020204" pitchFamily="34" charset="0"/>
              <a:cs typeface="Arial" panose="020B0604020202020204" pitchFamily="34" charset="0"/>
            </a:rPr>
            <a:t>Find a Tender Service (FTS) </a:t>
          </a:r>
          <a:r>
            <a:rPr lang="en-GB" sz="1800" b="0" kern="1200">
              <a:latin typeface="Arial" panose="020B0604020202020204" pitchFamily="34" charset="0"/>
              <a:cs typeface="Arial" panose="020B0604020202020204" pitchFamily="34" charset="0"/>
            </a:rPr>
            <a:t>website</a:t>
          </a:r>
          <a:r>
            <a:rPr lang="en-GB" sz="1800" kern="1200">
              <a:latin typeface="Arial" panose="020B0604020202020204" pitchFamily="34" charset="0"/>
              <a:cs typeface="Arial" panose="020B0604020202020204" pitchFamily="34" charset="0"/>
            </a:rPr>
            <a:t>. </a:t>
          </a:r>
        </a:p>
      </dsp:txBody>
      <dsp:txXfrm>
        <a:off x="842558" y="1144867"/>
        <a:ext cx="10205806" cy="572662"/>
      </dsp:txXfrm>
    </dsp:sp>
    <dsp:sp modelId="{44F7ED38-1E05-4144-8B4F-A65FC9FCBDF4}">
      <dsp:nvSpPr>
        <dsp:cNvPr id="0" name=""/>
        <dsp:cNvSpPr/>
      </dsp:nvSpPr>
      <dsp:spPr>
        <a:xfrm>
          <a:off x="484643" y="1073285"/>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AC0590BE-5359-481E-AD3F-830413FCE414}">
      <dsp:nvSpPr>
        <dsp:cNvPr id="0" name=""/>
        <dsp:cNvSpPr/>
      </dsp:nvSpPr>
      <dsp:spPr>
        <a:xfrm>
          <a:off x="968503" y="2003587"/>
          <a:ext cx="10079860" cy="5726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The information that must be included in the notice is detailed in Schedule 3 of the Regulations. </a:t>
          </a:r>
        </a:p>
      </dsp:txBody>
      <dsp:txXfrm>
        <a:off x="968503" y="2003587"/>
        <a:ext cx="10079860" cy="572662"/>
      </dsp:txXfrm>
    </dsp:sp>
    <dsp:sp modelId="{5F9DE5B3-9DDE-4CF6-BFD4-2FE0FA45CE63}">
      <dsp:nvSpPr>
        <dsp:cNvPr id="0" name=""/>
        <dsp:cNvSpPr/>
      </dsp:nvSpPr>
      <dsp:spPr>
        <a:xfrm>
          <a:off x="610589" y="1932004"/>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9D6AA244-50F9-4F52-B4CD-CBEA55B4B02B}">
      <dsp:nvSpPr>
        <dsp:cNvPr id="0" name=""/>
        <dsp:cNvSpPr/>
      </dsp:nvSpPr>
      <dsp:spPr>
        <a:xfrm>
          <a:off x="842558" y="2814988"/>
          <a:ext cx="10205806" cy="667301"/>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The standstill period starts the day after the publication of this notice. This, and all subsequent steps, are identical across direct award process C, the most suitable provider process, and the competitive process.</a:t>
          </a:r>
        </a:p>
      </dsp:txBody>
      <dsp:txXfrm>
        <a:off x="842558" y="2814988"/>
        <a:ext cx="10205806" cy="667301"/>
      </dsp:txXfrm>
    </dsp:sp>
    <dsp:sp modelId="{F53EDC92-3668-49AE-BE60-D99CA4C31481}">
      <dsp:nvSpPr>
        <dsp:cNvPr id="0" name=""/>
        <dsp:cNvSpPr/>
      </dsp:nvSpPr>
      <dsp:spPr>
        <a:xfrm>
          <a:off x="484643" y="2790724"/>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E775BD96-A3F0-4B28-9A87-918BB795E4C6}">
      <dsp:nvSpPr>
        <dsp:cNvPr id="0" name=""/>
        <dsp:cNvSpPr/>
      </dsp:nvSpPr>
      <dsp:spPr>
        <a:xfrm>
          <a:off x="432204" y="3721026"/>
          <a:ext cx="10616159" cy="5726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Therefore, these steps and any subsequent steps will be described later in the presentation. </a:t>
          </a:r>
        </a:p>
      </dsp:txBody>
      <dsp:txXfrm>
        <a:off x="432204" y="3721026"/>
        <a:ext cx="10616159" cy="572662"/>
      </dsp:txXfrm>
    </dsp:sp>
    <dsp:sp modelId="{1F8E07F8-13B1-48B3-91C8-035152AE9BEB}">
      <dsp:nvSpPr>
        <dsp:cNvPr id="0" name=""/>
        <dsp:cNvSpPr/>
      </dsp:nvSpPr>
      <dsp:spPr>
        <a:xfrm>
          <a:off x="74290" y="3649443"/>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19602-AE29-45CC-867A-773FD02A3495}">
      <dsp:nvSpPr>
        <dsp:cNvPr id="0" name=""/>
        <dsp:cNvSpPr/>
      </dsp:nvSpPr>
      <dsp:spPr>
        <a:xfrm>
          <a:off x="0" y="341633"/>
          <a:ext cx="11594548" cy="5292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2FC00333-65F2-44FA-964D-63A77CAB5780}">
      <dsp:nvSpPr>
        <dsp:cNvPr id="0" name=""/>
        <dsp:cNvSpPr/>
      </dsp:nvSpPr>
      <dsp:spPr>
        <a:xfrm>
          <a:off x="554233" y="46866"/>
          <a:ext cx="11039719" cy="619920"/>
        </a:xfrm>
        <a:prstGeom prst="round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772" tIns="0" rIns="306772"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This must be done using the Find a Tender Service (FTS) website. </a:t>
          </a:r>
        </a:p>
      </dsp:txBody>
      <dsp:txXfrm>
        <a:off x="584495" y="77128"/>
        <a:ext cx="10979195" cy="559396"/>
      </dsp:txXfrm>
    </dsp:sp>
    <dsp:sp modelId="{EE1039BC-DF49-4763-8376-A77CEA972D9F}">
      <dsp:nvSpPr>
        <dsp:cNvPr id="0" name=""/>
        <dsp:cNvSpPr/>
      </dsp:nvSpPr>
      <dsp:spPr>
        <a:xfrm>
          <a:off x="0" y="1310807"/>
          <a:ext cx="11594548" cy="5292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04E0F6B7-C674-4CF7-975B-0E15AAF7B564}">
      <dsp:nvSpPr>
        <dsp:cNvPr id="0" name=""/>
        <dsp:cNvSpPr/>
      </dsp:nvSpPr>
      <dsp:spPr>
        <a:xfrm>
          <a:off x="554233" y="999426"/>
          <a:ext cx="11039719" cy="636533"/>
        </a:xfrm>
        <a:prstGeom prst="round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772" tIns="0" rIns="306772"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information that must be included in the notice is detailed in Schedule 5 of the Regulations.</a:t>
          </a:r>
        </a:p>
      </dsp:txBody>
      <dsp:txXfrm>
        <a:off x="585306" y="1030499"/>
        <a:ext cx="10977573" cy="574387"/>
      </dsp:txXfrm>
    </dsp:sp>
    <dsp:sp modelId="{6FA5EDFF-3F3E-4F09-9BE0-FC192F13D9FD}">
      <dsp:nvSpPr>
        <dsp:cNvPr id="0" name=""/>
        <dsp:cNvSpPr/>
      </dsp:nvSpPr>
      <dsp:spPr>
        <a:xfrm>
          <a:off x="0" y="2390381"/>
          <a:ext cx="11594548" cy="5292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63A06721-00EA-4284-B7A6-AFB873B2E994}">
      <dsp:nvSpPr>
        <dsp:cNvPr id="0" name=""/>
        <dsp:cNvSpPr/>
      </dsp:nvSpPr>
      <dsp:spPr>
        <a:xfrm>
          <a:off x="554233" y="2010662"/>
          <a:ext cx="11039719" cy="716168"/>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772" tIns="0" rIns="306772"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relevant authority must publish the notice at least 14 calendar days before assessing the providers against the key criteria.</a:t>
          </a:r>
        </a:p>
      </dsp:txBody>
      <dsp:txXfrm>
        <a:off x="589193" y="2045622"/>
        <a:ext cx="10969799" cy="6462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260EA-9D15-4C62-A5D9-84536F54D9EF}">
      <dsp:nvSpPr>
        <dsp:cNvPr id="0" name=""/>
        <dsp:cNvSpPr/>
      </dsp:nvSpPr>
      <dsp:spPr>
        <a:xfrm>
          <a:off x="-4190510" y="-643015"/>
          <a:ext cx="4993100" cy="4993100"/>
        </a:xfrm>
        <a:prstGeom prst="blockArc">
          <a:avLst>
            <a:gd name="adj1" fmla="val 18900000"/>
            <a:gd name="adj2" fmla="val 2700000"/>
            <a:gd name="adj3" fmla="val 433"/>
          </a:avLst>
        </a:prstGeom>
        <a:solidFill>
          <a:schemeClr val="accent2"/>
        </a:solidFill>
        <a:ln w="12700" cap="flat" cmpd="sng" algn="ctr">
          <a:solidFill>
            <a:srgbClr val="FFC000"/>
          </a:solidFill>
          <a:prstDash val="solid"/>
          <a:miter lim="800000"/>
        </a:ln>
        <a:effectLst/>
      </dsp:spPr>
      <dsp:style>
        <a:lnRef idx="2">
          <a:scrgbClr r="0" g="0" b="0"/>
        </a:lnRef>
        <a:fillRef idx="0">
          <a:scrgbClr r="0" g="0" b="0"/>
        </a:fillRef>
        <a:effectRef idx="0">
          <a:scrgbClr r="0" g="0" b="0"/>
        </a:effectRef>
        <a:fontRef idx="minor"/>
      </dsp:style>
    </dsp:sp>
    <dsp:sp modelId="{F73E65A7-123F-47BD-9BBA-67D06DC82A0E}">
      <dsp:nvSpPr>
        <dsp:cNvPr id="0" name=""/>
        <dsp:cNvSpPr/>
      </dsp:nvSpPr>
      <dsp:spPr>
        <a:xfrm>
          <a:off x="516149" y="370706"/>
          <a:ext cx="9830079" cy="741413"/>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49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At this point interested providers could contact the relevant authority and ask to be considered as the ‘most suitable provider’. </a:t>
          </a:r>
        </a:p>
      </dsp:txBody>
      <dsp:txXfrm>
        <a:off x="516149" y="370706"/>
        <a:ext cx="9830079" cy="741413"/>
      </dsp:txXfrm>
    </dsp:sp>
    <dsp:sp modelId="{CC812418-55E4-4BAF-B1AB-5E9F63DDC526}">
      <dsp:nvSpPr>
        <dsp:cNvPr id="0" name=""/>
        <dsp:cNvSpPr/>
      </dsp:nvSpPr>
      <dsp:spPr>
        <a:xfrm>
          <a:off x="52765" y="278030"/>
          <a:ext cx="926767" cy="926767"/>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BA382842-1456-499B-9515-E2A95D6E75C5}">
      <dsp:nvSpPr>
        <dsp:cNvPr id="0" name=""/>
        <dsp:cNvSpPr/>
      </dsp:nvSpPr>
      <dsp:spPr>
        <a:xfrm>
          <a:off x="785653" y="1482827"/>
          <a:ext cx="9560575" cy="741413"/>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49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The relevant authority is advised to consider these requests to help them identify all suitable providers. </a:t>
          </a:r>
        </a:p>
      </dsp:txBody>
      <dsp:txXfrm>
        <a:off x="785653" y="1482827"/>
        <a:ext cx="9560575" cy="741413"/>
      </dsp:txXfrm>
    </dsp:sp>
    <dsp:sp modelId="{8DA86B19-14C4-4D94-94B0-10EE7B44CE11}">
      <dsp:nvSpPr>
        <dsp:cNvPr id="0" name=""/>
        <dsp:cNvSpPr/>
      </dsp:nvSpPr>
      <dsp:spPr>
        <a:xfrm>
          <a:off x="322269" y="1390150"/>
          <a:ext cx="926767" cy="926767"/>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19D6E023-851D-41D1-A1CC-6F92ED5BF016}">
      <dsp:nvSpPr>
        <dsp:cNvPr id="0" name=""/>
        <dsp:cNvSpPr/>
      </dsp:nvSpPr>
      <dsp:spPr>
        <a:xfrm>
          <a:off x="516149" y="2594948"/>
          <a:ext cx="9830079" cy="741413"/>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49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The relevant authority may ask the providers they are considering (including those that expressed an interest following the publication of the notice from Step 5) for further information. This can help them evaluate the likely providers. </a:t>
          </a:r>
        </a:p>
      </dsp:txBody>
      <dsp:txXfrm>
        <a:off x="516149" y="2594948"/>
        <a:ext cx="9830079" cy="741413"/>
      </dsp:txXfrm>
    </dsp:sp>
    <dsp:sp modelId="{3EB25A80-B646-49A7-952F-DC03BE7BD783}">
      <dsp:nvSpPr>
        <dsp:cNvPr id="0" name=""/>
        <dsp:cNvSpPr/>
      </dsp:nvSpPr>
      <dsp:spPr>
        <a:xfrm>
          <a:off x="52765" y="2502271"/>
          <a:ext cx="926767" cy="926767"/>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04/01/2024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04/01/2024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231F2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10</a:t>
            </a:fld>
            <a:endParaRPr lang="en-GB"/>
          </a:p>
        </p:txBody>
      </p:sp>
    </p:spTree>
    <p:extLst>
      <p:ext uri="{BB962C8B-B14F-4D97-AF65-F5344CB8AC3E}">
        <p14:creationId xmlns:p14="http://schemas.microsoft.com/office/powerpoint/2010/main" val="394240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88731B-24D1-4B7C-8567-696061F72C58}" type="slidenum">
              <a:rPr lang="en-GB" smtClean="0"/>
              <a:t>11</a:t>
            </a:fld>
            <a:endParaRPr lang="en-GB"/>
          </a:p>
        </p:txBody>
      </p:sp>
    </p:spTree>
    <p:extLst>
      <p:ext uri="{BB962C8B-B14F-4D97-AF65-F5344CB8AC3E}">
        <p14:creationId xmlns:p14="http://schemas.microsoft.com/office/powerpoint/2010/main" val="1921071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394332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88731B-24D1-4B7C-8567-696061F72C58}" type="slidenum">
              <a:rPr lang="en-GB" smtClean="0"/>
              <a:t>13</a:t>
            </a:fld>
            <a:endParaRPr lang="en-GB"/>
          </a:p>
        </p:txBody>
      </p:sp>
    </p:spTree>
    <p:extLst>
      <p:ext uri="{BB962C8B-B14F-4D97-AF65-F5344CB8AC3E}">
        <p14:creationId xmlns:p14="http://schemas.microsoft.com/office/powerpoint/2010/main" val="138131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20730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u="none">
              <a:solidFill>
                <a:srgbClr val="231F20"/>
              </a:solidFill>
              <a:effectLst/>
              <a:latin typeface="Segoe UI" panose="020B0502040204020203" pitchFamily="34" charset="0"/>
            </a:endParaRPr>
          </a:p>
        </p:txBody>
      </p:sp>
    </p:spTree>
    <p:extLst>
      <p:ext uri="{BB962C8B-B14F-4D97-AF65-F5344CB8AC3E}">
        <p14:creationId xmlns:p14="http://schemas.microsoft.com/office/powerpoint/2010/main" val="1550575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55330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u="none">
              <a:solidFill>
                <a:srgbClr val="231F20"/>
              </a:solidFill>
              <a:effectLst/>
              <a:latin typeface="Segoe UI" panose="020B0502040204020203" pitchFamily="34" charset="0"/>
            </a:endParaRPr>
          </a:p>
        </p:txBody>
      </p:sp>
    </p:spTree>
    <p:extLst>
      <p:ext uri="{BB962C8B-B14F-4D97-AF65-F5344CB8AC3E}">
        <p14:creationId xmlns:p14="http://schemas.microsoft.com/office/powerpoint/2010/main" val="1247205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54799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19</a:t>
            </a:fld>
            <a:endParaRPr lang="en-GB"/>
          </a:p>
        </p:txBody>
      </p:sp>
    </p:spTree>
    <p:extLst>
      <p:ext uri="{BB962C8B-B14F-4D97-AF65-F5344CB8AC3E}">
        <p14:creationId xmlns:p14="http://schemas.microsoft.com/office/powerpoint/2010/main" val="395851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1800" b="0" i="0">
              <a:solidFill>
                <a:srgbClr val="000000"/>
              </a:solidFill>
              <a:effectLst/>
              <a:latin typeface="Arial"/>
              <a:cs typeface="Arial"/>
            </a:endParaRPr>
          </a:p>
          <a:p>
            <a:endParaRPr lang="en-GB"/>
          </a:p>
        </p:txBody>
      </p:sp>
    </p:spTree>
    <p:extLst>
      <p:ext uri="{BB962C8B-B14F-4D97-AF65-F5344CB8AC3E}">
        <p14:creationId xmlns:p14="http://schemas.microsoft.com/office/powerpoint/2010/main" val="131774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948687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a:p>
        </p:txBody>
      </p:sp>
    </p:spTree>
    <p:extLst>
      <p:ext uri="{BB962C8B-B14F-4D97-AF65-F5344CB8AC3E}">
        <p14:creationId xmlns:p14="http://schemas.microsoft.com/office/powerpoint/2010/main" val="872167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None/>
            </a:pPr>
            <a:endParaRPr lang="en-GB"/>
          </a:p>
        </p:txBody>
      </p:sp>
    </p:spTree>
    <p:extLst>
      <p:ext uri="{BB962C8B-B14F-4D97-AF65-F5344CB8AC3E}">
        <p14:creationId xmlns:p14="http://schemas.microsoft.com/office/powerpoint/2010/main" val="4222033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99782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90431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13099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02793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58069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highlight>
                <a:srgbClr val="00FF00"/>
              </a:highlight>
            </a:endParaRPr>
          </a:p>
        </p:txBody>
      </p:sp>
    </p:spTree>
    <p:extLst>
      <p:ext uri="{BB962C8B-B14F-4D97-AF65-F5344CB8AC3E}">
        <p14:creationId xmlns:p14="http://schemas.microsoft.com/office/powerpoint/2010/main" val="3031150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34894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484797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044789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31</a:t>
            </a:fld>
            <a:endParaRPr lang="en-GB"/>
          </a:p>
        </p:txBody>
      </p:sp>
    </p:spTree>
    <p:extLst>
      <p:ext uri="{BB962C8B-B14F-4D97-AF65-F5344CB8AC3E}">
        <p14:creationId xmlns:p14="http://schemas.microsoft.com/office/powerpoint/2010/main" val="723837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231F20"/>
              </a:solidFill>
              <a:effectLst/>
              <a:latin typeface="Segoe UI" panose="020B0502040204020203" pitchFamily="34" charset="0"/>
            </a:endParaRPr>
          </a:p>
        </p:txBody>
      </p:sp>
    </p:spTree>
    <p:extLst>
      <p:ext uri="{BB962C8B-B14F-4D97-AF65-F5344CB8AC3E}">
        <p14:creationId xmlns:p14="http://schemas.microsoft.com/office/powerpoint/2010/main" val="3859696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50530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4043246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48580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421201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798465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48834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11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01978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mn-lt"/>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4</a:t>
            </a:fld>
            <a:endParaRPr lang="en-GB"/>
          </a:p>
        </p:txBody>
      </p:sp>
    </p:spTree>
    <p:extLst>
      <p:ext uri="{BB962C8B-B14F-4D97-AF65-F5344CB8AC3E}">
        <p14:creationId xmlns:p14="http://schemas.microsoft.com/office/powerpoint/2010/main" val="4139079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11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218515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231F20"/>
              </a:solidFill>
              <a:effectLst/>
              <a:latin typeface="Segoe UI" panose="020B0502040204020203" pitchFamily="34" charset="0"/>
            </a:endParaRPr>
          </a:p>
        </p:txBody>
      </p:sp>
    </p:spTree>
    <p:extLst>
      <p:ext uri="{BB962C8B-B14F-4D97-AF65-F5344CB8AC3E}">
        <p14:creationId xmlns:p14="http://schemas.microsoft.com/office/powerpoint/2010/main" val="20986088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a:p>
        </p:txBody>
      </p:sp>
    </p:spTree>
    <p:extLst>
      <p:ext uri="{BB962C8B-B14F-4D97-AF65-F5344CB8AC3E}">
        <p14:creationId xmlns:p14="http://schemas.microsoft.com/office/powerpoint/2010/main" val="2728935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77624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4137537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088998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Tree>
    <p:extLst>
      <p:ext uri="{BB962C8B-B14F-4D97-AF65-F5344CB8AC3E}">
        <p14:creationId xmlns:p14="http://schemas.microsoft.com/office/powerpoint/2010/main" val="395229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6644184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65571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78199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a:solidFill>
                <a:srgbClr val="FF0000"/>
              </a:solidFill>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5</a:t>
            </a:fld>
            <a:endParaRPr lang="en-GB"/>
          </a:p>
        </p:txBody>
      </p:sp>
    </p:spTree>
    <p:extLst>
      <p:ext uri="{BB962C8B-B14F-4D97-AF65-F5344CB8AC3E}">
        <p14:creationId xmlns:p14="http://schemas.microsoft.com/office/powerpoint/2010/main" val="31553281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GB" sz="18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1780463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9597819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a:p>
        </p:txBody>
      </p:sp>
    </p:spTree>
    <p:extLst>
      <p:ext uri="{BB962C8B-B14F-4D97-AF65-F5344CB8AC3E}">
        <p14:creationId xmlns:p14="http://schemas.microsoft.com/office/powerpoint/2010/main" val="37212057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500604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a:p>
        </p:txBody>
      </p:sp>
    </p:spTree>
    <p:extLst>
      <p:ext uri="{BB962C8B-B14F-4D97-AF65-F5344CB8AC3E}">
        <p14:creationId xmlns:p14="http://schemas.microsoft.com/office/powerpoint/2010/main" val="19547664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18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6166855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071270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644184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781997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7615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trike="sngStrike" baseline="0">
              <a:solidFill>
                <a:srgbClr val="FF0000"/>
              </a:solidFill>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6</a:t>
            </a:fld>
            <a:endParaRPr lang="en-GB"/>
          </a:p>
        </p:txBody>
      </p:sp>
    </p:spTree>
    <p:extLst>
      <p:ext uri="{BB962C8B-B14F-4D97-AF65-F5344CB8AC3E}">
        <p14:creationId xmlns:p14="http://schemas.microsoft.com/office/powerpoint/2010/main" val="28288972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GB"/>
          </a:p>
        </p:txBody>
      </p:sp>
    </p:spTree>
    <p:extLst>
      <p:ext uri="{BB962C8B-B14F-4D97-AF65-F5344CB8AC3E}">
        <p14:creationId xmlns:p14="http://schemas.microsoft.com/office/powerpoint/2010/main" val="35286342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5638819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aseline="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62</a:t>
            </a:fld>
            <a:endParaRPr lang="en-GB"/>
          </a:p>
        </p:txBody>
      </p:sp>
    </p:spTree>
    <p:extLst>
      <p:ext uri="{BB962C8B-B14F-4D97-AF65-F5344CB8AC3E}">
        <p14:creationId xmlns:p14="http://schemas.microsoft.com/office/powerpoint/2010/main" val="38422857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Tree>
    <p:extLst>
      <p:ext uri="{BB962C8B-B14F-4D97-AF65-F5344CB8AC3E}">
        <p14:creationId xmlns:p14="http://schemas.microsoft.com/office/powerpoint/2010/main" val="2719316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963865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48060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19432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125965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10413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0619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231F2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7</a:t>
            </a:fld>
            <a:endParaRPr lang="en-GB"/>
          </a:p>
        </p:txBody>
      </p:sp>
    </p:spTree>
    <p:extLst>
      <p:ext uri="{BB962C8B-B14F-4D97-AF65-F5344CB8AC3E}">
        <p14:creationId xmlns:p14="http://schemas.microsoft.com/office/powerpoint/2010/main" val="848658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539970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1937807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6F88731B-24D1-4B7C-8567-696061F72C58}" type="slidenum">
              <a:rPr lang="en-GB" smtClean="0"/>
              <a:t>72</a:t>
            </a:fld>
            <a:endParaRPr lang="en-GB"/>
          </a:p>
        </p:txBody>
      </p:sp>
    </p:spTree>
    <p:extLst>
      <p:ext uri="{BB962C8B-B14F-4D97-AF65-F5344CB8AC3E}">
        <p14:creationId xmlns:p14="http://schemas.microsoft.com/office/powerpoint/2010/main" val="35850606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2800"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73</a:t>
            </a:fld>
            <a:endParaRPr lang="en-GB"/>
          </a:p>
        </p:txBody>
      </p:sp>
    </p:spTree>
    <p:extLst>
      <p:ext uri="{BB962C8B-B14F-4D97-AF65-F5344CB8AC3E}">
        <p14:creationId xmlns:p14="http://schemas.microsoft.com/office/powerpoint/2010/main" val="19136817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6F88731B-24D1-4B7C-8567-696061F72C58}" type="slidenum">
              <a:rPr lang="en-GB" smtClean="0"/>
              <a:t>74</a:t>
            </a:fld>
            <a:endParaRPr lang="en-GB"/>
          </a:p>
        </p:txBody>
      </p:sp>
    </p:spTree>
    <p:extLst>
      <p:ext uri="{BB962C8B-B14F-4D97-AF65-F5344CB8AC3E}">
        <p14:creationId xmlns:p14="http://schemas.microsoft.com/office/powerpoint/2010/main" val="17756484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6F88731B-24D1-4B7C-8567-696061F72C58}" type="slidenum">
              <a:rPr lang="en-GB" smtClean="0"/>
              <a:t>75</a:t>
            </a:fld>
            <a:endParaRPr lang="en-GB"/>
          </a:p>
        </p:txBody>
      </p:sp>
    </p:spTree>
    <p:extLst>
      <p:ext uri="{BB962C8B-B14F-4D97-AF65-F5344CB8AC3E}">
        <p14:creationId xmlns:p14="http://schemas.microsoft.com/office/powerpoint/2010/main" val="41561429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41173432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563564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94008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79</a:t>
            </a:fld>
            <a:endParaRPr lang="en-GB"/>
          </a:p>
        </p:txBody>
      </p:sp>
    </p:spTree>
    <p:extLst>
      <p:ext uri="{BB962C8B-B14F-4D97-AF65-F5344CB8AC3E}">
        <p14:creationId xmlns:p14="http://schemas.microsoft.com/office/powerpoint/2010/main" val="2619829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trike="sngStrike" baseline="0">
              <a:solidFill>
                <a:srgbClr val="FF0000"/>
              </a:solidFill>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8</a:t>
            </a:fld>
            <a:endParaRPr lang="en-GB"/>
          </a:p>
        </p:txBody>
      </p:sp>
    </p:spTree>
    <p:extLst>
      <p:ext uri="{BB962C8B-B14F-4D97-AF65-F5344CB8AC3E}">
        <p14:creationId xmlns:p14="http://schemas.microsoft.com/office/powerpoint/2010/main" val="7779084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80</a:t>
            </a:fld>
            <a:endParaRPr lang="en-GB"/>
          </a:p>
        </p:txBody>
      </p:sp>
    </p:spTree>
    <p:extLst>
      <p:ext uri="{BB962C8B-B14F-4D97-AF65-F5344CB8AC3E}">
        <p14:creationId xmlns:p14="http://schemas.microsoft.com/office/powerpoint/2010/main" val="26759293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8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81</a:t>
            </a:fld>
            <a:endParaRPr lang="en-GB"/>
          </a:p>
        </p:txBody>
      </p:sp>
    </p:spTree>
    <p:extLst>
      <p:ext uri="{BB962C8B-B14F-4D97-AF65-F5344CB8AC3E}">
        <p14:creationId xmlns:p14="http://schemas.microsoft.com/office/powerpoint/2010/main" val="1265716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9</a:t>
            </a:fld>
            <a:endParaRPr lang="en-GB"/>
          </a:p>
        </p:txBody>
      </p:sp>
    </p:spTree>
    <p:extLst>
      <p:ext uri="{BB962C8B-B14F-4D97-AF65-F5344CB8AC3E}">
        <p14:creationId xmlns:p14="http://schemas.microsoft.com/office/powerpoint/2010/main" val="2479144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50672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3" y="44624"/>
            <a:ext cx="10539001"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9422837"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90933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10657184"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1"/>
            <a:ext cx="9614859"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309869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9121013"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1"/>
            <a:ext cx="10190923" cy="4205064"/>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050128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561173"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382944"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2847892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10657184"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094912"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559856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465163"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3"/>
            <a:ext cx="10382944"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026383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9793088"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3"/>
            <a:ext cx="9998901"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2057236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9313035"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3"/>
            <a:ext cx="9230816"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622394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Rectangle 3"/>
          <p:cNvSpPr/>
          <p:nvPr userDrawn="1"/>
        </p:nvSpPr>
        <p:spPr>
          <a:xfrm>
            <a:off x="143340" y="5589240"/>
            <a:ext cx="3264363"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431372" y="1138734"/>
            <a:ext cx="9409045" cy="850106"/>
          </a:xfr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945270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27594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70131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8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586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140651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2171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88704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12218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6260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81973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58944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89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2003893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07873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5550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31907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47744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58605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8316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9959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75360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100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16961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5ED07-1F6E-6FC9-B7FF-F65477C19887}"/>
              </a:ext>
            </a:extLst>
          </p:cNvPr>
          <p:cNvSpPr>
            <a:spLocks noGrp="1"/>
          </p:cNvSpPr>
          <p:nvPr>
            <p:ph type="dt" sz="half" idx="10"/>
          </p:nvPr>
        </p:nvSpPr>
        <p:spPr/>
        <p:txBody>
          <a:bodyPr/>
          <a:lstStyle/>
          <a:p>
            <a:fld id="{4FCD3CFA-4DDC-43FC-968A-540737FDA836}" type="datetimeFigureOut">
              <a:rPr lang="en-GB" smtClean="0"/>
              <a:t>04/01/2024</a:t>
            </a:fld>
            <a:endParaRPr lang="en-GB"/>
          </a:p>
        </p:txBody>
      </p:sp>
      <p:sp>
        <p:nvSpPr>
          <p:cNvPr id="3" name="Footer Placeholder 2">
            <a:extLst>
              <a:ext uri="{FF2B5EF4-FFF2-40B4-BE49-F238E27FC236}">
                <a16:creationId xmlns:a16="http://schemas.microsoft.com/office/drawing/2014/main" id="{B4BA6D4D-1FEB-8D8B-EC2D-95BAB7B4CB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35C8F6-216D-4FAB-5D62-C4B8046AEE8F}"/>
              </a:ext>
            </a:extLst>
          </p:cNvPr>
          <p:cNvSpPr>
            <a:spLocks noGrp="1"/>
          </p:cNvSpPr>
          <p:nvPr>
            <p:ph type="sldNum" sz="quarter" idx="12"/>
          </p:nvPr>
        </p:nvSpPr>
        <p:spPr/>
        <p:txBody>
          <a:bodyPr/>
          <a:lstStyle/>
          <a:p>
            <a:fld id="{950FC886-343C-4B72-AFE6-F0497CBE7873}" type="slidenum">
              <a:rPr lang="en-GB" smtClean="0"/>
              <a:t>‹#›</a:t>
            </a:fld>
            <a:endParaRPr lang="en-GB"/>
          </a:p>
        </p:txBody>
      </p:sp>
    </p:spTree>
    <p:extLst>
      <p:ext uri="{BB962C8B-B14F-4D97-AF65-F5344CB8AC3E}">
        <p14:creationId xmlns:p14="http://schemas.microsoft.com/office/powerpoint/2010/main" val="1245977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6916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417687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8173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64310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62774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50285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84200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3451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4400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62900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7140" y="836712"/>
            <a:ext cx="9047213" cy="1080120"/>
          </a:xfrm>
        </p:spPr>
        <p:txBody>
          <a:bodyPr/>
          <a:lstStyle/>
          <a:p>
            <a:r>
              <a:rPr lang="en-US"/>
              <a:t>Click to edit Master title style</a:t>
            </a:r>
            <a:endParaRPr lang="en-GB"/>
          </a:p>
        </p:txBody>
      </p:sp>
      <p:sp>
        <p:nvSpPr>
          <p:cNvPr id="3" name="Subtitle 2"/>
          <p:cNvSpPr>
            <a:spLocks noGrp="1"/>
          </p:cNvSpPr>
          <p:nvPr>
            <p:ph type="subTitle" idx="1"/>
          </p:nvPr>
        </p:nvSpPr>
        <p:spPr>
          <a:xfrm>
            <a:off x="239351" y="2036440"/>
            <a:ext cx="8360639" cy="600472"/>
          </a:xfrm>
        </p:spPr>
        <p:txBody>
          <a:bodyPr/>
          <a:lstStyle>
            <a:lvl1pPr marL="0" indent="0" algn="l">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a:xfrm>
            <a:off x="3503712" y="6525347"/>
            <a:ext cx="2844800" cy="365125"/>
          </a:xfrm>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405096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5643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68286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24396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80899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63273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34798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9558880"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3"/>
            <a:ext cx="9380651"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4053437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416451"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3"/>
            <a:ext cx="9326827"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62296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403989"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094912" cy="406104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007210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theme" Target="../theme/theme3.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8" Type="http://schemas.openxmlformats.org/officeDocument/2006/relationships/slideLayout" Target="../slideLayouts/slideLayout26.xml"/><Relationship Id="rId3"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04/01/2024</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8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1" y="44624"/>
            <a:ext cx="10972800" cy="85010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3503712" y="659227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F8A95-4905-4592-91C9-B55508A16C6B}" type="slidenum">
              <a:rPr lang="en-GB" smtClean="0"/>
              <a:t>‹#›</a:t>
            </a:fld>
            <a:endParaRPr lang="en-GB"/>
          </a:p>
        </p:txBody>
      </p:sp>
    </p:spTree>
    <p:extLst>
      <p:ext uri="{BB962C8B-B14F-4D97-AF65-F5344CB8AC3E}">
        <p14:creationId xmlns:p14="http://schemas.microsoft.com/office/powerpoint/2010/main" val="362364637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txStyles>
    <p:titleStyle>
      <a:lvl1pPr algn="l" defTabSz="914400" rtl="0" eaLnBrk="1" latinLnBrk="0" hangingPunct="1">
        <a:spcBef>
          <a:spcPct val="0"/>
        </a:spcBef>
        <a:buNone/>
        <a:defRPr sz="3600" b="1" kern="1200">
          <a:solidFill>
            <a:srgbClr val="0074B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04/01/2024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1122742947"/>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0.jpeg"/><Relationship Id="rId7" Type="http://schemas.openxmlformats.org/officeDocument/2006/relationships/diagramColors" Target="../diagrams/colors26.xml"/><Relationship Id="rId2" Type="http://schemas.openxmlformats.org/officeDocument/2006/relationships/notesSlide" Target="../notesSlides/notesSlide80.xml"/><Relationship Id="rId1" Type="http://schemas.openxmlformats.org/officeDocument/2006/relationships/slideLayout" Target="../slideLayouts/slideLayout6.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hyperlink" Target="mailto:psr.development@nhs.net" TargetMode="External"/><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p:txBody>
          <a:bodyPr/>
          <a:lstStyle/>
          <a:p>
            <a:r>
              <a:rPr lang="en-GB" sz="6000"/>
              <a:t>The Provider Selection Regime (PSR)</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p:txBody>
          <a:bodyPr/>
          <a:lstStyle/>
          <a:p>
            <a:r>
              <a:rPr lang="en-GB" b="1"/>
              <a:t>Practitioner Reference Slides</a:t>
            </a:r>
          </a:p>
        </p:txBody>
      </p:sp>
    </p:spTree>
    <p:extLst>
      <p:ext uri="{BB962C8B-B14F-4D97-AF65-F5344CB8AC3E}">
        <p14:creationId xmlns:p14="http://schemas.microsoft.com/office/powerpoint/2010/main" val="335734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1028700" y="1772816"/>
            <a:ext cx="10539908" cy="1080120"/>
          </a:xfrm>
        </p:spPr>
        <p:txBody>
          <a:bodyPr>
            <a:noAutofit/>
          </a:bodyPr>
          <a:lstStyle/>
          <a:p>
            <a:pPr marL="0" indent="0">
              <a:buNone/>
            </a:pPr>
            <a:r>
              <a:rPr lang="en-GB" sz="2100">
                <a:latin typeface="Arial" panose="020B0604020202020204" pitchFamily="34" charset="0"/>
                <a:cs typeface="Arial" panose="020B0604020202020204" pitchFamily="34" charset="0"/>
              </a:rPr>
              <a:t>The PSR allows relevant authorities to arrange a contract comprising of a mixture of in-scope health care services and out of scope services or goods when both of the below statements are true:</a:t>
            </a:r>
          </a:p>
          <a:p>
            <a:pPr marL="0" indent="0">
              <a:buNone/>
            </a:pPr>
            <a:endParaRPr lang="en-GB" sz="210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041E848-16AF-43AD-BDF2-6D552D658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65F92BFE-1098-48F3-B92D-9F3571387ADA}"/>
              </a:ext>
            </a:extLst>
          </p:cNvPr>
          <p:cNvSpPr txBox="1">
            <a:spLocks/>
          </p:cNvSpPr>
          <p:nvPr/>
        </p:nvSpPr>
        <p:spPr>
          <a:xfrm>
            <a:off x="3671651" y="4979"/>
            <a:ext cx="4848698"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Mixed Procurements</a:t>
            </a:r>
          </a:p>
        </p:txBody>
      </p:sp>
      <p:grpSp>
        <p:nvGrpSpPr>
          <p:cNvPr id="2" name="Group 1">
            <a:extLst>
              <a:ext uri="{FF2B5EF4-FFF2-40B4-BE49-F238E27FC236}">
                <a16:creationId xmlns:a16="http://schemas.microsoft.com/office/drawing/2014/main" id="{63FACD28-9261-4334-9B82-0EEC3F170C3B}"/>
              </a:ext>
            </a:extLst>
          </p:cNvPr>
          <p:cNvGrpSpPr/>
          <p:nvPr/>
        </p:nvGrpSpPr>
        <p:grpSpPr>
          <a:xfrm>
            <a:off x="83512" y="79825"/>
            <a:ext cx="1620000" cy="1620983"/>
            <a:chOff x="83512" y="79825"/>
            <a:chExt cx="1620000" cy="1620983"/>
          </a:xfrm>
        </p:grpSpPr>
        <p:sp>
          <p:nvSpPr>
            <p:cNvPr id="13" name="Oval 12">
              <a:extLst>
                <a:ext uri="{FF2B5EF4-FFF2-40B4-BE49-F238E27FC236}">
                  <a16:creationId xmlns:a16="http://schemas.microsoft.com/office/drawing/2014/main" id="{2A7B47F7-7D93-4A09-A40B-A3B344B13AF5}"/>
                </a:ext>
              </a:extLst>
            </p:cNvPr>
            <p:cNvSpPr/>
            <p:nvPr/>
          </p:nvSpPr>
          <p:spPr>
            <a:xfrm>
              <a:off x="83512"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14" name="TextBox 13">
              <a:extLst>
                <a:ext uri="{FF2B5EF4-FFF2-40B4-BE49-F238E27FC236}">
                  <a16:creationId xmlns:a16="http://schemas.microsoft.com/office/drawing/2014/main" id="{03885999-3E34-4C67-BC0B-126F6E1F2736}"/>
                </a:ext>
              </a:extLst>
            </p:cNvPr>
            <p:cNvSpPr txBox="1"/>
            <p:nvPr/>
          </p:nvSpPr>
          <p:spPr>
            <a:xfrm>
              <a:off x="224899" y="728734"/>
              <a:ext cx="1337226" cy="323165"/>
            </a:xfrm>
            <a:prstGeom prst="rect">
              <a:avLst/>
            </a:prstGeom>
            <a:noFill/>
            <a:ln>
              <a:noFill/>
            </a:ln>
          </p:spPr>
          <p:txBody>
            <a:bodyPr wrap="none" rtlCol="0">
              <a:spAutoFit/>
            </a:bodyPr>
            <a:lstStyle/>
            <a:p>
              <a:r>
                <a:rPr lang="en-GB" sz="1500" b="1">
                  <a:latin typeface="Arial" panose="020B0604020202020204" pitchFamily="34" charset="0"/>
                  <a:cs typeface="Arial" panose="020B0604020202020204" pitchFamily="34" charset="0"/>
                </a:rPr>
                <a:t>Regulation 3</a:t>
              </a:r>
            </a:p>
          </p:txBody>
        </p:sp>
      </p:grpSp>
      <p:sp>
        <p:nvSpPr>
          <p:cNvPr id="48" name="Rectangle 47">
            <a:extLst>
              <a:ext uri="{FF2B5EF4-FFF2-40B4-BE49-F238E27FC236}">
                <a16:creationId xmlns:a16="http://schemas.microsoft.com/office/drawing/2014/main" id="{D62705EF-07A0-4BA6-A067-02768391414B}"/>
              </a:ext>
            </a:extLst>
          </p:cNvPr>
          <p:cNvSpPr/>
          <p:nvPr/>
        </p:nvSpPr>
        <p:spPr>
          <a:xfrm>
            <a:off x="1127448" y="2924944"/>
            <a:ext cx="10369152" cy="947742"/>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Arial" panose="020B0604020202020204" pitchFamily="34" charset="0"/>
                <a:cs typeface="Arial" panose="020B0604020202020204" pitchFamily="34" charset="0"/>
              </a:rPr>
              <a:t>The main subject matter of the procurement is health care services. This means that the health care service element must be more than 50% of the value of the contract.</a:t>
            </a:r>
          </a:p>
        </p:txBody>
      </p:sp>
      <p:sp>
        <p:nvSpPr>
          <p:cNvPr id="49" name="Rectangle 48">
            <a:extLst>
              <a:ext uri="{FF2B5EF4-FFF2-40B4-BE49-F238E27FC236}">
                <a16:creationId xmlns:a16="http://schemas.microsoft.com/office/drawing/2014/main" id="{C1A5A62A-EA4B-4EDC-BD70-914D19F810BA}"/>
              </a:ext>
            </a:extLst>
          </p:cNvPr>
          <p:cNvSpPr/>
          <p:nvPr/>
        </p:nvSpPr>
        <p:spPr>
          <a:xfrm>
            <a:off x="1127448" y="4251730"/>
            <a:ext cx="10369152" cy="1944216"/>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solidFill>
                  <a:schemeClr val="tx1"/>
                </a:solidFill>
                <a:latin typeface="Arial" panose="020B0604020202020204" pitchFamily="34" charset="0"/>
                <a:cs typeface="Arial" panose="020B0604020202020204" pitchFamily="34" charset="0"/>
              </a:rPr>
              <a:t>The relevant authority is of the view that the other goods or services could not reasonably be supplied under a separate contract. This means that the relevant authority is of the view that procuring the health care services and the other goods and services separately would, or would be likely to, have a material adverse impact on the relevant authority’s ability to act in accordance with the procurement principles.</a:t>
            </a:r>
          </a:p>
          <a:p>
            <a:endParaRPr lang="en-GB">
              <a:solidFill>
                <a:schemeClr val="tx1"/>
              </a:solidFill>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D19C7D02-7675-4A47-8D6D-27E2D1ABE214}"/>
              </a:ext>
            </a:extLst>
          </p:cNvPr>
          <p:cNvSpPr/>
          <p:nvPr/>
        </p:nvSpPr>
        <p:spPr>
          <a:xfrm>
            <a:off x="272988" y="3074779"/>
            <a:ext cx="648072" cy="648072"/>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1. </a:t>
            </a:r>
          </a:p>
        </p:txBody>
      </p:sp>
      <p:sp>
        <p:nvSpPr>
          <p:cNvPr id="52" name="Oval 51">
            <a:extLst>
              <a:ext uri="{FF2B5EF4-FFF2-40B4-BE49-F238E27FC236}">
                <a16:creationId xmlns:a16="http://schemas.microsoft.com/office/drawing/2014/main" id="{4BEC268C-7FDF-4BF4-AF8A-6A1E1C219780}"/>
              </a:ext>
            </a:extLst>
          </p:cNvPr>
          <p:cNvSpPr/>
          <p:nvPr/>
        </p:nvSpPr>
        <p:spPr>
          <a:xfrm>
            <a:off x="272988" y="4899802"/>
            <a:ext cx="648072" cy="648072"/>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9817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7041E848-16AF-43AD-BDF2-6D552D658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C56AFC12-CB35-44C5-A69C-1324B456B8DE}"/>
              </a:ext>
            </a:extLst>
          </p:cNvPr>
          <p:cNvSpPr txBox="1">
            <a:spLocks/>
          </p:cNvSpPr>
          <p:nvPr/>
        </p:nvSpPr>
        <p:spPr>
          <a:xfrm>
            <a:off x="3743242" y="4979"/>
            <a:ext cx="4705517" cy="9037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Mixed Procurements</a:t>
            </a:r>
          </a:p>
        </p:txBody>
      </p:sp>
      <p:grpSp>
        <p:nvGrpSpPr>
          <p:cNvPr id="9" name="Group 8">
            <a:extLst>
              <a:ext uri="{FF2B5EF4-FFF2-40B4-BE49-F238E27FC236}">
                <a16:creationId xmlns:a16="http://schemas.microsoft.com/office/drawing/2014/main" id="{ED5E6EEC-8057-4CB1-A187-47CEAD18B27B}"/>
              </a:ext>
            </a:extLst>
          </p:cNvPr>
          <p:cNvGrpSpPr/>
          <p:nvPr/>
        </p:nvGrpSpPr>
        <p:grpSpPr>
          <a:xfrm>
            <a:off x="83993" y="88617"/>
            <a:ext cx="1620000" cy="1620983"/>
            <a:chOff x="4956463" y="5363668"/>
            <a:chExt cx="1620000" cy="1620983"/>
          </a:xfrm>
        </p:grpSpPr>
        <p:sp>
          <p:nvSpPr>
            <p:cNvPr id="10" name="Oval 9">
              <a:extLst>
                <a:ext uri="{FF2B5EF4-FFF2-40B4-BE49-F238E27FC236}">
                  <a16:creationId xmlns:a16="http://schemas.microsoft.com/office/drawing/2014/main" id="{00335BCF-A7A7-4A58-9803-DDAE86F4DF6A}"/>
                </a:ext>
              </a:extLst>
            </p:cNvPr>
            <p:cNvSpPr/>
            <p:nvPr/>
          </p:nvSpPr>
          <p:spPr>
            <a:xfrm>
              <a:off x="4956463" y="5363668"/>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4198A140-5A98-43A2-A49B-6CF0DA77EAE4}"/>
                </a:ext>
              </a:extLst>
            </p:cNvPr>
            <p:cNvSpPr txBox="1"/>
            <p:nvPr/>
          </p:nvSpPr>
          <p:spPr>
            <a:xfrm>
              <a:off x="5097850" y="6012577"/>
              <a:ext cx="133722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3</a:t>
              </a:r>
            </a:p>
          </p:txBody>
        </p:sp>
      </p:grpSp>
      <p:sp>
        <p:nvSpPr>
          <p:cNvPr id="12" name="TextBox 11">
            <a:extLst>
              <a:ext uri="{FF2B5EF4-FFF2-40B4-BE49-F238E27FC236}">
                <a16:creationId xmlns:a16="http://schemas.microsoft.com/office/drawing/2014/main" id="{3CEAA052-5B50-4F45-9592-700CB011F4A6}"/>
              </a:ext>
            </a:extLst>
          </p:cNvPr>
          <p:cNvSpPr txBox="1"/>
          <p:nvPr/>
        </p:nvSpPr>
        <p:spPr>
          <a:xfrm>
            <a:off x="1415479" y="1616993"/>
            <a:ext cx="10307333" cy="415498"/>
          </a:xfrm>
          <a:prstGeom prst="rect">
            <a:avLst/>
          </a:prstGeom>
          <a:noFill/>
        </p:spPr>
        <p:txBody>
          <a:bodyPr wrap="square">
            <a:spAutoFit/>
          </a:bodyPr>
          <a:lstStyle/>
          <a:p>
            <a:pPr marL="0" indent="0">
              <a:buNone/>
            </a:pPr>
            <a:r>
              <a:rPr lang="en-GB" sz="2100">
                <a:latin typeface="Arial" panose="020B0604020202020204" pitchFamily="34" charset="0"/>
                <a:cs typeface="Arial" panose="020B0604020202020204" pitchFamily="34" charset="0"/>
              </a:rPr>
              <a:t>Examples of the types of services that may require an element of mixed procurement:</a:t>
            </a:r>
          </a:p>
        </p:txBody>
      </p:sp>
      <p:graphicFrame>
        <p:nvGraphicFramePr>
          <p:cNvPr id="2" name="Diagram 1">
            <a:extLst>
              <a:ext uri="{FF2B5EF4-FFF2-40B4-BE49-F238E27FC236}">
                <a16:creationId xmlns:a16="http://schemas.microsoft.com/office/drawing/2014/main" id="{921CD126-2674-440A-9246-C09D2158CC9D}"/>
              </a:ext>
            </a:extLst>
          </p:cNvPr>
          <p:cNvGraphicFramePr/>
          <p:nvPr>
            <p:extLst>
              <p:ext uri="{D42A27DB-BD31-4B8C-83A1-F6EECF244321}">
                <p14:modId xmlns:p14="http://schemas.microsoft.com/office/powerpoint/2010/main" val="3436021860"/>
              </p:ext>
            </p:extLst>
          </p:nvPr>
        </p:nvGraphicFramePr>
        <p:xfrm>
          <a:off x="390012" y="2104103"/>
          <a:ext cx="11418529" cy="45652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9945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4071504" y="355627"/>
            <a:ext cx="4048993" cy="611649"/>
          </a:xfrm>
        </p:spPr>
        <p:txBody>
          <a:bodyPr>
            <a:noAutofit/>
          </a:bodyPr>
          <a:lstStyle/>
          <a:p>
            <a:pPr algn="ctr"/>
            <a:r>
              <a:rPr lang="en-US" b="1"/>
              <a:t>Record Keeping</a:t>
            </a:r>
            <a:endParaRPr lang="en-US"/>
          </a:p>
        </p:txBody>
      </p:sp>
      <p:sp>
        <p:nvSpPr>
          <p:cNvPr id="2" name="TextBox 1">
            <a:extLst>
              <a:ext uri="{FF2B5EF4-FFF2-40B4-BE49-F238E27FC236}">
                <a16:creationId xmlns:a16="http://schemas.microsoft.com/office/drawing/2014/main" id="{555FCAD9-386F-4396-8B31-C5499AE17434}"/>
              </a:ext>
            </a:extLst>
          </p:cNvPr>
          <p:cNvSpPr txBox="1"/>
          <p:nvPr/>
        </p:nvSpPr>
        <p:spPr>
          <a:xfrm flipH="1">
            <a:off x="328165" y="1680728"/>
            <a:ext cx="11535670" cy="1061829"/>
          </a:xfrm>
          <a:prstGeom prst="rect">
            <a:avLst/>
          </a:prstGeom>
          <a:noFill/>
        </p:spPr>
        <p:txBody>
          <a:bodyPr wrap="square" rtlCol="0">
            <a:spAutoFit/>
          </a:bodyPr>
          <a:lstStyle/>
          <a:p>
            <a:pPr fontAlgn="base"/>
            <a:r>
              <a:rPr lang="en-GB" sz="2100">
                <a:latin typeface="Arial" panose="020B0604020202020204" pitchFamily="34" charset="0"/>
                <a:cs typeface="Arial" panose="020B0604020202020204" pitchFamily="34" charset="0"/>
              </a:rPr>
              <a:t>Relevant authorities must keep records of their considerations throughout the award process. These records may be requested as part of a review during the standstill period. </a:t>
            </a:r>
            <a:r>
              <a:rPr lang="en-GB" sz="2100" b="1">
                <a:latin typeface="Arial" panose="020B0604020202020204" pitchFamily="34" charset="0"/>
                <a:cs typeface="Arial" panose="020B0604020202020204" pitchFamily="34" charset="0"/>
              </a:rPr>
              <a:t>Records must include:</a:t>
            </a:r>
            <a:r>
              <a:rPr lang="en-US" sz="2100" b="1">
                <a:latin typeface="Arial" panose="020B0604020202020204" pitchFamily="34" charset="0"/>
                <a:cs typeface="Arial" panose="020B0604020202020204" pitchFamily="34" charset="0"/>
              </a:rPr>
              <a:t>​​</a:t>
            </a:r>
          </a:p>
        </p:txBody>
      </p:sp>
      <p:grpSp>
        <p:nvGrpSpPr>
          <p:cNvPr id="4" name="Group 3">
            <a:extLst>
              <a:ext uri="{FF2B5EF4-FFF2-40B4-BE49-F238E27FC236}">
                <a16:creationId xmlns:a16="http://schemas.microsoft.com/office/drawing/2014/main" id="{79B1D721-C0A7-4173-9566-9812AC2BE2BD}"/>
              </a:ext>
            </a:extLst>
          </p:cNvPr>
          <p:cNvGrpSpPr/>
          <p:nvPr/>
        </p:nvGrpSpPr>
        <p:grpSpPr>
          <a:xfrm>
            <a:off x="93518" y="82220"/>
            <a:ext cx="1620000" cy="1620983"/>
            <a:chOff x="124691" y="175739"/>
            <a:chExt cx="1620000" cy="1620983"/>
          </a:xfrm>
        </p:grpSpPr>
        <p:sp>
          <p:nvSpPr>
            <p:cNvPr id="5" name="Oval 4">
              <a:extLst>
                <a:ext uri="{FF2B5EF4-FFF2-40B4-BE49-F238E27FC236}">
                  <a16:creationId xmlns:a16="http://schemas.microsoft.com/office/drawing/2014/main" id="{C121D54E-D5FB-4037-82AB-7B6B58D2CBBE}"/>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5B0A358E-2BD0-4170-BB83-A318E7EDE315}"/>
                </a:ext>
              </a:extLst>
            </p:cNvPr>
            <p:cNvSpPr txBox="1"/>
            <p:nvPr/>
          </p:nvSpPr>
          <p:spPr>
            <a:xfrm>
              <a:off x="228036"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24</a:t>
              </a:r>
            </a:p>
          </p:txBody>
        </p:sp>
      </p:grpSp>
      <p:graphicFrame>
        <p:nvGraphicFramePr>
          <p:cNvPr id="7" name="Diagram 6">
            <a:extLst>
              <a:ext uri="{FF2B5EF4-FFF2-40B4-BE49-F238E27FC236}">
                <a16:creationId xmlns:a16="http://schemas.microsoft.com/office/drawing/2014/main" id="{0CAB752F-CE67-468C-9530-E722CEEE70A4}"/>
              </a:ext>
            </a:extLst>
          </p:cNvPr>
          <p:cNvGraphicFramePr/>
          <p:nvPr>
            <p:extLst>
              <p:ext uri="{D42A27DB-BD31-4B8C-83A1-F6EECF244321}">
                <p14:modId xmlns:p14="http://schemas.microsoft.com/office/powerpoint/2010/main" val="3980608943"/>
              </p:ext>
            </p:extLst>
          </p:nvPr>
        </p:nvGraphicFramePr>
        <p:xfrm>
          <a:off x="783014" y="2742557"/>
          <a:ext cx="11279117" cy="4035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664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88B639E5-BC40-4717-B098-A868C87B07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669D4329-4D53-4093-8731-491A2132C36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8ADBF50A-1B63-4753-AD95-789A0747A67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E68AE3C-98D6-4C68-A981-AE74A9B9845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198F43EE-9D71-4369-8903-725D5E642E0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C4043A33-BA91-445E-A468-495D466E245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67FEAB4D-76A1-4DEE-87AF-C2CBBBC402D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8CDC718F-E204-44C8-8044-EA9392B893F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395F7F0B-6CCD-4DEE-A2B8-8186100BE61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12AA7B2D-6C3B-4F78-B26C-A0290B4E446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32233835-5E51-4B7B-A7CA-241741CEE8A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CAB08021-FAD3-4CE3-8672-035CB1A10C69}"/>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graphicEl>
                                              <a:dgm id="{361EABFD-AC0D-4B4A-869D-ECE046A47FB8}"/>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graphicEl>
                                              <a:dgm id="{076B8B09-CC23-4091-BC41-D8FD0677614B}"/>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graphicEl>
                                              <a:dgm id="{CDBBF1DC-8B14-4B7B-B017-083815CC5D3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98340" y="1760423"/>
            <a:ext cx="11395320" cy="1110853"/>
          </a:xfrm>
        </p:spPr>
        <p:txBody>
          <a:bodyPr>
            <a:normAutofit/>
          </a:bodyPr>
          <a:lstStyle/>
          <a:p>
            <a:pPr marL="0" indent="0">
              <a:buNone/>
            </a:pPr>
            <a:r>
              <a:rPr lang="en-GB" sz="2100">
                <a:latin typeface="Arial" panose="020B0604020202020204" pitchFamily="34" charset="0"/>
                <a:cs typeface="Arial" panose="020B0604020202020204" pitchFamily="34" charset="0"/>
              </a:rPr>
              <a:t>Relevant authorities must identify which provider selection process is applicable for the health care service they are arranging. </a:t>
            </a:r>
          </a:p>
          <a:p>
            <a:pPr marL="0" indent="0">
              <a:buNone/>
            </a:pPr>
            <a:r>
              <a:rPr lang="en-GB" sz="2100">
                <a:latin typeface="Arial" panose="020B0604020202020204" pitchFamily="34" charset="0"/>
                <a:cs typeface="Arial" panose="020B0604020202020204" pitchFamily="34" charset="0"/>
              </a:rPr>
              <a:t>The processes are:</a:t>
            </a:r>
          </a:p>
        </p:txBody>
      </p:sp>
      <p:pic>
        <p:nvPicPr>
          <p:cNvPr id="7" name="Picture 6" descr="Logo&#10;&#10;Description automatically generated">
            <a:extLst>
              <a:ext uri="{FF2B5EF4-FFF2-40B4-BE49-F238E27FC236}">
                <a16:creationId xmlns:a16="http://schemas.microsoft.com/office/drawing/2014/main" id="{F9B93DDE-45E2-4A00-81E6-A8D2DC31C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6220C7F8-F199-4C9A-8C61-5032E1F17ED0}"/>
              </a:ext>
            </a:extLst>
          </p:cNvPr>
          <p:cNvSpPr txBox="1">
            <a:spLocks/>
          </p:cNvSpPr>
          <p:nvPr/>
        </p:nvSpPr>
        <p:spPr>
          <a:xfrm>
            <a:off x="3995270" y="4979"/>
            <a:ext cx="4201461" cy="9037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r>
              <a:rPr lang="en-GB">
                <a:solidFill>
                  <a:srgbClr val="005EB8"/>
                </a:solidFill>
                <a:latin typeface="Arial" panose="020B0604020202020204" pitchFamily="34" charset="0"/>
                <a:cs typeface="Arial" panose="020B0604020202020204" pitchFamily="34" charset="0"/>
              </a:rPr>
              <a:t>Making a Decision</a:t>
            </a:r>
          </a:p>
        </p:txBody>
      </p:sp>
      <p:grpSp>
        <p:nvGrpSpPr>
          <p:cNvPr id="9" name="Group 8">
            <a:extLst>
              <a:ext uri="{FF2B5EF4-FFF2-40B4-BE49-F238E27FC236}">
                <a16:creationId xmlns:a16="http://schemas.microsoft.com/office/drawing/2014/main" id="{C7EB8652-E511-476B-ADCD-4F43EB348446}"/>
              </a:ext>
            </a:extLst>
          </p:cNvPr>
          <p:cNvGrpSpPr/>
          <p:nvPr/>
        </p:nvGrpSpPr>
        <p:grpSpPr>
          <a:xfrm>
            <a:off x="84187" y="73951"/>
            <a:ext cx="1620000" cy="1620983"/>
            <a:chOff x="4956463" y="4416134"/>
            <a:chExt cx="1620000" cy="1620983"/>
          </a:xfrm>
        </p:grpSpPr>
        <p:sp>
          <p:nvSpPr>
            <p:cNvPr id="10" name="Oval 9">
              <a:extLst>
                <a:ext uri="{FF2B5EF4-FFF2-40B4-BE49-F238E27FC236}">
                  <a16:creationId xmlns:a16="http://schemas.microsoft.com/office/drawing/2014/main" id="{F06E25F5-F1B8-4121-A05D-7FF08A5065FF}"/>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B585A5DF-E1DB-4910-997D-2DF7B336A88F}"/>
                </a:ext>
              </a:extLst>
            </p:cNvPr>
            <p:cNvSpPr txBox="1"/>
            <p:nvPr/>
          </p:nvSpPr>
          <p:spPr>
            <a:xfrm>
              <a:off x="5097850" y="5065043"/>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6</a:t>
              </a:r>
            </a:p>
          </p:txBody>
        </p:sp>
      </p:grpSp>
      <p:sp>
        <p:nvSpPr>
          <p:cNvPr id="13" name="Rectangle 12">
            <a:extLst>
              <a:ext uri="{FF2B5EF4-FFF2-40B4-BE49-F238E27FC236}">
                <a16:creationId xmlns:a16="http://schemas.microsoft.com/office/drawing/2014/main" id="{B8499C36-EBBA-409F-8E1A-BF387F381C3C}"/>
              </a:ext>
            </a:extLst>
          </p:cNvPr>
          <p:cNvSpPr/>
          <p:nvPr/>
        </p:nvSpPr>
        <p:spPr>
          <a:xfrm>
            <a:off x="551384" y="3437988"/>
            <a:ext cx="11017224" cy="6300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ACDA0799-95EB-4C68-9B27-835F11840777}"/>
              </a:ext>
            </a:extLst>
          </p:cNvPr>
          <p:cNvSpPr/>
          <p:nvPr/>
        </p:nvSpPr>
        <p:spPr>
          <a:xfrm>
            <a:off x="1102245" y="3068988"/>
            <a:ext cx="7712056" cy="738000"/>
          </a:xfrm>
          <a:custGeom>
            <a:avLst/>
            <a:gdLst>
              <a:gd name="connsiteX0" fmla="*/ 0 w 7712056"/>
              <a:gd name="connsiteY0" fmla="*/ 123002 h 738000"/>
              <a:gd name="connsiteX1" fmla="*/ 123002 w 7712056"/>
              <a:gd name="connsiteY1" fmla="*/ 0 h 738000"/>
              <a:gd name="connsiteX2" fmla="*/ 7589054 w 7712056"/>
              <a:gd name="connsiteY2" fmla="*/ 0 h 738000"/>
              <a:gd name="connsiteX3" fmla="*/ 7712056 w 7712056"/>
              <a:gd name="connsiteY3" fmla="*/ 123002 h 738000"/>
              <a:gd name="connsiteX4" fmla="*/ 7712056 w 7712056"/>
              <a:gd name="connsiteY4" fmla="*/ 614998 h 738000"/>
              <a:gd name="connsiteX5" fmla="*/ 7589054 w 7712056"/>
              <a:gd name="connsiteY5" fmla="*/ 738000 h 738000"/>
              <a:gd name="connsiteX6" fmla="*/ 123002 w 7712056"/>
              <a:gd name="connsiteY6" fmla="*/ 738000 h 738000"/>
              <a:gd name="connsiteX7" fmla="*/ 0 w 7712056"/>
              <a:gd name="connsiteY7" fmla="*/ 614998 h 738000"/>
              <a:gd name="connsiteX8" fmla="*/ 0 w 7712056"/>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2056" h="738000">
                <a:moveTo>
                  <a:pt x="0" y="123002"/>
                </a:moveTo>
                <a:cubicBezTo>
                  <a:pt x="0" y="55070"/>
                  <a:pt x="55070" y="0"/>
                  <a:pt x="123002" y="0"/>
                </a:cubicBezTo>
                <a:lnTo>
                  <a:pt x="7589054" y="0"/>
                </a:lnTo>
                <a:cubicBezTo>
                  <a:pt x="7656986" y="0"/>
                  <a:pt x="7712056" y="55070"/>
                  <a:pt x="7712056" y="123002"/>
                </a:cubicBezTo>
                <a:lnTo>
                  <a:pt x="7712056" y="614998"/>
                </a:lnTo>
                <a:cubicBezTo>
                  <a:pt x="7712056" y="682930"/>
                  <a:pt x="7656986" y="738000"/>
                  <a:pt x="7589054" y="738000"/>
                </a:cubicBezTo>
                <a:lnTo>
                  <a:pt x="123002" y="738000"/>
                </a:lnTo>
                <a:cubicBezTo>
                  <a:pt x="55070" y="738000"/>
                  <a:pt x="0" y="682930"/>
                  <a:pt x="0" y="614998"/>
                </a:cubicBezTo>
                <a:lnTo>
                  <a:pt x="0" y="12300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523" tIns="36026" rIns="327523" bIns="36026" numCol="1" spcCol="1270" anchor="ctr" anchorCtr="0">
            <a:noAutofit/>
          </a:bodyPr>
          <a:lstStyle/>
          <a:p>
            <a:pPr marL="0" lvl="0" indent="0" algn="l" defTabSz="1111250">
              <a:lnSpc>
                <a:spcPct val="90000"/>
              </a:lnSpc>
              <a:spcBef>
                <a:spcPct val="0"/>
              </a:spcBef>
              <a:spcAft>
                <a:spcPct val="35000"/>
              </a:spcAft>
              <a:buNone/>
            </a:pPr>
            <a:r>
              <a:rPr lang="en-GB" sz="2100" b="1" kern="1200">
                <a:latin typeface="Arial" panose="020B0604020202020204" pitchFamily="34" charset="0"/>
                <a:cs typeface="Arial" panose="020B0604020202020204" pitchFamily="34" charset="0"/>
              </a:rPr>
              <a:t>Direct award processes: A, B, and C</a:t>
            </a:r>
          </a:p>
        </p:txBody>
      </p:sp>
      <p:sp>
        <p:nvSpPr>
          <p:cNvPr id="15" name="Rectangle 14">
            <a:extLst>
              <a:ext uri="{FF2B5EF4-FFF2-40B4-BE49-F238E27FC236}">
                <a16:creationId xmlns:a16="http://schemas.microsoft.com/office/drawing/2014/main" id="{240DF8CA-835C-4063-81E6-012D5097BF75}"/>
              </a:ext>
            </a:extLst>
          </p:cNvPr>
          <p:cNvSpPr/>
          <p:nvPr/>
        </p:nvSpPr>
        <p:spPr>
          <a:xfrm>
            <a:off x="551384" y="4571988"/>
            <a:ext cx="11017224" cy="6300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Freeform: Shape 15">
            <a:extLst>
              <a:ext uri="{FF2B5EF4-FFF2-40B4-BE49-F238E27FC236}">
                <a16:creationId xmlns:a16="http://schemas.microsoft.com/office/drawing/2014/main" id="{5A3754D9-679E-4B3A-AE09-5F1F64CB407D}"/>
              </a:ext>
            </a:extLst>
          </p:cNvPr>
          <p:cNvSpPr/>
          <p:nvPr/>
        </p:nvSpPr>
        <p:spPr>
          <a:xfrm>
            <a:off x="1102245" y="4202988"/>
            <a:ext cx="7712056" cy="738000"/>
          </a:xfrm>
          <a:custGeom>
            <a:avLst/>
            <a:gdLst>
              <a:gd name="connsiteX0" fmla="*/ 0 w 7712056"/>
              <a:gd name="connsiteY0" fmla="*/ 123002 h 738000"/>
              <a:gd name="connsiteX1" fmla="*/ 123002 w 7712056"/>
              <a:gd name="connsiteY1" fmla="*/ 0 h 738000"/>
              <a:gd name="connsiteX2" fmla="*/ 7589054 w 7712056"/>
              <a:gd name="connsiteY2" fmla="*/ 0 h 738000"/>
              <a:gd name="connsiteX3" fmla="*/ 7712056 w 7712056"/>
              <a:gd name="connsiteY3" fmla="*/ 123002 h 738000"/>
              <a:gd name="connsiteX4" fmla="*/ 7712056 w 7712056"/>
              <a:gd name="connsiteY4" fmla="*/ 614998 h 738000"/>
              <a:gd name="connsiteX5" fmla="*/ 7589054 w 7712056"/>
              <a:gd name="connsiteY5" fmla="*/ 738000 h 738000"/>
              <a:gd name="connsiteX6" fmla="*/ 123002 w 7712056"/>
              <a:gd name="connsiteY6" fmla="*/ 738000 h 738000"/>
              <a:gd name="connsiteX7" fmla="*/ 0 w 7712056"/>
              <a:gd name="connsiteY7" fmla="*/ 614998 h 738000"/>
              <a:gd name="connsiteX8" fmla="*/ 0 w 7712056"/>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2056" h="738000">
                <a:moveTo>
                  <a:pt x="0" y="123002"/>
                </a:moveTo>
                <a:cubicBezTo>
                  <a:pt x="0" y="55070"/>
                  <a:pt x="55070" y="0"/>
                  <a:pt x="123002" y="0"/>
                </a:cubicBezTo>
                <a:lnTo>
                  <a:pt x="7589054" y="0"/>
                </a:lnTo>
                <a:cubicBezTo>
                  <a:pt x="7656986" y="0"/>
                  <a:pt x="7712056" y="55070"/>
                  <a:pt x="7712056" y="123002"/>
                </a:cubicBezTo>
                <a:lnTo>
                  <a:pt x="7712056" y="614998"/>
                </a:lnTo>
                <a:cubicBezTo>
                  <a:pt x="7712056" y="682930"/>
                  <a:pt x="7656986" y="738000"/>
                  <a:pt x="7589054" y="738000"/>
                </a:cubicBezTo>
                <a:lnTo>
                  <a:pt x="123002" y="738000"/>
                </a:lnTo>
                <a:cubicBezTo>
                  <a:pt x="55070" y="738000"/>
                  <a:pt x="0" y="682930"/>
                  <a:pt x="0" y="614998"/>
                </a:cubicBezTo>
                <a:lnTo>
                  <a:pt x="0" y="12300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523" tIns="36026" rIns="327523" bIns="36026" numCol="1" spcCol="1270" anchor="ctr" anchorCtr="0">
            <a:noAutofit/>
          </a:bodyPr>
          <a:lstStyle/>
          <a:p>
            <a:pPr marL="0" lvl="0" indent="0" algn="l" defTabSz="1111250">
              <a:lnSpc>
                <a:spcPct val="90000"/>
              </a:lnSpc>
              <a:spcBef>
                <a:spcPct val="0"/>
              </a:spcBef>
              <a:spcAft>
                <a:spcPct val="35000"/>
              </a:spcAft>
              <a:buNone/>
            </a:pPr>
            <a:r>
              <a:rPr lang="en-GB" sz="2100" b="1" kern="1200">
                <a:latin typeface="Arial" panose="020B0604020202020204" pitchFamily="34" charset="0"/>
                <a:cs typeface="Arial" panose="020B0604020202020204" pitchFamily="34" charset="0"/>
              </a:rPr>
              <a:t>The most suitable provider process</a:t>
            </a:r>
          </a:p>
        </p:txBody>
      </p:sp>
      <p:sp>
        <p:nvSpPr>
          <p:cNvPr id="17" name="Rectangle 16">
            <a:extLst>
              <a:ext uri="{FF2B5EF4-FFF2-40B4-BE49-F238E27FC236}">
                <a16:creationId xmlns:a16="http://schemas.microsoft.com/office/drawing/2014/main" id="{EF800A42-D2B3-46AA-BFF5-28511945C95B}"/>
              </a:ext>
            </a:extLst>
          </p:cNvPr>
          <p:cNvSpPr/>
          <p:nvPr/>
        </p:nvSpPr>
        <p:spPr>
          <a:xfrm>
            <a:off x="551384" y="5705988"/>
            <a:ext cx="11017224" cy="6300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720A7887-81E4-4BD2-9320-429FAA1605D6}"/>
              </a:ext>
            </a:extLst>
          </p:cNvPr>
          <p:cNvSpPr/>
          <p:nvPr/>
        </p:nvSpPr>
        <p:spPr>
          <a:xfrm>
            <a:off x="1102245" y="5336988"/>
            <a:ext cx="7712056" cy="738000"/>
          </a:xfrm>
          <a:custGeom>
            <a:avLst/>
            <a:gdLst>
              <a:gd name="connsiteX0" fmla="*/ 0 w 7712056"/>
              <a:gd name="connsiteY0" fmla="*/ 123002 h 738000"/>
              <a:gd name="connsiteX1" fmla="*/ 123002 w 7712056"/>
              <a:gd name="connsiteY1" fmla="*/ 0 h 738000"/>
              <a:gd name="connsiteX2" fmla="*/ 7589054 w 7712056"/>
              <a:gd name="connsiteY2" fmla="*/ 0 h 738000"/>
              <a:gd name="connsiteX3" fmla="*/ 7712056 w 7712056"/>
              <a:gd name="connsiteY3" fmla="*/ 123002 h 738000"/>
              <a:gd name="connsiteX4" fmla="*/ 7712056 w 7712056"/>
              <a:gd name="connsiteY4" fmla="*/ 614998 h 738000"/>
              <a:gd name="connsiteX5" fmla="*/ 7589054 w 7712056"/>
              <a:gd name="connsiteY5" fmla="*/ 738000 h 738000"/>
              <a:gd name="connsiteX6" fmla="*/ 123002 w 7712056"/>
              <a:gd name="connsiteY6" fmla="*/ 738000 h 738000"/>
              <a:gd name="connsiteX7" fmla="*/ 0 w 7712056"/>
              <a:gd name="connsiteY7" fmla="*/ 614998 h 738000"/>
              <a:gd name="connsiteX8" fmla="*/ 0 w 7712056"/>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2056" h="738000">
                <a:moveTo>
                  <a:pt x="0" y="123002"/>
                </a:moveTo>
                <a:cubicBezTo>
                  <a:pt x="0" y="55070"/>
                  <a:pt x="55070" y="0"/>
                  <a:pt x="123002" y="0"/>
                </a:cubicBezTo>
                <a:lnTo>
                  <a:pt x="7589054" y="0"/>
                </a:lnTo>
                <a:cubicBezTo>
                  <a:pt x="7656986" y="0"/>
                  <a:pt x="7712056" y="55070"/>
                  <a:pt x="7712056" y="123002"/>
                </a:cubicBezTo>
                <a:lnTo>
                  <a:pt x="7712056" y="614998"/>
                </a:lnTo>
                <a:cubicBezTo>
                  <a:pt x="7712056" y="682930"/>
                  <a:pt x="7656986" y="738000"/>
                  <a:pt x="7589054" y="738000"/>
                </a:cubicBezTo>
                <a:lnTo>
                  <a:pt x="123002" y="738000"/>
                </a:lnTo>
                <a:cubicBezTo>
                  <a:pt x="55070" y="738000"/>
                  <a:pt x="0" y="682930"/>
                  <a:pt x="0" y="614998"/>
                </a:cubicBezTo>
                <a:lnTo>
                  <a:pt x="0" y="12300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523" tIns="36026" rIns="327523" bIns="36026" numCol="1" spcCol="1270" anchor="ctr" anchorCtr="0">
            <a:noAutofit/>
          </a:bodyPr>
          <a:lstStyle/>
          <a:p>
            <a:pPr marL="0" lvl="0" indent="0" algn="l" defTabSz="1111250">
              <a:lnSpc>
                <a:spcPct val="90000"/>
              </a:lnSpc>
              <a:spcBef>
                <a:spcPct val="0"/>
              </a:spcBef>
              <a:spcAft>
                <a:spcPct val="35000"/>
              </a:spcAft>
              <a:buNone/>
            </a:pPr>
            <a:r>
              <a:rPr lang="en-GB" sz="2100" b="1" kern="1200">
                <a:latin typeface="Arial" panose="020B0604020202020204" pitchFamily="34" charset="0"/>
                <a:cs typeface="Arial" panose="020B0604020202020204" pitchFamily="34" charset="0"/>
              </a:rPr>
              <a:t>Competitive process</a:t>
            </a:r>
          </a:p>
        </p:txBody>
      </p:sp>
    </p:spTree>
    <p:extLst>
      <p:ext uri="{BB962C8B-B14F-4D97-AF65-F5344CB8AC3E}">
        <p14:creationId xmlns:p14="http://schemas.microsoft.com/office/powerpoint/2010/main" val="2124819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61D2021-07DF-4942-BEA2-FE877BE09535}"/>
              </a:ext>
            </a:extLst>
          </p:cNvPr>
          <p:cNvSpPr txBox="1"/>
          <p:nvPr/>
        </p:nvSpPr>
        <p:spPr>
          <a:xfrm>
            <a:off x="741578" y="4584064"/>
            <a:ext cx="10708844" cy="1708160"/>
          </a:xfrm>
          <a:prstGeom prst="rect">
            <a:avLst/>
          </a:prstGeom>
          <a:noFill/>
        </p:spPr>
        <p:txBody>
          <a:bodyPr wrap="square">
            <a:spAutoFit/>
          </a:bodyPr>
          <a:lstStyle/>
          <a:p>
            <a:pPr algn="l" rtl="0" fontAlgn="base">
              <a:buClr>
                <a:srgbClr val="005EB8"/>
              </a:buClr>
            </a:pPr>
            <a:endParaRPr lang="en-GB" sz="2100">
              <a:solidFill>
                <a:srgbClr val="000000"/>
              </a:solidFill>
              <a:latin typeface="Arial" panose="020B0604020202020204" pitchFamily="34" charset="0"/>
              <a:cs typeface="Arial" panose="020B0604020202020204" pitchFamily="34" charset="0"/>
            </a:endParaRPr>
          </a:p>
          <a:p>
            <a:pPr fontAlgn="base">
              <a:buClr>
                <a:srgbClr val="005EB8"/>
              </a:buClr>
            </a:pPr>
            <a:r>
              <a:rPr lang="en-GB" sz="2100" b="1">
                <a:solidFill>
                  <a:srgbClr val="000000"/>
                </a:solidFill>
                <a:latin typeface="Arial" panose="020B0604020202020204" pitchFamily="34" charset="0"/>
                <a:cs typeface="Arial" panose="020B0604020202020204" pitchFamily="34" charset="0"/>
              </a:rPr>
              <a:t>Direct award process A cannot be used to award a contract for a newly established service</a:t>
            </a:r>
            <a:r>
              <a:rPr lang="en-GB" sz="2100">
                <a:solidFill>
                  <a:srgbClr val="000000"/>
                </a:solidFill>
                <a:latin typeface="Arial" panose="020B0604020202020204" pitchFamily="34" charset="0"/>
                <a:cs typeface="Arial" panose="020B0604020202020204" pitchFamily="34" charset="0"/>
              </a:rPr>
              <a:t>. A provider must already be in place for the service in question. </a:t>
            </a:r>
          </a:p>
          <a:p>
            <a:pPr fontAlgn="base">
              <a:buClr>
                <a:srgbClr val="005EB8"/>
              </a:buClr>
            </a:pPr>
            <a:endParaRPr lang="en-GB" sz="2100">
              <a:solidFill>
                <a:srgbClr val="000000"/>
              </a:solidFill>
              <a:latin typeface="Arial" panose="020B0604020202020204" pitchFamily="34" charset="0"/>
              <a:cs typeface="Arial" panose="020B0604020202020204" pitchFamily="34" charset="0"/>
            </a:endParaRPr>
          </a:p>
          <a:p>
            <a:pPr fontAlgn="base">
              <a:buClr>
                <a:srgbClr val="005EB8"/>
              </a:buClr>
            </a:pPr>
            <a:r>
              <a:rPr lang="en-GB" sz="2100">
                <a:solidFill>
                  <a:srgbClr val="000000"/>
                </a:solidFill>
                <a:latin typeface="Arial" panose="020B0604020202020204" pitchFamily="34" charset="0"/>
                <a:cs typeface="Arial" panose="020B0604020202020204" pitchFamily="34" charset="0"/>
              </a:rPr>
              <a:t>Direct award process A cannot be used to establish a framework agreement.</a:t>
            </a:r>
          </a:p>
        </p:txBody>
      </p:sp>
      <p:sp>
        <p:nvSpPr>
          <p:cNvPr id="13" name="Title 1">
            <a:extLst>
              <a:ext uri="{FF2B5EF4-FFF2-40B4-BE49-F238E27FC236}">
                <a16:creationId xmlns:a16="http://schemas.microsoft.com/office/drawing/2014/main" id="{CC07D924-082A-412A-ABD2-D44A997CD74B}"/>
              </a:ext>
            </a:extLst>
          </p:cNvPr>
          <p:cNvSpPr>
            <a:spLocks noGrp="1"/>
          </p:cNvSpPr>
          <p:nvPr>
            <p:ph type="title"/>
          </p:nvPr>
        </p:nvSpPr>
        <p:spPr>
          <a:xfrm>
            <a:off x="2042565" y="384207"/>
            <a:ext cx="8106870" cy="611649"/>
          </a:xfrm>
        </p:spPr>
        <p:txBody>
          <a:bodyPr>
            <a:noAutofit/>
          </a:bodyPr>
          <a:lstStyle/>
          <a:p>
            <a:pPr algn="ctr"/>
            <a:r>
              <a:rPr lang="en-US" b="1"/>
              <a:t>Overview of direct award process A</a:t>
            </a:r>
          </a:p>
        </p:txBody>
      </p:sp>
      <p:grpSp>
        <p:nvGrpSpPr>
          <p:cNvPr id="14" name="Group 13">
            <a:extLst>
              <a:ext uri="{FF2B5EF4-FFF2-40B4-BE49-F238E27FC236}">
                <a16:creationId xmlns:a16="http://schemas.microsoft.com/office/drawing/2014/main" id="{D632F183-44FE-455A-8EED-9D4903FC9450}"/>
              </a:ext>
            </a:extLst>
          </p:cNvPr>
          <p:cNvGrpSpPr/>
          <p:nvPr/>
        </p:nvGrpSpPr>
        <p:grpSpPr>
          <a:xfrm>
            <a:off x="97544" y="74533"/>
            <a:ext cx="1620000" cy="1620983"/>
            <a:chOff x="4936945" y="4416134"/>
            <a:chExt cx="1620000" cy="1620983"/>
          </a:xfrm>
        </p:grpSpPr>
        <p:sp>
          <p:nvSpPr>
            <p:cNvPr id="15" name="Oval 14">
              <a:extLst>
                <a:ext uri="{FF2B5EF4-FFF2-40B4-BE49-F238E27FC236}">
                  <a16:creationId xmlns:a16="http://schemas.microsoft.com/office/drawing/2014/main" id="{4C7D75AF-255D-4E11-85D5-7D28C99A17D6}"/>
                </a:ext>
              </a:extLst>
            </p:cNvPr>
            <p:cNvSpPr/>
            <p:nvPr/>
          </p:nvSpPr>
          <p:spPr>
            <a:xfrm>
              <a:off x="4936945"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9C3773A9-CF9F-4083-BD6E-71504DCBD1D8}"/>
                </a:ext>
              </a:extLst>
            </p:cNvPr>
            <p:cNvSpPr txBox="1"/>
            <p:nvPr/>
          </p:nvSpPr>
          <p:spPr>
            <a:xfrm>
              <a:off x="5051882" y="4949626"/>
              <a:ext cx="1390124"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 </a:t>
              </a:r>
            </a:p>
            <a:p>
              <a:pPr algn="ctr"/>
              <a:r>
                <a:rPr lang="en-GB" sz="1500" b="1">
                  <a:latin typeface="Arial" panose="020B0604020202020204" pitchFamily="34" charset="0"/>
                  <a:cs typeface="Arial" panose="020B0604020202020204" pitchFamily="34" charset="0"/>
                </a:rPr>
                <a:t>Regulation 7</a:t>
              </a:r>
            </a:p>
          </p:txBody>
        </p:sp>
      </p:grpSp>
      <p:sp>
        <p:nvSpPr>
          <p:cNvPr id="4" name="Freeform: Shape 3">
            <a:extLst>
              <a:ext uri="{FF2B5EF4-FFF2-40B4-BE49-F238E27FC236}">
                <a16:creationId xmlns:a16="http://schemas.microsoft.com/office/drawing/2014/main" id="{7676718B-BB09-E961-BDDA-65725B7FBD29}"/>
              </a:ext>
            </a:extLst>
          </p:cNvPr>
          <p:cNvSpPr/>
          <p:nvPr/>
        </p:nvSpPr>
        <p:spPr>
          <a:xfrm>
            <a:off x="2504559" y="1686186"/>
            <a:ext cx="5153373" cy="1243079"/>
          </a:xfrm>
          <a:custGeom>
            <a:avLst/>
            <a:gdLst>
              <a:gd name="connsiteX0" fmla="*/ 0 w 5153373"/>
              <a:gd name="connsiteY0" fmla="*/ 0 h 1243079"/>
              <a:gd name="connsiteX1" fmla="*/ 4531834 w 5153373"/>
              <a:gd name="connsiteY1" fmla="*/ 0 h 1243079"/>
              <a:gd name="connsiteX2" fmla="*/ 5153373 w 5153373"/>
              <a:gd name="connsiteY2" fmla="*/ 621540 h 1243079"/>
              <a:gd name="connsiteX3" fmla="*/ 4531834 w 5153373"/>
              <a:gd name="connsiteY3" fmla="*/ 1243079 h 1243079"/>
              <a:gd name="connsiteX4" fmla="*/ 0 w 5153373"/>
              <a:gd name="connsiteY4" fmla="*/ 1243079 h 1243079"/>
              <a:gd name="connsiteX5" fmla="*/ 621540 w 5153373"/>
              <a:gd name="connsiteY5" fmla="*/ 621540 h 1243079"/>
              <a:gd name="connsiteX6" fmla="*/ 0 w 5153373"/>
              <a:gd name="connsiteY6" fmla="*/ 0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3373" h="1243079">
                <a:moveTo>
                  <a:pt x="0" y="0"/>
                </a:moveTo>
                <a:lnTo>
                  <a:pt x="4531834" y="0"/>
                </a:lnTo>
                <a:lnTo>
                  <a:pt x="5153373" y="621540"/>
                </a:lnTo>
                <a:lnTo>
                  <a:pt x="4531834" y="1243079"/>
                </a:lnTo>
                <a:lnTo>
                  <a:pt x="0" y="1243079"/>
                </a:lnTo>
                <a:lnTo>
                  <a:pt x="621540" y="621540"/>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6940" tIns="12700" rIns="621539" bIns="12700" numCol="1" spcCol="1270" anchor="ctr" anchorCtr="0">
            <a:noAutofit/>
          </a:bodyPr>
          <a:lstStyle/>
          <a:p>
            <a:pPr marL="0" lvl="0" indent="0" algn="ctr" defTabSz="889000" rtl="0">
              <a:lnSpc>
                <a:spcPct val="90000"/>
              </a:lnSpc>
              <a:spcBef>
                <a:spcPct val="0"/>
              </a:spcBef>
              <a:spcAft>
                <a:spcPct val="35000"/>
              </a:spcAft>
              <a:buNone/>
            </a:pPr>
            <a:r>
              <a:rPr lang="en-GB" sz="2000" b="0" kern="1200">
                <a:latin typeface="Arial"/>
                <a:cs typeface="Arial"/>
              </a:rPr>
              <a:t>There is an existing provider.</a:t>
            </a:r>
            <a:endParaRPr lang="en-US" sz="2000" b="0" kern="1200"/>
          </a:p>
        </p:txBody>
      </p:sp>
      <p:sp>
        <p:nvSpPr>
          <p:cNvPr id="5" name="Freeform: Shape 4">
            <a:extLst>
              <a:ext uri="{FF2B5EF4-FFF2-40B4-BE49-F238E27FC236}">
                <a16:creationId xmlns:a16="http://schemas.microsoft.com/office/drawing/2014/main" id="{27C87E6D-4280-96D9-FD32-0D8C5DFF324B}"/>
              </a:ext>
            </a:extLst>
          </p:cNvPr>
          <p:cNvSpPr/>
          <p:nvPr/>
        </p:nvSpPr>
        <p:spPr>
          <a:xfrm>
            <a:off x="2504559" y="3104986"/>
            <a:ext cx="5155673" cy="1243079"/>
          </a:xfrm>
          <a:custGeom>
            <a:avLst/>
            <a:gdLst>
              <a:gd name="connsiteX0" fmla="*/ 0 w 5155673"/>
              <a:gd name="connsiteY0" fmla="*/ 0 h 1243079"/>
              <a:gd name="connsiteX1" fmla="*/ 4534134 w 5155673"/>
              <a:gd name="connsiteY1" fmla="*/ 0 h 1243079"/>
              <a:gd name="connsiteX2" fmla="*/ 5155673 w 5155673"/>
              <a:gd name="connsiteY2" fmla="*/ 621540 h 1243079"/>
              <a:gd name="connsiteX3" fmla="*/ 4534134 w 5155673"/>
              <a:gd name="connsiteY3" fmla="*/ 1243079 h 1243079"/>
              <a:gd name="connsiteX4" fmla="*/ 0 w 5155673"/>
              <a:gd name="connsiteY4" fmla="*/ 1243079 h 1243079"/>
              <a:gd name="connsiteX5" fmla="*/ 621540 w 5155673"/>
              <a:gd name="connsiteY5" fmla="*/ 621540 h 1243079"/>
              <a:gd name="connsiteX6" fmla="*/ 0 w 5155673"/>
              <a:gd name="connsiteY6" fmla="*/ 0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673" h="1243079">
                <a:moveTo>
                  <a:pt x="0" y="0"/>
                </a:moveTo>
                <a:lnTo>
                  <a:pt x="4534134" y="0"/>
                </a:lnTo>
                <a:lnTo>
                  <a:pt x="5155673" y="621540"/>
                </a:lnTo>
                <a:lnTo>
                  <a:pt x="4534134" y="1243079"/>
                </a:lnTo>
                <a:lnTo>
                  <a:pt x="0" y="1243079"/>
                </a:lnTo>
                <a:lnTo>
                  <a:pt x="621540" y="621540"/>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6940" tIns="12700" rIns="621539" bIns="12700" numCol="1" spcCol="1270" anchor="ctr" anchorCtr="0">
            <a:noAutofit/>
          </a:bodyPr>
          <a:lstStyle/>
          <a:p>
            <a:pPr lvl="0" algn="ctr" defTabSz="889000">
              <a:lnSpc>
                <a:spcPct val="90000"/>
              </a:lnSpc>
              <a:spcBef>
                <a:spcPct val="0"/>
              </a:spcBef>
              <a:spcAft>
                <a:spcPct val="35000"/>
              </a:spcAft>
            </a:pPr>
            <a:r>
              <a:rPr lang="en-GB" sz="2000" b="0" kern="1200">
                <a:latin typeface="Arial"/>
                <a:cs typeface="Arial"/>
              </a:rPr>
              <a:t>There is </a:t>
            </a:r>
            <a:br>
              <a:rPr lang="en-GB" sz="2000" b="0" kern="1200">
                <a:latin typeface="Arial"/>
                <a:cs typeface="Arial"/>
              </a:rPr>
            </a:br>
            <a:r>
              <a:rPr lang="en-GB" sz="2000" b="0" kern="1200">
                <a:latin typeface="Arial"/>
                <a:cs typeface="Arial"/>
              </a:rPr>
              <a:t>no realistic </a:t>
            </a:r>
            <a:r>
              <a:rPr lang="en-GB" sz="2000">
                <a:latin typeface="Arial"/>
                <a:cs typeface="Arial"/>
              </a:rPr>
              <a:t>alternative to the existing provider due to the nature of the health care services.</a:t>
            </a:r>
            <a:endParaRPr lang="en-US" sz="2000" b="0" kern="1200"/>
          </a:p>
        </p:txBody>
      </p:sp>
      <p:sp>
        <p:nvSpPr>
          <p:cNvPr id="362" name="Rectangle 361">
            <a:extLst>
              <a:ext uri="{FF2B5EF4-FFF2-40B4-BE49-F238E27FC236}">
                <a16:creationId xmlns:a16="http://schemas.microsoft.com/office/drawing/2014/main" id="{4F75C03F-7CA9-7C57-4B20-E3C49DCD46B3}"/>
              </a:ext>
            </a:extLst>
          </p:cNvPr>
          <p:cNvSpPr/>
          <p:nvPr/>
        </p:nvSpPr>
        <p:spPr>
          <a:xfrm>
            <a:off x="7717617" y="1676854"/>
            <a:ext cx="2358860" cy="2671212"/>
          </a:xfrm>
          <a:prstGeom prst="rect">
            <a:avLst/>
          </a:prstGeom>
          <a:noFill/>
          <a:ln w="762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Direct award process A </a:t>
            </a:r>
            <a:r>
              <a:rPr lang="en-GB" sz="2000" b="1">
                <a:solidFill>
                  <a:schemeClr val="tx1"/>
                </a:solidFill>
                <a:latin typeface="Arial" panose="020B0604020202020204" pitchFamily="34" charset="0"/>
                <a:cs typeface="Arial" panose="020B0604020202020204" pitchFamily="34" charset="0"/>
              </a:rPr>
              <a:t>must</a:t>
            </a:r>
            <a:r>
              <a:rPr lang="en-GB" sz="2000">
                <a:solidFill>
                  <a:schemeClr val="tx1"/>
                </a:solidFill>
                <a:latin typeface="Arial" panose="020B0604020202020204" pitchFamily="34" charset="0"/>
                <a:cs typeface="Arial" panose="020B0604020202020204" pitchFamily="34" charset="0"/>
              </a:rPr>
              <a:t> be used.</a:t>
            </a:r>
          </a:p>
        </p:txBody>
      </p:sp>
    </p:spTree>
    <p:extLst>
      <p:ext uri="{BB962C8B-B14F-4D97-AF65-F5344CB8AC3E}">
        <p14:creationId xmlns:p14="http://schemas.microsoft.com/office/powerpoint/2010/main" val="69974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61D2021-07DF-4942-BEA2-FE877BE09535}"/>
              </a:ext>
            </a:extLst>
          </p:cNvPr>
          <p:cNvSpPr txBox="1"/>
          <p:nvPr/>
        </p:nvSpPr>
        <p:spPr>
          <a:xfrm>
            <a:off x="604838" y="5577679"/>
            <a:ext cx="10982324" cy="1061829"/>
          </a:xfrm>
          <a:prstGeom prst="rect">
            <a:avLst/>
          </a:prstGeom>
          <a:noFill/>
        </p:spPr>
        <p:txBody>
          <a:bodyPr wrap="square">
            <a:spAutoFit/>
          </a:bodyPr>
          <a:lstStyle/>
          <a:p>
            <a:pPr fontAlgn="base">
              <a:buClr>
                <a:srgbClr val="005EB8"/>
              </a:buClr>
            </a:pPr>
            <a:r>
              <a:rPr lang="en-US" sz="2100">
                <a:solidFill>
                  <a:srgbClr val="000000"/>
                </a:solidFill>
                <a:latin typeface="Arial" panose="020B0604020202020204" pitchFamily="34" charset="0"/>
                <a:cs typeface="Arial" panose="020B0604020202020204" pitchFamily="34" charset="0"/>
              </a:rPr>
              <a:t>Direct award process B must be used to award contracts for existing and newly established services, provided that all the criteria, as detailed above, are met. Direct award process B cannot be used to establish a framework agreement.</a:t>
            </a:r>
          </a:p>
        </p:txBody>
      </p:sp>
      <p:sp>
        <p:nvSpPr>
          <p:cNvPr id="13" name="Title 1">
            <a:extLst>
              <a:ext uri="{FF2B5EF4-FFF2-40B4-BE49-F238E27FC236}">
                <a16:creationId xmlns:a16="http://schemas.microsoft.com/office/drawing/2014/main" id="{CC07D924-082A-412A-ABD2-D44A997CD74B}"/>
              </a:ext>
            </a:extLst>
          </p:cNvPr>
          <p:cNvSpPr>
            <a:spLocks noGrp="1"/>
          </p:cNvSpPr>
          <p:nvPr>
            <p:ph type="title"/>
          </p:nvPr>
        </p:nvSpPr>
        <p:spPr>
          <a:xfrm>
            <a:off x="2036354" y="384207"/>
            <a:ext cx="8119293" cy="611649"/>
          </a:xfrm>
        </p:spPr>
        <p:txBody>
          <a:bodyPr>
            <a:noAutofit/>
          </a:bodyPr>
          <a:lstStyle/>
          <a:p>
            <a:pPr algn="ctr"/>
            <a:r>
              <a:rPr lang="en-US" b="1"/>
              <a:t>Overview of direct award process B</a:t>
            </a:r>
          </a:p>
        </p:txBody>
      </p:sp>
      <p:sp>
        <p:nvSpPr>
          <p:cNvPr id="15" name="Oval 14">
            <a:extLst>
              <a:ext uri="{FF2B5EF4-FFF2-40B4-BE49-F238E27FC236}">
                <a16:creationId xmlns:a16="http://schemas.microsoft.com/office/drawing/2014/main" id="{4C7D75AF-255D-4E11-85D5-7D28C99A17D6}"/>
              </a:ext>
            </a:extLst>
          </p:cNvPr>
          <p:cNvSpPr/>
          <p:nvPr/>
        </p:nvSpPr>
        <p:spPr>
          <a:xfrm>
            <a:off x="88314" y="74533"/>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9C3773A9-CF9F-4083-BD6E-71504DCBD1D8}"/>
              </a:ext>
            </a:extLst>
          </p:cNvPr>
          <p:cNvSpPr txBox="1"/>
          <p:nvPr/>
        </p:nvSpPr>
        <p:spPr>
          <a:xfrm>
            <a:off x="203252" y="608025"/>
            <a:ext cx="1390124"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 </a:t>
            </a:r>
          </a:p>
          <a:p>
            <a:pPr algn="ctr"/>
            <a:r>
              <a:rPr lang="en-GB" sz="1500" b="1">
                <a:latin typeface="Arial" panose="020B0604020202020204" pitchFamily="34" charset="0"/>
                <a:cs typeface="Arial" panose="020B0604020202020204" pitchFamily="34" charset="0"/>
              </a:rPr>
              <a:t>Regulation 8</a:t>
            </a:r>
          </a:p>
        </p:txBody>
      </p:sp>
      <p:grpSp>
        <p:nvGrpSpPr>
          <p:cNvPr id="6" name="Group 5">
            <a:extLst>
              <a:ext uri="{FF2B5EF4-FFF2-40B4-BE49-F238E27FC236}">
                <a16:creationId xmlns:a16="http://schemas.microsoft.com/office/drawing/2014/main" id="{B253A4DE-146D-4D12-A3E3-6F7416D13AA5}"/>
              </a:ext>
            </a:extLst>
          </p:cNvPr>
          <p:cNvGrpSpPr/>
          <p:nvPr/>
        </p:nvGrpSpPr>
        <p:grpSpPr>
          <a:xfrm>
            <a:off x="2246068" y="885024"/>
            <a:ext cx="8874866" cy="4467977"/>
            <a:chOff x="234583" y="1376346"/>
            <a:chExt cx="8874866" cy="4467977"/>
          </a:xfrm>
        </p:grpSpPr>
        <p:grpSp>
          <p:nvGrpSpPr>
            <p:cNvPr id="5" name="Group 4">
              <a:extLst>
                <a:ext uri="{FF2B5EF4-FFF2-40B4-BE49-F238E27FC236}">
                  <a16:creationId xmlns:a16="http://schemas.microsoft.com/office/drawing/2014/main" id="{C4ED0E09-B297-4B1E-9E8F-6875E74B3D4D}"/>
                </a:ext>
              </a:extLst>
            </p:cNvPr>
            <p:cNvGrpSpPr/>
            <p:nvPr/>
          </p:nvGrpSpPr>
          <p:grpSpPr>
            <a:xfrm>
              <a:off x="234583" y="1376346"/>
              <a:ext cx="6643212" cy="4008580"/>
              <a:chOff x="234583" y="1376346"/>
              <a:chExt cx="6643212" cy="4008580"/>
            </a:xfrm>
          </p:grpSpPr>
          <p:sp>
            <p:nvSpPr>
              <p:cNvPr id="9" name="Rectangle 8">
                <a:extLst>
                  <a:ext uri="{FF2B5EF4-FFF2-40B4-BE49-F238E27FC236}">
                    <a16:creationId xmlns:a16="http://schemas.microsoft.com/office/drawing/2014/main" id="{FB040574-2B3B-4F5F-A7C1-4B1A8A766657}"/>
                  </a:ext>
                </a:extLst>
              </p:cNvPr>
              <p:cNvSpPr/>
              <p:nvPr/>
            </p:nvSpPr>
            <p:spPr>
              <a:xfrm>
                <a:off x="4518935" y="3677010"/>
                <a:ext cx="2358860" cy="1400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Patients are offered a choice of providers.</a:t>
                </a:r>
              </a:p>
            </p:txBody>
          </p:sp>
          <p:sp>
            <p:nvSpPr>
              <p:cNvPr id="11" name="Rectangle 10">
                <a:extLst>
                  <a:ext uri="{FF2B5EF4-FFF2-40B4-BE49-F238E27FC236}">
                    <a16:creationId xmlns:a16="http://schemas.microsoft.com/office/drawing/2014/main" id="{E9687450-7C78-4F65-8B7E-7788A10C424F}"/>
                  </a:ext>
                </a:extLst>
              </p:cNvPr>
              <p:cNvSpPr/>
              <p:nvPr/>
            </p:nvSpPr>
            <p:spPr>
              <a:xfrm>
                <a:off x="969861" y="1376346"/>
                <a:ext cx="2358860" cy="1400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The relevant authority offers a contract to all providers eligible.</a:t>
                </a:r>
              </a:p>
            </p:txBody>
          </p:sp>
          <p:sp>
            <p:nvSpPr>
              <p:cNvPr id="17" name="Rectangle 16">
                <a:extLst>
                  <a:ext uri="{FF2B5EF4-FFF2-40B4-BE49-F238E27FC236}">
                    <a16:creationId xmlns:a16="http://schemas.microsoft.com/office/drawing/2014/main" id="{439F407F-839B-4381-BB55-49B344C3B202}"/>
                  </a:ext>
                </a:extLst>
              </p:cNvPr>
              <p:cNvSpPr/>
              <p:nvPr/>
            </p:nvSpPr>
            <p:spPr>
              <a:xfrm>
                <a:off x="234583" y="3984751"/>
                <a:ext cx="2999034" cy="1400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000">
                  <a:latin typeface="Arial"/>
                  <a:cs typeface="Arial"/>
                </a:endParaRPr>
              </a:p>
            </p:txBody>
          </p:sp>
        </p:grpSp>
        <p:sp>
          <p:nvSpPr>
            <p:cNvPr id="19" name="Rectangle 18">
              <a:extLst>
                <a:ext uri="{FF2B5EF4-FFF2-40B4-BE49-F238E27FC236}">
                  <a16:creationId xmlns:a16="http://schemas.microsoft.com/office/drawing/2014/main" id="{1453D1B9-0471-4F85-A9D4-038A09C57D55}"/>
                </a:ext>
              </a:extLst>
            </p:cNvPr>
            <p:cNvSpPr/>
            <p:nvPr/>
          </p:nvSpPr>
          <p:spPr>
            <a:xfrm>
              <a:off x="6750589" y="2038747"/>
              <a:ext cx="2358860" cy="3805576"/>
            </a:xfrm>
            <a:prstGeom prst="rect">
              <a:avLst/>
            </a:prstGeom>
            <a:noFill/>
            <a:ln w="762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Direct award process B </a:t>
              </a:r>
              <a:r>
                <a:rPr lang="en-GB" sz="2000" b="1">
                  <a:solidFill>
                    <a:schemeClr val="tx1"/>
                  </a:solidFill>
                  <a:latin typeface="Arial" panose="020B0604020202020204" pitchFamily="34" charset="0"/>
                  <a:cs typeface="Arial" panose="020B0604020202020204" pitchFamily="34" charset="0"/>
                </a:rPr>
                <a:t>must</a:t>
              </a:r>
              <a:r>
                <a:rPr lang="en-GB" sz="2000">
                  <a:solidFill>
                    <a:schemeClr val="tx1"/>
                  </a:solidFill>
                  <a:latin typeface="Arial" panose="020B0604020202020204" pitchFamily="34" charset="0"/>
                  <a:cs typeface="Arial" panose="020B0604020202020204" pitchFamily="34" charset="0"/>
                </a:rPr>
                <a:t> be used.</a:t>
              </a:r>
            </a:p>
          </p:txBody>
        </p:sp>
      </p:grpSp>
      <p:sp>
        <p:nvSpPr>
          <p:cNvPr id="4" name="Freeform: Shape 3">
            <a:extLst>
              <a:ext uri="{FF2B5EF4-FFF2-40B4-BE49-F238E27FC236}">
                <a16:creationId xmlns:a16="http://schemas.microsoft.com/office/drawing/2014/main" id="{31669018-8580-61F4-1E51-EE70CBC9009D}"/>
              </a:ext>
            </a:extLst>
          </p:cNvPr>
          <p:cNvSpPr/>
          <p:nvPr/>
        </p:nvSpPr>
        <p:spPr>
          <a:xfrm>
            <a:off x="1656255" y="1547660"/>
            <a:ext cx="6695283" cy="860883"/>
          </a:xfrm>
          <a:custGeom>
            <a:avLst/>
            <a:gdLst>
              <a:gd name="connsiteX0" fmla="*/ 0 w 6695283"/>
              <a:gd name="connsiteY0" fmla="*/ 0 h 860883"/>
              <a:gd name="connsiteX1" fmla="*/ 6264842 w 6695283"/>
              <a:gd name="connsiteY1" fmla="*/ 0 h 860883"/>
              <a:gd name="connsiteX2" fmla="*/ 6695283 w 6695283"/>
              <a:gd name="connsiteY2" fmla="*/ 430442 h 860883"/>
              <a:gd name="connsiteX3" fmla="*/ 6264842 w 6695283"/>
              <a:gd name="connsiteY3" fmla="*/ 860883 h 860883"/>
              <a:gd name="connsiteX4" fmla="*/ 0 w 6695283"/>
              <a:gd name="connsiteY4" fmla="*/ 860883 h 860883"/>
              <a:gd name="connsiteX5" fmla="*/ 430442 w 6695283"/>
              <a:gd name="connsiteY5" fmla="*/ 430442 h 860883"/>
              <a:gd name="connsiteX6" fmla="*/ 0 w 6695283"/>
              <a:gd name="connsiteY6" fmla="*/ 0 h 86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283" h="860883">
                <a:moveTo>
                  <a:pt x="0" y="0"/>
                </a:moveTo>
                <a:lnTo>
                  <a:pt x="6264842" y="0"/>
                </a:lnTo>
                <a:lnTo>
                  <a:pt x="6695283" y="430442"/>
                </a:lnTo>
                <a:lnTo>
                  <a:pt x="6264842" y="860883"/>
                </a:lnTo>
                <a:lnTo>
                  <a:pt x="0" y="860883"/>
                </a:lnTo>
                <a:lnTo>
                  <a:pt x="430442" y="43044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5842" tIns="12700" rIns="430441" bIns="12700" numCol="1" spcCol="1270" anchor="ctr" anchorCtr="0">
            <a:noAutofit/>
          </a:bodyPr>
          <a:lstStyle/>
          <a:p>
            <a:pPr lvl="0" algn="ctr" defTabSz="889000">
              <a:lnSpc>
                <a:spcPct val="90000"/>
              </a:lnSpc>
              <a:spcBef>
                <a:spcPct val="0"/>
              </a:spcBef>
              <a:spcAft>
                <a:spcPct val="35000"/>
              </a:spcAft>
            </a:pPr>
            <a:r>
              <a:rPr lang="en-GB" sz="2000">
                <a:latin typeface="Arial"/>
                <a:cs typeface="Arial"/>
              </a:rPr>
              <a:t>Patients are offered a choice of providers.</a:t>
            </a:r>
            <a:endParaRPr lang="en-US" sz="2000"/>
          </a:p>
        </p:txBody>
      </p:sp>
      <p:sp>
        <p:nvSpPr>
          <p:cNvPr id="7" name="Freeform: Shape 6">
            <a:extLst>
              <a:ext uri="{FF2B5EF4-FFF2-40B4-BE49-F238E27FC236}">
                <a16:creationId xmlns:a16="http://schemas.microsoft.com/office/drawing/2014/main" id="{CC560118-A4AE-C460-53DD-E1AF5CDB1651}"/>
              </a:ext>
            </a:extLst>
          </p:cNvPr>
          <p:cNvSpPr/>
          <p:nvPr/>
        </p:nvSpPr>
        <p:spPr>
          <a:xfrm>
            <a:off x="1656255" y="2529067"/>
            <a:ext cx="6695283" cy="860883"/>
          </a:xfrm>
          <a:custGeom>
            <a:avLst/>
            <a:gdLst>
              <a:gd name="connsiteX0" fmla="*/ 0 w 6695283"/>
              <a:gd name="connsiteY0" fmla="*/ 0 h 860883"/>
              <a:gd name="connsiteX1" fmla="*/ 6264842 w 6695283"/>
              <a:gd name="connsiteY1" fmla="*/ 0 h 860883"/>
              <a:gd name="connsiteX2" fmla="*/ 6695283 w 6695283"/>
              <a:gd name="connsiteY2" fmla="*/ 430442 h 860883"/>
              <a:gd name="connsiteX3" fmla="*/ 6264842 w 6695283"/>
              <a:gd name="connsiteY3" fmla="*/ 860883 h 860883"/>
              <a:gd name="connsiteX4" fmla="*/ 0 w 6695283"/>
              <a:gd name="connsiteY4" fmla="*/ 860883 h 860883"/>
              <a:gd name="connsiteX5" fmla="*/ 430442 w 6695283"/>
              <a:gd name="connsiteY5" fmla="*/ 430442 h 860883"/>
              <a:gd name="connsiteX6" fmla="*/ 0 w 6695283"/>
              <a:gd name="connsiteY6" fmla="*/ 0 h 86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283" h="860883">
                <a:moveTo>
                  <a:pt x="0" y="0"/>
                </a:moveTo>
                <a:lnTo>
                  <a:pt x="6264842" y="0"/>
                </a:lnTo>
                <a:lnTo>
                  <a:pt x="6695283" y="430442"/>
                </a:lnTo>
                <a:lnTo>
                  <a:pt x="6264842" y="860883"/>
                </a:lnTo>
                <a:lnTo>
                  <a:pt x="0" y="860883"/>
                </a:lnTo>
                <a:lnTo>
                  <a:pt x="430442" y="43044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5842" tIns="12700" rIns="430441" bIns="127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a:cs typeface="Arial"/>
              </a:rPr>
              <a:t>The number of providers is not restricted by the relevant authority.</a:t>
            </a:r>
            <a:endParaRPr lang="en-US" sz="2000" kern="1200"/>
          </a:p>
        </p:txBody>
      </p:sp>
      <p:sp>
        <p:nvSpPr>
          <p:cNvPr id="8" name="Freeform: Shape 7">
            <a:extLst>
              <a:ext uri="{FF2B5EF4-FFF2-40B4-BE49-F238E27FC236}">
                <a16:creationId xmlns:a16="http://schemas.microsoft.com/office/drawing/2014/main" id="{0961F3A9-0574-E612-2B2D-1F279751FB40}"/>
              </a:ext>
            </a:extLst>
          </p:cNvPr>
          <p:cNvSpPr/>
          <p:nvPr/>
        </p:nvSpPr>
        <p:spPr>
          <a:xfrm>
            <a:off x="1656253" y="4502125"/>
            <a:ext cx="6695283" cy="860883"/>
          </a:xfrm>
          <a:custGeom>
            <a:avLst/>
            <a:gdLst>
              <a:gd name="connsiteX0" fmla="*/ 0 w 6695283"/>
              <a:gd name="connsiteY0" fmla="*/ 0 h 860883"/>
              <a:gd name="connsiteX1" fmla="*/ 6264842 w 6695283"/>
              <a:gd name="connsiteY1" fmla="*/ 0 h 860883"/>
              <a:gd name="connsiteX2" fmla="*/ 6695283 w 6695283"/>
              <a:gd name="connsiteY2" fmla="*/ 430442 h 860883"/>
              <a:gd name="connsiteX3" fmla="*/ 6264842 w 6695283"/>
              <a:gd name="connsiteY3" fmla="*/ 860883 h 860883"/>
              <a:gd name="connsiteX4" fmla="*/ 0 w 6695283"/>
              <a:gd name="connsiteY4" fmla="*/ 860883 h 860883"/>
              <a:gd name="connsiteX5" fmla="*/ 430442 w 6695283"/>
              <a:gd name="connsiteY5" fmla="*/ 430442 h 860883"/>
              <a:gd name="connsiteX6" fmla="*/ 0 w 6695283"/>
              <a:gd name="connsiteY6" fmla="*/ 0 h 86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283" h="860883">
                <a:moveTo>
                  <a:pt x="0" y="0"/>
                </a:moveTo>
                <a:lnTo>
                  <a:pt x="6264842" y="0"/>
                </a:lnTo>
                <a:lnTo>
                  <a:pt x="6695283" y="430442"/>
                </a:lnTo>
                <a:lnTo>
                  <a:pt x="6264842" y="860883"/>
                </a:lnTo>
                <a:lnTo>
                  <a:pt x="0" y="860883"/>
                </a:lnTo>
                <a:lnTo>
                  <a:pt x="430442" y="43044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5842" tIns="12700" rIns="430441" bIns="12700" numCol="1" spcCol="1270" anchor="ctr" anchorCtr="0">
            <a:noAutofit/>
          </a:bodyPr>
          <a:lstStyle/>
          <a:p>
            <a:pPr lvl="0" algn="ctr" defTabSz="889000">
              <a:lnSpc>
                <a:spcPct val="90000"/>
              </a:lnSpc>
              <a:spcBef>
                <a:spcPct val="0"/>
              </a:spcBef>
              <a:spcAft>
                <a:spcPct val="35000"/>
              </a:spcAft>
            </a:pPr>
            <a:r>
              <a:rPr lang="en-GB" sz="2000">
                <a:latin typeface="Arial"/>
                <a:cs typeface="Arial"/>
              </a:rPr>
              <a:t>The relevant authority offers a contract to all eligible providers.</a:t>
            </a:r>
            <a:endParaRPr lang="en-US" sz="2000"/>
          </a:p>
        </p:txBody>
      </p:sp>
      <p:sp>
        <p:nvSpPr>
          <p:cNvPr id="10" name="Freeform: Shape 9">
            <a:extLst>
              <a:ext uri="{FF2B5EF4-FFF2-40B4-BE49-F238E27FC236}">
                <a16:creationId xmlns:a16="http://schemas.microsoft.com/office/drawing/2014/main" id="{4EEEB459-1D16-D639-6CE7-54A0171D807E}"/>
              </a:ext>
            </a:extLst>
          </p:cNvPr>
          <p:cNvSpPr/>
          <p:nvPr/>
        </p:nvSpPr>
        <p:spPr>
          <a:xfrm>
            <a:off x="1656254" y="3515105"/>
            <a:ext cx="6695283" cy="860883"/>
          </a:xfrm>
          <a:custGeom>
            <a:avLst/>
            <a:gdLst>
              <a:gd name="connsiteX0" fmla="*/ 0 w 6695283"/>
              <a:gd name="connsiteY0" fmla="*/ 0 h 860883"/>
              <a:gd name="connsiteX1" fmla="*/ 6264842 w 6695283"/>
              <a:gd name="connsiteY1" fmla="*/ 0 h 860883"/>
              <a:gd name="connsiteX2" fmla="*/ 6695283 w 6695283"/>
              <a:gd name="connsiteY2" fmla="*/ 430442 h 860883"/>
              <a:gd name="connsiteX3" fmla="*/ 6264842 w 6695283"/>
              <a:gd name="connsiteY3" fmla="*/ 860883 h 860883"/>
              <a:gd name="connsiteX4" fmla="*/ 0 w 6695283"/>
              <a:gd name="connsiteY4" fmla="*/ 860883 h 860883"/>
              <a:gd name="connsiteX5" fmla="*/ 430442 w 6695283"/>
              <a:gd name="connsiteY5" fmla="*/ 430442 h 860883"/>
              <a:gd name="connsiteX6" fmla="*/ 0 w 6695283"/>
              <a:gd name="connsiteY6" fmla="*/ 0 h 86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283" h="860883">
                <a:moveTo>
                  <a:pt x="0" y="0"/>
                </a:moveTo>
                <a:lnTo>
                  <a:pt x="6264842" y="0"/>
                </a:lnTo>
                <a:lnTo>
                  <a:pt x="6695283" y="430442"/>
                </a:lnTo>
                <a:lnTo>
                  <a:pt x="6264842" y="860883"/>
                </a:lnTo>
                <a:lnTo>
                  <a:pt x="0" y="860883"/>
                </a:lnTo>
                <a:lnTo>
                  <a:pt x="430442" y="43044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5842" tIns="12700" rIns="430441" bIns="12700" numCol="1" spcCol="1270" anchor="ctr" anchorCtr="0">
            <a:noAutofit/>
          </a:bodyPr>
          <a:lstStyle/>
          <a:p>
            <a:pPr lvl="0" algn="ctr" defTabSz="889000">
              <a:lnSpc>
                <a:spcPct val="90000"/>
              </a:lnSpc>
              <a:spcBef>
                <a:spcPct val="0"/>
              </a:spcBef>
              <a:spcAft>
                <a:spcPct val="35000"/>
              </a:spcAft>
            </a:pPr>
            <a:r>
              <a:rPr lang="en-GB" sz="2000">
                <a:latin typeface="Arial"/>
                <a:cs typeface="Arial"/>
              </a:rPr>
              <a:t>The relevant authority has arrangements in place to enable providers to express an interest in providing the health care services in question.</a:t>
            </a:r>
            <a:endParaRPr lang="en-US" sz="2000"/>
          </a:p>
        </p:txBody>
      </p:sp>
    </p:spTree>
    <p:extLst>
      <p:ext uri="{BB962C8B-B14F-4D97-AF65-F5344CB8AC3E}">
        <p14:creationId xmlns:p14="http://schemas.microsoft.com/office/powerpoint/2010/main" val="382602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61D2021-07DF-4942-BEA2-FE877BE09535}"/>
              </a:ext>
            </a:extLst>
          </p:cNvPr>
          <p:cNvSpPr txBox="1"/>
          <p:nvPr/>
        </p:nvSpPr>
        <p:spPr>
          <a:xfrm>
            <a:off x="670118" y="5819769"/>
            <a:ext cx="11140522" cy="738664"/>
          </a:xfrm>
          <a:prstGeom prst="rect">
            <a:avLst/>
          </a:prstGeom>
          <a:noFill/>
        </p:spPr>
        <p:txBody>
          <a:bodyPr wrap="square">
            <a:spAutoFit/>
          </a:bodyPr>
          <a:lstStyle/>
          <a:p>
            <a:pPr fontAlgn="base">
              <a:buClr>
                <a:srgbClr val="005EB8"/>
              </a:buClr>
            </a:pPr>
            <a:r>
              <a:rPr lang="en-GB" sz="2100">
                <a:solidFill>
                  <a:srgbClr val="000000"/>
                </a:solidFill>
                <a:latin typeface="Arial" panose="020B0604020202020204" pitchFamily="34" charset="0"/>
                <a:cs typeface="Arial" panose="020B0604020202020204" pitchFamily="34" charset="0"/>
              </a:rPr>
              <a:t>Direct award process C cannot be used to award a contract for a newly established service.</a:t>
            </a:r>
          </a:p>
          <a:p>
            <a:pPr fontAlgn="base">
              <a:buClr>
                <a:srgbClr val="005EB8"/>
              </a:buClr>
            </a:pPr>
            <a:r>
              <a:rPr lang="en-GB" sz="2100">
                <a:solidFill>
                  <a:srgbClr val="000000"/>
                </a:solidFill>
                <a:latin typeface="Arial" panose="020B0604020202020204" pitchFamily="34" charset="0"/>
                <a:cs typeface="Arial" panose="020B0604020202020204" pitchFamily="34" charset="0"/>
              </a:rPr>
              <a:t>Direct award process C cannot be used to establish a framework agreement.</a:t>
            </a:r>
          </a:p>
        </p:txBody>
      </p:sp>
      <p:grpSp>
        <p:nvGrpSpPr>
          <p:cNvPr id="14" name="Group 13">
            <a:extLst>
              <a:ext uri="{FF2B5EF4-FFF2-40B4-BE49-F238E27FC236}">
                <a16:creationId xmlns:a16="http://schemas.microsoft.com/office/drawing/2014/main" id="{D632F183-44FE-455A-8EED-9D4903FC9450}"/>
              </a:ext>
            </a:extLst>
          </p:cNvPr>
          <p:cNvGrpSpPr/>
          <p:nvPr/>
        </p:nvGrpSpPr>
        <p:grpSpPr>
          <a:xfrm>
            <a:off x="88315" y="74533"/>
            <a:ext cx="1620000" cy="1620983"/>
            <a:chOff x="4989360" y="4416134"/>
            <a:chExt cx="1620000" cy="1620983"/>
          </a:xfrm>
        </p:grpSpPr>
        <p:sp>
          <p:nvSpPr>
            <p:cNvPr id="15" name="Oval 14">
              <a:extLst>
                <a:ext uri="{FF2B5EF4-FFF2-40B4-BE49-F238E27FC236}">
                  <a16:creationId xmlns:a16="http://schemas.microsoft.com/office/drawing/2014/main" id="{4C7D75AF-255D-4E11-85D5-7D28C99A17D6}"/>
                </a:ext>
              </a:extLst>
            </p:cNvPr>
            <p:cNvSpPr/>
            <p:nvPr/>
          </p:nvSpPr>
          <p:spPr>
            <a:xfrm>
              <a:off x="4989360" y="4416134"/>
              <a:ext cx="1620000" cy="1620983"/>
            </a:xfrm>
            <a:prstGeom prst="ellipse">
              <a:avLst/>
            </a:prstGeom>
            <a:ln w="38100">
              <a:solidFill>
                <a:srgbClr val="005EB8"/>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9C3773A9-CF9F-4083-BD6E-71504DCBD1D8}"/>
                </a:ext>
              </a:extLst>
            </p:cNvPr>
            <p:cNvSpPr txBox="1"/>
            <p:nvPr/>
          </p:nvSpPr>
          <p:spPr>
            <a:xfrm>
              <a:off x="5047391" y="5065043"/>
              <a:ext cx="1503938" cy="323165"/>
            </a:xfrm>
            <a:prstGeom prst="rect">
              <a:avLst/>
            </a:prstGeom>
            <a:noFill/>
          </p:spPr>
          <p:txBody>
            <a:bodyPr wrap="none" rtlCol="0">
              <a:spAutoFit/>
            </a:bodyPr>
            <a:lstStyle/>
            <a:p>
              <a:r>
                <a:rPr lang="en-GB" sz="1500">
                  <a:latin typeface="Arial" panose="020B0604020202020204" pitchFamily="34" charset="0"/>
                  <a:cs typeface="Arial" panose="020B0604020202020204" pitchFamily="34" charset="0"/>
                </a:rPr>
                <a:t>Regulation 6(5)</a:t>
              </a:r>
            </a:p>
          </p:txBody>
        </p:sp>
      </p:grpSp>
      <p:sp>
        <p:nvSpPr>
          <p:cNvPr id="8" name="Title 1">
            <a:extLst>
              <a:ext uri="{FF2B5EF4-FFF2-40B4-BE49-F238E27FC236}">
                <a16:creationId xmlns:a16="http://schemas.microsoft.com/office/drawing/2014/main" id="{C389CF13-188D-424E-B97C-4FCE2CC3ED8F}"/>
              </a:ext>
            </a:extLst>
          </p:cNvPr>
          <p:cNvSpPr txBox="1">
            <a:spLocks/>
          </p:cNvSpPr>
          <p:nvPr/>
        </p:nvSpPr>
        <p:spPr>
          <a:xfrm>
            <a:off x="2025622" y="384207"/>
            <a:ext cx="8140756" cy="6116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algn="ctr"/>
            <a:r>
              <a:rPr lang="en-US" b="1"/>
              <a:t>Overview of direct award process C </a:t>
            </a:r>
          </a:p>
        </p:txBody>
      </p:sp>
      <p:grpSp>
        <p:nvGrpSpPr>
          <p:cNvPr id="9" name="Group 8">
            <a:extLst>
              <a:ext uri="{FF2B5EF4-FFF2-40B4-BE49-F238E27FC236}">
                <a16:creationId xmlns:a16="http://schemas.microsoft.com/office/drawing/2014/main" id="{F831BF87-B66D-401C-89AF-33CD0FA61330}"/>
              </a:ext>
            </a:extLst>
          </p:cNvPr>
          <p:cNvGrpSpPr/>
          <p:nvPr/>
        </p:nvGrpSpPr>
        <p:grpSpPr>
          <a:xfrm>
            <a:off x="88315" y="74533"/>
            <a:ext cx="1620000" cy="1620983"/>
            <a:chOff x="4989360" y="4416134"/>
            <a:chExt cx="1620000" cy="1620983"/>
          </a:xfrm>
        </p:grpSpPr>
        <p:sp>
          <p:nvSpPr>
            <p:cNvPr id="10" name="Oval 9">
              <a:extLst>
                <a:ext uri="{FF2B5EF4-FFF2-40B4-BE49-F238E27FC236}">
                  <a16:creationId xmlns:a16="http://schemas.microsoft.com/office/drawing/2014/main" id="{0C7830BC-1C50-4A1E-BA51-727D94E5A5A7}"/>
                </a:ext>
              </a:extLst>
            </p:cNvPr>
            <p:cNvSpPr/>
            <p:nvPr/>
          </p:nvSpPr>
          <p:spPr>
            <a:xfrm>
              <a:off x="4989360"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F88CA17D-815A-49D2-9411-21EE7E836E8B}"/>
                </a:ext>
              </a:extLst>
            </p:cNvPr>
            <p:cNvSpPr txBox="1"/>
            <p:nvPr/>
          </p:nvSpPr>
          <p:spPr>
            <a:xfrm>
              <a:off x="5130747" y="4949626"/>
              <a:ext cx="1337226" cy="553998"/>
            </a:xfrm>
            <a:prstGeom prst="rect">
              <a:avLst/>
            </a:prstGeom>
            <a:noFill/>
            <a:ln>
              <a:noFill/>
            </a:ln>
          </p:spPr>
          <p:txBody>
            <a:bodyPr wrap="none" rtlCol="0">
              <a:spAutoFit/>
            </a:bodyPr>
            <a:lstStyle/>
            <a:p>
              <a:r>
                <a:rPr lang="en-GB" sz="1500" b="1">
                  <a:latin typeface="Arial" panose="020B0604020202020204" pitchFamily="34" charset="0"/>
                  <a:cs typeface="Arial" panose="020B0604020202020204" pitchFamily="34" charset="0"/>
                </a:rPr>
                <a:t>Regulation 6</a:t>
              </a:r>
            </a:p>
            <a:p>
              <a:r>
                <a:rPr lang="en-GB" sz="1500" b="1">
                  <a:latin typeface="Arial" panose="020B0604020202020204" pitchFamily="34" charset="0"/>
                  <a:cs typeface="Arial" panose="020B0604020202020204" pitchFamily="34" charset="0"/>
                </a:rPr>
                <a:t>Regulation 9</a:t>
              </a:r>
            </a:p>
          </p:txBody>
        </p:sp>
      </p:grpSp>
      <p:sp>
        <p:nvSpPr>
          <p:cNvPr id="19" name="Rectangle 18">
            <a:extLst>
              <a:ext uri="{FF2B5EF4-FFF2-40B4-BE49-F238E27FC236}">
                <a16:creationId xmlns:a16="http://schemas.microsoft.com/office/drawing/2014/main" id="{010B7D19-5826-4898-BDE3-1C8737A1F26A}"/>
              </a:ext>
            </a:extLst>
          </p:cNvPr>
          <p:cNvSpPr/>
          <p:nvPr/>
        </p:nvSpPr>
        <p:spPr>
          <a:xfrm>
            <a:off x="8986947" y="1423759"/>
            <a:ext cx="2328753" cy="4307023"/>
          </a:xfrm>
          <a:prstGeom prst="rect">
            <a:avLst/>
          </a:prstGeom>
          <a:noFill/>
          <a:ln w="762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Direct award process C </a:t>
            </a:r>
            <a:r>
              <a:rPr lang="en-GB" sz="2000" b="1">
                <a:solidFill>
                  <a:schemeClr val="tx1"/>
                </a:solidFill>
                <a:latin typeface="Arial" panose="020B0604020202020204" pitchFamily="34" charset="0"/>
                <a:cs typeface="Arial" panose="020B0604020202020204" pitchFamily="34" charset="0"/>
              </a:rPr>
              <a:t>may</a:t>
            </a:r>
            <a:r>
              <a:rPr lang="en-GB" sz="2000">
                <a:solidFill>
                  <a:schemeClr val="tx1"/>
                </a:solidFill>
                <a:latin typeface="Arial" panose="020B0604020202020204" pitchFamily="34" charset="0"/>
                <a:cs typeface="Arial" panose="020B0604020202020204" pitchFamily="34" charset="0"/>
              </a:rPr>
              <a:t> be used.</a:t>
            </a:r>
          </a:p>
        </p:txBody>
      </p:sp>
      <p:sp>
        <p:nvSpPr>
          <p:cNvPr id="4" name="Freeform: Shape 3">
            <a:extLst>
              <a:ext uri="{FF2B5EF4-FFF2-40B4-BE49-F238E27FC236}">
                <a16:creationId xmlns:a16="http://schemas.microsoft.com/office/drawing/2014/main" id="{CBCE96B4-B150-1768-4908-E75ED244E644}"/>
              </a:ext>
            </a:extLst>
          </p:cNvPr>
          <p:cNvSpPr/>
          <p:nvPr/>
        </p:nvSpPr>
        <p:spPr>
          <a:xfrm>
            <a:off x="1534131" y="1424804"/>
            <a:ext cx="7307040" cy="977752"/>
          </a:xfrm>
          <a:custGeom>
            <a:avLst/>
            <a:gdLst>
              <a:gd name="connsiteX0" fmla="*/ 0 w 7307040"/>
              <a:gd name="connsiteY0" fmla="*/ 0 h 977752"/>
              <a:gd name="connsiteX1" fmla="*/ 6818164 w 7307040"/>
              <a:gd name="connsiteY1" fmla="*/ 0 h 977752"/>
              <a:gd name="connsiteX2" fmla="*/ 7307040 w 7307040"/>
              <a:gd name="connsiteY2" fmla="*/ 488876 h 977752"/>
              <a:gd name="connsiteX3" fmla="*/ 6818164 w 7307040"/>
              <a:gd name="connsiteY3" fmla="*/ 977752 h 977752"/>
              <a:gd name="connsiteX4" fmla="*/ 0 w 7307040"/>
              <a:gd name="connsiteY4" fmla="*/ 977752 h 977752"/>
              <a:gd name="connsiteX5" fmla="*/ 488876 w 7307040"/>
              <a:gd name="connsiteY5" fmla="*/ 488876 h 977752"/>
              <a:gd name="connsiteX6" fmla="*/ 0 w 7307040"/>
              <a:gd name="connsiteY6" fmla="*/ 0 h 97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7040" h="977752">
                <a:moveTo>
                  <a:pt x="0" y="0"/>
                </a:moveTo>
                <a:lnTo>
                  <a:pt x="6818164" y="0"/>
                </a:lnTo>
                <a:lnTo>
                  <a:pt x="7307040" y="488876"/>
                </a:lnTo>
                <a:lnTo>
                  <a:pt x="6818164" y="977752"/>
                </a:lnTo>
                <a:lnTo>
                  <a:pt x="0" y="977752"/>
                </a:lnTo>
                <a:lnTo>
                  <a:pt x="488876" y="48887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4276" tIns="12700" rIns="488876" bIns="127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latin typeface="Arial" panose="020B0604020202020204" pitchFamily="34" charset="0"/>
                <a:cs typeface="Arial" panose="020B0604020202020204" pitchFamily="34" charset="0"/>
              </a:rPr>
              <a:t>There is an existing provider for the healthcare services, and their contract is ending.</a:t>
            </a:r>
            <a:endParaRPr lang="en-GB" sz="2000" kern="1200">
              <a:latin typeface="Arial" panose="020B060402020202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id="{8D86B9F2-12BC-BA3B-0B61-11EE539F617B}"/>
              </a:ext>
            </a:extLst>
          </p:cNvPr>
          <p:cNvSpPr/>
          <p:nvPr/>
        </p:nvSpPr>
        <p:spPr>
          <a:xfrm>
            <a:off x="1534131" y="2535812"/>
            <a:ext cx="7307040" cy="974030"/>
          </a:xfrm>
          <a:custGeom>
            <a:avLst/>
            <a:gdLst>
              <a:gd name="connsiteX0" fmla="*/ 0 w 7307040"/>
              <a:gd name="connsiteY0" fmla="*/ 0 h 974030"/>
              <a:gd name="connsiteX1" fmla="*/ 6820025 w 7307040"/>
              <a:gd name="connsiteY1" fmla="*/ 0 h 974030"/>
              <a:gd name="connsiteX2" fmla="*/ 7307040 w 7307040"/>
              <a:gd name="connsiteY2" fmla="*/ 487015 h 974030"/>
              <a:gd name="connsiteX3" fmla="*/ 6820025 w 7307040"/>
              <a:gd name="connsiteY3" fmla="*/ 974030 h 974030"/>
              <a:gd name="connsiteX4" fmla="*/ 0 w 7307040"/>
              <a:gd name="connsiteY4" fmla="*/ 974030 h 974030"/>
              <a:gd name="connsiteX5" fmla="*/ 487015 w 7307040"/>
              <a:gd name="connsiteY5" fmla="*/ 487015 h 974030"/>
              <a:gd name="connsiteX6" fmla="*/ 0 w 7307040"/>
              <a:gd name="connsiteY6" fmla="*/ 0 h 97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7040" h="974030">
                <a:moveTo>
                  <a:pt x="0" y="0"/>
                </a:moveTo>
                <a:lnTo>
                  <a:pt x="6820025" y="0"/>
                </a:lnTo>
                <a:lnTo>
                  <a:pt x="7307040" y="487015"/>
                </a:lnTo>
                <a:lnTo>
                  <a:pt x="6820025" y="974030"/>
                </a:lnTo>
                <a:lnTo>
                  <a:pt x="0" y="974030"/>
                </a:lnTo>
                <a:lnTo>
                  <a:pt x="487015" y="487015"/>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2415" tIns="12700" rIns="487015" bIns="12700" numCol="1" spcCol="1270" anchor="ctr" anchorCtr="0">
            <a:noAutofit/>
          </a:bodyPr>
          <a:lstStyle/>
          <a:p>
            <a:pPr lvl="0" algn="ctr" defTabSz="889000">
              <a:lnSpc>
                <a:spcPct val="90000"/>
              </a:lnSpc>
              <a:spcBef>
                <a:spcPct val="0"/>
              </a:spcBef>
              <a:spcAft>
                <a:spcPct val="35000"/>
              </a:spcAft>
            </a:pPr>
            <a:r>
              <a:rPr lang="en-GB" sz="2000">
                <a:solidFill>
                  <a:schemeClr val="bg1"/>
                </a:solidFill>
                <a:latin typeface="Arial" panose="020B0604020202020204" pitchFamily="34" charset="0"/>
                <a:cs typeface="Arial" panose="020B0604020202020204" pitchFamily="34" charset="0"/>
              </a:rPr>
              <a:t>The proposed contracting arrangements are not changing considerably.</a:t>
            </a:r>
            <a:endParaRPr lang="en-GB" sz="2000">
              <a:latin typeface="Arial" panose="020B06040202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23300627-1B1D-F4E5-B450-4C31D024C888}"/>
              </a:ext>
            </a:extLst>
          </p:cNvPr>
          <p:cNvSpPr/>
          <p:nvPr/>
        </p:nvSpPr>
        <p:spPr>
          <a:xfrm>
            <a:off x="1534131" y="3643098"/>
            <a:ext cx="7279199" cy="975629"/>
          </a:xfrm>
          <a:custGeom>
            <a:avLst/>
            <a:gdLst>
              <a:gd name="connsiteX0" fmla="*/ 0 w 7279199"/>
              <a:gd name="connsiteY0" fmla="*/ 0 h 975629"/>
              <a:gd name="connsiteX1" fmla="*/ 6791385 w 7279199"/>
              <a:gd name="connsiteY1" fmla="*/ 0 h 975629"/>
              <a:gd name="connsiteX2" fmla="*/ 7279199 w 7279199"/>
              <a:gd name="connsiteY2" fmla="*/ 487815 h 975629"/>
              <a:gd name="connsiteX3" fmla="*/ 6791385 w 7279199"/>
              <a:gd name="connsiteY3" fmla="*/ 975629 h 975629"/>
              <a:gd name="connsiteX4" fmla="*/ 0 w 7279199"/>
              <a:gd name="connsiteY4" fmla="*/ 975629 h 975629"/>
              <a:gd name="connsiteX5" fmla="*/ 487815 w 7279199"/>
              <a:gd name="connsiteY5" fmla="*/ 487815 h 975629"/>
              <a:gd name="connsiteX6" fmla="*/ 0 w 7279199"/>
              <a:gd name="connsiteY6" fmla="*/ 0 h 97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9199" h="975629">
                <a:moveTo>
                  <a:pt x="0" y="0"/>
                </a:moveTo>
                <a:lnTo>
                  <a:pt x="6791385" y="0"/>
                </a:lnTo>
                <a:lnTo>
                  <a:pt x="7279199" y="487815"/>
                </a:lnTo>
                <a:lnTo>
                  <a:pt x="6791385" y="975629"/>
                </a:lnTo>
                <a:lnTo>
                  <a:pt x="0" y="975629"/>
                </a:lnTo>
                <a:lnTo>
                  <a:pt x="487815" y="487815"/>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215" tIns="12700" rIns="487814" bIns="12700" numCol="1" spcCol="1270" anchor="ctr" anchorCtr="0">
            <a:noAutofit/>
          </a:bodyPr>
          <a:lstStyle/>
          <a:p>
            <a:pPr lvl="0" algn="ctr" defTabSz="889000">
              <a:lnSpc>
                <a:spcPct val="90000"/>
              </a:lnSpc>
              <a:spcBef>
                <a:spcPct val="0"/>
              </a:spcBef>
              <a:spcAft>
                <a:spcPct val="35000"/>
              </a:spcAft>
            </a:pPr>
            <a:r>
              <a:rPr lang="en-GB" sz="2000">
                <a:solidFill>
                  <a:schemeClr val="bg1"/>
                </a:solidFill>
                <a:latin typeface="Arial" panose="020B0604020202020204" pitchFamily="34" charset="0"/>
                <a:cs typeface="Arial" panose="020B0604020202020204" pitchFamily="34" charset="0"/>
              </a:rPr>
              <a:t>The relevant authority is of the view that the existing provider is satisfying the original contract and is likely to satisfy the proposed contract to a sufficient standard.</a:t>
            </a:r>
            <a:endParaRPr lang="en-GB" sz="200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F21D4FDC-6F60-C4F2-1187-ED11098A60BD}"/>
              </a:ext>
            </a:extLst>
          </p:cNvPr>
          <p:cNvSpPr/>
          <p:nvPr/>
        </p:nvSpPr>
        <p:spPr>
          <a:xfrm>
            <a:off x="1534131" y="4751984"/>
            <a:ext cx="7335095" cy="977752"/>
          </a:xfrm>
          <a:custGeom>
            <a:avLst/>
            <a:gdLst>
              <a:gd name="connsiteX0" fmla="*/ 0 w 7335095"/>
              <a:gd name="connsiteY0" fmla="*/ 0 h 977752"/>
              <a:gd name="connsiteX1" fmla="*/ 6846219 w 7335095"/>
              <a:gd name="connsiteY1" fmla="*/ 0 h 977752"/>
              <a:gd name="connsiteX2" fmla="*/ 7335095 w 7335095"/>
              <a:gd name="connsiteY2" fmla="*/ 488876 h 977752"/>
              <a:gd name="connsiteX3" fmla="*/ 6846219 w 7335095"/>
              <a:gd name="connsiteY3" fmla="*/ 977752 h 977752"/>
              <a:gd name="connsiteX4" fmla="*/ 0 w 7335095"/>
              <a:gd name="connsiteY4" fmla="*/ 977752 h 977752"/>
              <a:gd name="connsiteX5" fmla="*/ 488876 w 7335095"/>
              <a:gd name="connsiteY5" fmla="*/ 488876 h 977752"/>
              <a:gd name="connsiteX6" fmla="*/ 0 w 7335095"/>
              <a:gd name="connsiteY6" fmla="*/ 0 h 97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5095" h="977752">
                <a:moveTo>
                  <a:pt x="0" y="0"/>
                </a:moveTo>
                <a:lnTo>
                  <a:pt x="6846219" y="0"/>
                </a:lnTo>
                <a:lnTo>
                  <a:pt x="7335095" y="488876"/>
                </a:lnTo>
                <a:lnTo>
                  <a:pt x="6846219" y="977752"/>
                </a:lnTo>
                <a:lnTo>
                  <a:pt x="0" y="977752"/>
                </a:lnTo>
                <a:lnTo>
                  <a:pt x="488876" y="48887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4276" tIns="12700" rIns="488876" bIns="12700" numCol="1" spcCol="1270" anchor="ctr" anchorCtr="0">
            <a:noAutofit/>
          </a:bodyPr>
          <a:lstStyle/>
          <a:p>
            <a:pPr lvl="0" algn="ctr" defTabSz="889000">
              <a:lnSpc>
                <a:spcPct val="90000"/>
              </a:lnSpc>
              <a:spcBef>
                <a:spcPct val="0"/>
              </a:spcBef>
              <a:spcAft>
                <a:spcPct val="35000"/>
              </a:spcAft>
            </a:pPr>
            <a:r>
              <a:rPr lang="en-GB" sz="2000">
                <a:latin typeface="Arial" panose="020B0604020202020204" pitchFamily="34" charset="0"/>
                <a:cs typeface="Arial" panose="020B0604020202020204" pitchFamily="34" charset="0"/>
              </a:rPr>
              <a:t>The </a:t>
            </a:r>
            <a:r>
              <a:rPr lang="en-GB" sz="2000">
                <a:solidFill>
                  <a:schemeClr val="bg1"/>
                </a:solidFill>
                <a:latin typeface="Arial" panose="020B0604020202020204" pitchFamily="34" charset="0"/>
                <a:cs typeface="Arial" panose="020B0604020202020204" pitchFamily="34" charset="0"/>
              </a:rPr>
              <a:t>relevant authority is </a:t>
            </a:r>
            <a:r>
              <a:rPr lang="en-GB" sz="2000">
                <a:latin typeface="Arial" panose="020B0604020202020204" pitchFamily="34" charset="0"/>
                <a:cs typeface="Arial" panose="020B0604020202020204" pitchFamily="34" charset="0"/>
              </a:rPr>
              <a:t>not required to follow Direct Award Processes A or B.</a:t>
            </a:r>
          </a:p>
        </p:txBody>
      </p:sp>
    </p:spTree>
    <p:extLst>
      <p:ext uri="{BB962C8B-B14F-4D97-AF65-F5344CB8AC3E}">
        <p14:creationId xmlns:p14="http://schemas.microsoft.com/office/powerpoint/2010/main" val="4175568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6B4E819-99D7-511D-C671-5D28F218DD5A}"/>
              </a:ext>
            </a:extLst>
          </p:cNvPr>
          <p:cNvSpPr/>
          <p:nvPr/>
        </p:nvSpPr>
        <p:spPr>
          <a:xfrm>
            <a:off x="1116533" y="1787208"/>
            <a:ext cx="7717704" cy="1354262"/>
          </a:xfrm>
          <a:custGeom>
            <a:avLst/>
            <a:gdLst>
              <a:gd name="connsiteX0" fmla="*/ 0 w 7717704"/>
              <a:gd name="connsiteY0" fmla="*/ 0 h 1354262"/>
              <a:gd name="connsiteX1" fmla="*/ 7040573 w 7717704"/>
              <a:gd name="connsiteY1" fmla="*/ 0 h 1354262"/>
              <a:gd name="connsiteX2" fmla="*/ 7717704 w 7717704"/>
              <a:gd name="connsiteY2" fmla="*/ 677131 h 1354262"/>
              <a:gd name="connsiteX3" fmla="*/ 7040573 w 7717704"/>
              <a:gd name="connsiteY3" fmla="*/ 1354262 h 1354262"/>
              <a:gd name="connsiteX4" fmla="*/ 0 w 7717704"/>
              <a:gd name="connsiteY4" fmla="*/ 1354262 h 1354262"/>
              <a:gd name="connsiteX5" fmla="*/ 677131 w 7717704"/>
              <a:gd name="connsiteY5" fmla="*/ 677131 h 1354262"/>
              <a:gd name="connsiteX6" fmla="*/ 0 w 7717704"/>
              <a:gd name="connsiteY6" fmla="*/ 0 h 13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7704" h="1354262">
                <a:moveTo>
                  <a:pt x="0" y="0"/>
                </a:moveTo>
                <a:lnTo>
                  <a:pt x="7040573" y="0"/>
                </a:lnTo>
                <a:lnTo>
                  <a:pt x="7717704" y="677131"/>
                </a:lnTo>
                <a:lnTo>
                  <a:pt x="7040573" y="1354262"/>
                </a:lnTo>
                <a:lnTo>
                  <a:pt x="0" y="1354262"/>
                </a:lnTo>
                <a:lnTo>
                  <a:pt x="677131" y="67713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2531" tIns="12700" rIns="677131" bIns="12700" numCol="1" spcCol="1270" anchor="ctr" anchorCtr="0">
            <a:noAutofit/>
          </a:bodyPr>
          <a:lstStyle/>
          <a:p>
            <a:pPr lvl="0" algn="ctr" defTabSz="889000">
              <a:lnSpc>
                <a:spcPct val="90000"/>
              </a:lnSpc>
              <a:spcBef>
                <a:spcPct val="0"/>
              </a:spcBef>
              <a:spcAft>
                <a:spcPct val="35000"/>
              </a:spcAft>
            </a:pPr>
            <a:r>
              <a:rPr lang="en-GB" sz="2000">
                <a:solidFill>
                  <a:schemeClr val="bg1"/>
                </a:solidFill>
                <a:latin typeface="Arial" panose="020B0604020202020204" pitchFamily="34" charset="0"/>
                <a:cs typeface="Arial" panose="020B0604020202020204" pitchFamily="34" charset="0"/>
              </a:rPr>
              <a:t>The relevant authority is </a:t>
            </a:r>
            <a:r>
              <a:rPr lang="en-GB" sz="2000">
                <a:latin typeface="Arial" panose="020B0604020202020204" pitchFamily="34" charset="0"/>
                <a:cs typeface="Arial" panose="020B0604020202020204" pitchFamily="34" charset="0"/>
              </a:rPr>
              <a:t>not required to follow Direct Award Processes A or B, and does not wish to or cannot follow Direct Award Process C.</a:t>
            </a:r>
            <a:endParaRPr lang="en-US" sz="2000">
              <a:solidFill>
                <a:schemeClr val="bg1"/>
              </a:solidFill>
            </a:endParaRPr>
          </a:p>
        </p:txBody>
      </p:sp>
      <p:sp>
        <p:nvSpPr>
          <p:cNvPr id="5" name="Freeform: Shape 4">
            <a:extLst>
              <a:ext uri="{FF2B5EF4-FFF2-40B4-BE49-F238E27FC236}">
                <a16:creationId xmlns:a16="http://schemas.microsoft.com/office/drawing/2014/main" id="{F23C64C0-253A-DE3D-EB92-A3EDD79A3DA2}"/>
              </a:ext>
            </a:extLst>
          </p:cNvPr>
          <p:cNvSpPr/>
          <p:nvPr/>
        </p:nvSpPr>
        <p:spPr>
          <a:xfrm>
            <a:off x="1116533" y="3331067"/>
            <a:ext cx="7699557" cy="1354262"/>
          </a:xfrm>
          <a:custGeom>
            <a:avLst/>
            <a:gdLst>
              <a:gd name="connsiteX0" fmla="*/ 0 w 7699557"/>
              <a:gd name="connsiteY0" fmla="*/ 0 h 1354262"/>
              <a:gd name="connsiteX1" fmla="*/ 7022426 w 7699557"/>
              <a:gd name="connsiteY1" fmla="*/ 0 h 1354262"/>
              <a:gd name="connsiteX2" fmla="*/ 7699557 w 7699557"/>
              <a:gd name="connsiteY2" fmla="*/ 677131 h 1354262"/>
              <a:gd name="connsiteX3" fmla="*/ 7022426 w 7699557"/>
              <a:gd name="connsiteY3" fmla="*/ 1354262 h 1354262"/>
              <a:gd name="connsiteX4" fmla="*/ 0 w 7699557"/>
              <a:gd name="connsiteY4" fmla="*/ 1354262 h 1354262"/>
              <a:gd name="connsiteX5" fmla="*/ 677131 w 7699557"/>
              <a:gd name="connsiteY5" fmla="*/ 677131 h 1354262"/>
              <a:gd name="connsiteX6" fmla="*/ 0 w 7699557"/>
              <a:gd name="connsiteY6" fmla="*/ 0 h 13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99557" h="1354262">
                <a:moveTo>
                  <a:pt x="0" y="0"/>
                </a:moveTo>
                <a:lnTo>
                  <a:pt x="7022426" y="0"/>
                </a:lnTo>
                <a:lnTo>
                  <a:pt x="7699557" y="677131"/>
                </a:lnTo>
                <a:lnTo>
                  <a:pt x="7022426" y="1354262"/>
                </a:lnTo>
                <a:lnTo>
                  <a:pt x="0" y="1354262"/>
                </a:lnTo>
                <a:lnTo>
                  <a:pt x="677131" y="67713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2531" tIns="12700" rIns="677131" bIns="12700" numCol="1" spcCol="1270" anchor="ctr" anchorCtr="0">
            <a:noAutofit/>
          </a:bodyPr>
          <a:lstStyle/>
          <a:p>
            <a:pPr algn="ctr" defTabSz="889000">
              <a:lnSpc>
                <a:spcPct val="90000"/>
              </a:lnSpc>
              <a:spcBef>
                <a:spcPct val="0"/>
              </a:spcBef>
              <a:spcAft>
                <a:spcPct val="35000"/>
              </a:spcAft>
            </a:pPr>
            <a:r>
              <a:rPr lang="en-GB" sz="2000">
                <a:latin typeface="Arial" panose="020B0604020202020204" pitchFamily="34" charset="0"/>
                <a:cs typeface="Arial" panose="020B0604020202020204" pitchFamily="34" charset="0"/>
              </a:rPr>
              <a:t>The relevant authority is of the view, taking into account likely providers and all relevant information available to the relevant authority at the time, that it is likely to be able to identify the most suitable provider.</a:t>
            </a:r>
            <a:endParaRPr lang="en-US" sz="2000">
              <a:solidFill>
                <a:schemeClr val="bg1"/>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D632F183-44FE-455A-8EED-9D4903FC9450}"/>
              </a:ext>
            </a:extLst>
          </p:cNvPr>
          <p:cNvGrpSpPr/>
          <p:nvPr/>
        </p:nvGrpSpPr>
        <p:grpSpPr>
          <a:xfrm>
            <a:off x="88315" y="74533"/>
            <a:ext cx="1620000" cy="1620983"/>
            <a:chOff x="4989360" y="4416134"/>
            <a:chExt cx="1620000" cy="1620983"/>
          </a:xfrm>
        </p:grpSpPr>
        <p:sp>
          <p:nvSpPr>
            <p:cNvPr id="15" name="Oval 14">
              <a:extLst>
                <a:ext uri="{FF2B5EF4-FFF2-40B4-BE49-F238E27FC236}">
                  <a16:creationId xmlns:a16="http://schemas.microsoft.com/office/drawing/2014/main" id="{4C7D75AF-255D-4E11-85D5-7D28C99A17D6}"/>
                </a:ext>
              </a:extLst>
            </p:cNvPr>
            <p:cNvSpPr/>
            <p:nvPr/>
          </p:nvSpPr>
          <p:spPr>
            <a:xfrm>
              <a:off x="4989360" y="4416134"/>
              <a:ext cx="1620000" cy="1620983"/>
            </a:xfrm>
            <a:prstGeom prst="ellipse">
              <a:avLst/>
            </a:prstGeom>
            <a:ln w="38100">
              <a:solidFill>
                <a:srgbClr val="005EB8"/>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9C3773A9-CF9F-4083-BD6E-71504DCBD1D8}"/>
                </a:ext>
              </a:extLst>
            </p:cNvPr>
            <p:cNvSpPr txBox="1"/>
            <p:nvPr/>
          </p:nvSpPr>
          <p:spPr>
            <a:xfrm>
              <a:off x="5047391" y="5065043"/>
              <a:ext cx="1503938" cy="323165"/>
            </a:xfrm>
            <a:prstGeom prst="rect">
              <a:avLst/>
            </a:prstGeom>
            <a:noFill/>
          </p:spPr>
          <p:txBody>
            <a:bodyPr wrap="none" rtlCol="0">
              <a:spAutoFit/>
            </a:bodyPr>
            <a:lstStyle/>
            <a:p>
              <a:r>
                <a:rPr lang="en-GB" sz="1500">
                  <a:latin typeface="Arial" panose="020B0604020202020204" pitchFamily="34" charset="0"/>
                  <a:cs typeface="Arial" panose="020B0604020202020204" pitchFamily="34" charset="0"/>
                </a:rPr>
                <a:t>Regulation 6(5)</a:t>
              </a:r>
            </a:p>
          </p:txBody>
        </p:sp>
      </p:grpSp>
      <p:sp>
        <p:nvSpPr>
          <p:cNvPr id="8" name="Title 1">
            <a:extLst>
              <a:ext uri="{FF2B5EF4-FFF2-40B4-BE49-F238E27FC236}">
                <a16:creationId xmlns:a16="http://schemas.microsoft.com/office/drawing/2014/main" id="{C389CF13-188D-424E-B97C-4FCE2CC3ED8F}"/>
              </a:ext>
            </a:extLst>
          </p:cNvPr>
          <p:cNvSpPr txBox="1">
            <a:spLocks/>
          </p:cNvSpPr>
          <p:nvPr/>
        </p:nvSpPr>
        <p:spPr>
          <a:xfrm>
            <a:off x="1613324" y="384207"/>
            <a:ext cx="8965353" cy="878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algn="ctr"/>
            <a:r>
              <a:rPr lang="en-US" b="1"/>
              <a:t>Overview of the most suitable provider process</a:t>
            </a:r>
          </a:p>
        </p:txBody>
      </p:sp>
      <p:grpSp>
        <p:nvGrpSpPr>
          <p:cNvPr id="9" name="Group 8">
            <a:extLst>
              <a:ext uri="{FF2B5EF4-FFF2-40B4-BE49-F238E27FC236}">
                <a16:creationId xmlns:a16="http://schemas.microsoft.com/office/drawing/2014/main" id="{F831BF87-B66D-401C-89AF-33CD0FA61330}"/>
              </a:ext>
            </a:extLst>
          </p:cNvPr>
          <p:cNvGrpSpPr/>
          <p:nvPr/>
        </p:nvGrpSpPr>
        <p:grpSpPr>
          <a:xfrm>
            <a:off x="88315" y="74533"/>
            <a:ext cx="1620000" cy="1620983"/>
            <a:chOff x="4989360" y="4416134"/>
            <a:chExt cx="1620000" cy="1620983"/>
          </a:xfrm>
        </p:grpSpPr>
        <p:sp>
          <p:nvSpPr>
            <p:cNvPr id="10" name="Oval 9">
              <a:extLst>
                <a:ext uri="{FF2B5EF4-FFF2-40B4-BE49-F238E27FC236}">
                  <a16:creationId xmlns:a16="http://schemas.microsoft.com/office/drawing/2014/main" id="{0C7830BC-1C50-4A1E-BA51-727D94E5A5A7}"/>
                </a:ext>
              </a:extLst>
            </p:cNvPr>
            <p:cNvSpPr/>
            <p:nvPr/>
          </p:nvSpPr>
          <p:spPr>
            <a:xfrm>
              <a:off x="4989360"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F88CA17D-815A-49D2-9411-21EE7E836E8B}"/>
                </a:ext>
              </a:extLst>
            </p:cNvPr>
            <p:cNvSpPr txBox="1"/>
            <p:nvPr/>
          </p:nvSpPr>
          <p:spPr>
            <a:xfrm>
              <a:off x="5077047" y="4949626"/>
              <a:ext cx="1444627"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a:t>
              </a:r>
            </a:p>
            <a:p>
              <a:pPr algn="ctr"/>
              <a:r>
                <a:rPr lang="en-GB" sz="1500" b="1">
                  <a:latin typeface="Arial" panose="020B0604020202020204" pitchFamily="34" charset="0"/>
                  <a:cs typeface="Arial" panose="020B0604020202020204" pitchFamily="34" charset="0"/>
                </a:rPr>
                <a:t>Regulation 10</a:t>
              </a:r>
            </a:p>
          </p:txBody>
        </p:sp>
      </p:grpSp>
      <p:sp>
        <p:nvSpPr>
          <p:cNvPr id="19" name="Rectangle 18">
            <a:extLst>
              <a:ext uri="{FF2B5EF4-FFF2-40B4-BE49-F238E27FC236}">
                <a16:creationId xmlns:a16="http://schemas.microsoft.com/office/drawing/2014/main" id="{010B7D19-5826-4898-BDE3-1C8737A1F26A}"/>
              </a:ext>
            </a:extLst>
          </p:cNvPr>
          <p:cNvSpPr/>
          <p:nvPr/>
        </p:nvSpPr>
        <p:spPr>
          <a:xfrm>
            <a:off x="9098237" y="1785926"/>
            <a:ext cx="2358860" cy="2899403"/>
          </a:xfrm>
          <a:prstGeom prst="rect">
            <a:avLst/>
          </a:prstGeom>
          <a:noFill/>
          <a:ln w="762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The most suitable provider process </a:t>
            </a:r>
            <a:r>
              <a:rPr lang="en-GB" sz="2000" b="1">
                <a:solidFill>
                  <a:schemeClr val="tx1"/>
                </a:solidFill>
                <a:latin typeface="Arial" panose="020B0604020202020204" pitchFamily="34" charset="0"/>
                <a:cs typeface="Arial" panose="020B0604020202020204" pitchFamily="34" charset="0"/>
              </a:rPr>
              <a:t>may</a:t>
            </a:r>
            <a:r>
              <a:rPr lang="en-GB" sz="2000">
                <a:solidFill>
                  <a:schemeClr val="tx1"/>
                </a:solidFill>
                <a:latin typeface="Arial" panose="020B0604020202020204" pitchFamily="34" charset="0"/>
                <a:cs typeface="Arial" panose="020B0604020202020204" pitchFamily="34" charset="0"/>
              </a:rPr>
              <a:t> be used.</a:t>
            </a:r>
          </a:p>
        </p:txBody>
      </p:sp>
      <p:sp>
        <p:nvSpPr>
          <p:cNvPr id="2" name="TextBox 1">
            <a:extLst>
              <a:ext uri="{FF2B5EF4-FFF2-40B4-BE49-F238E27FC236}">
                <a16:creationId xmlns:a16="http://schemas.microsoft.com/office/drawing/2014/main" id="{52ECCED3-9EAB-CEB4-D5D0-B13764561EB6}"/>
              </a:ext>
            </a:extLst>
          </p:cNvPr>
          <p:cNvSpPr txBox="1"/>
          <p:nvPr/>
        </p:nvSpPr>
        <p:spPr>
          <a:xfrm>
            <a:off x="525739" y="5097475"/>
            <a:ext cx="11140522" cy="1384995"/>
          </a:xfrm>
          <a:prstGeom prst="rect">
            <a:avLst/>
          </a:prstGeom>
          <a:noFill/>
        </p:spPr>
        <p:txBody>
          <a:bodyPr wrap="square">
            <a:spAutoFit/>
          </a:bodyPr>
          <a:lstStyle/>
          <a:p>
            <a:pPr algn="l" rtl="0" fontAlgn="base">
              <a:buClr>
                <a:srgbClr val="005EB8"/>
              </a:buClr>
            </a:pPr>
            <a:r>
              <a:rPr lang="en-GB" sz="2100">
                <a:solidFill>
                  <a:srgbClr val="000000"/>
                </a:solidFill>
                <a:latin typeface="Arial" panose="020B0604020202020204" pitchFamily="34" charset="0"/>
                <a:cs typeface="Arial" panose="020B0604020202020204" pitchFamily="34" charset="0"/>
              </a:rPr>
              <a:t>The most suitable provider process cannot be used to establish a framework agreement.</a:t>
            </a:r>
          </a:p>
          <a:p>
            <a:pPr fontAlgn="base">
              <a:buClr>
                <a:srgbClr val="005EB8"/>
              </a:buClr>
            </a:pPr>
            <a:r>
              <a:rPr lang="en-GB" sz="2100">
                <a:solidFill>
                  <a:srgbClr val="000000"/>
                </a:solidFill>
                <a:latin typeface="Arial" panose="020B0604020202020204" pitchFamily="34" charset="0"/>
                <a:cs typeface="Arial" panose="020B0604020202020204" pitchFamily="34" charset="0"/>
              </a:rPr>
              <a:t>Relevant authorities are advised to follow this provider selection approach only when they are confident that they can, acting reasonably, clearly identify all likely providers capable of providing the relevant health care services.</a:t>
            </a:r>
          </a:p>
        </p:txBody>
      </p:sp>
    </p:spTree>
    <p:extLst>
      <p:ext uri="{BB962C8B-B14F-4D97-AF65-F5344CB8AC3E}">
        <p14:creationId xmlns:p14="http://schemas.microsoft.com/office/powerpoint/2010/main" val="68121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3B3F9E7-6AFB-4ABB-AD73-1FA04251348B}"/>
              </a:ext>
            </a:extLst>
          </p:cNvPr>
          <p:cNvSpPr/>
          <p:nvPr/>
        </p:nvSpPr>
        <p:spPr>
          <a:xfrm>
            <a:off x="841980" y="1785325"/>
            <a:ext cx="8056502" cy="1413712"/>
          </a:xfrm>
          <a:custGeom>
            <a:avLst/>
            <a:gdLst>
              <a:gd name="connsiteX0" fmla="*/ 0 w 8056502"/>
              <a:gd name="connsiteY0" fmla="*/ 0 h 1413712"/>
              <a:gd name="connsiteX1" fmla="*/ 7349646 w 8056502"/>
              <a:gd name="connsiteY1" fmla="*/ 0 h 1413712"/>
              <a:gd name="connsiteX2" fmla="*/ 8056502 w 8056502"/>
              <a:gd name="connsiteY2" fmla="*/ 706856 h 1413712"/>
              <a:gd name="connsiteX3" fmla="*/ 7349646 w 8056502"/>
              <a:gd name="connsiteY3" fmla="*/ 1413712 h 1413712"/>
              <a:gd name="connsiteX4" fmla="*/ 0 w 8056502"/>
              <a:gd name="connsiteY4" fmla="*/ 1413712 h 1413712"/>
              <a:gd name="connsiteX5" fmla="*/ 706856 w 8056502"/>
              <a:gd name="connsiteY5" fmla="*/ 706856 h 1413712"/>
              <a:gd name="connsiteX6" fmla="*/ 0 w 8056502"/>
              <a:gd name="connsiteY6" fmla="*/ 0 h 14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6502" h="1413712">
                <a:moveTo>
                  <a:pt x="0" y="0"/>
                </a:moveTo>
                <a:lnTo>
                  <a:pt x="7349646" y="0"/>
                </a:lnTo>
                <a:lnTo>
                  <a:pt x="8056502" y="706856"/>
                </a:lnTo>
                <a:lnTo>
                  <a:pt x="7349646" y="1413712"/>
                </a:lnTo>
                <a:lnTo>
                  <a:pt x="0" y="1413712"/>
                </a:lnTo>
                <a:lnTo>
                  <a:pt x="706856" y="70685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2256" tIns="12700" rIns="706856" bIns="12700" numCol="1" spcCol="1270" anchor="ctr" anchorCtr="0">
            <a:noAutofit/>
          </a:bodyPr>
          <a:lstStyle/>
          <a:p>
            <a:pPr lvl="0" algn="ctr" defTabSz="889000">
              <a:lnSpc>
                <a:spcPct val="90000"/>
              </a:lnSpc>
              <a:spcBef>
                <a:spcPct val="0"/>
              </a:spcBef>
              <a:spcAft>
                <a:spcPct val="35000"/>
              </a:spcAft>
            </a:pPr>
            <a:r>
              <a:rPr lang="en-GB" sz="2000">
                <a:solidFill>
                  <a:schemeClr val="bg1"/>
                </a:solidFill>
                <a:latin typeface="Arial" panose="020B0604020202020204" pitchFamily="34" charset="0"/>
                <a:cs typeface="Arial" panose="020B0604020202020204" pitchFamily="34" charset="0"/>
              </a:rPr>
              <a:t>The relevant authority is not required to follow direct award processes A or B.</a:t>
            </a:r>
            <a:endParaRPr lang="en-US" sz="2000">
              <a:solidFill>
                <a:schemeClr val="bg1"/>
              </a:solidFill>
            </a:endParaRPr>
          </a:p>
        </p:txBody>
      </p:sp>
      <p:sp>
        <p:nvSpPr>
          <p:cNvPr id="5" name="Freeform: Shape 4">
            <a:extLst>
              <a:ext uri="{FF2B5EF4-FFF2-40B4-BE49-F238E27FC236}">
                <a16:creationId xmlns:a16="http://schemas.microsoft.com/office/drawing/2014/main" id="{D513D7C3-01FE-7462-999D-E0EB7FB63601}"/>
              </a:ext>
            </a:extLst>
          </p:cNvPr>
          <p:cNvSpPr/>
          <p:nvPr/>
        </p:nvSpPr>
        <p:spPr>
          <a:xfrm>
            <a:off x="841980" y="3340242"/>
            <a:ext cx="8037559" cy="1413712"/>
          </a:xfrm>
          <a:custGeom>
            <a:avLst/>
            <a:gdLst>
              <a:gd name="connsiteX0" fmla="*/ 0 w 8037559"/>
              <a:gd name="connsiteY0" fmla="*/ 0 h 1413712"/>
              <a:gd name="connsiteX1" fmla="*/ 7330703 w 8037559"/>
              <a:gd name="connsiteY1" fmla="*/ 0 h 1413712"/>
              <a:gd name="connsiteX2" fmla="*/ 8037559 w 8037559"/>
              <a:gd name="connsiteY2" fmla="*/ 706856 h 1413712"/>
              <a:gd name="connsiteX3" fmla="*/ 7330703 w 8037559"/>
              <a:gd name="connsiteY3" fmla="*/ 1413712 h 1413712"/>
              <a:gd name="connsiteX4" fmla="*/ 0 w 8037559"/>
              <a:gd name="connsiteY4" fmla="*/ 1413712 h 1413712"/>
              <a:gd name="connsiteX5" fmla="*/ 706856 w 8037559"/>
              <a:gd name="connsiteY5" fmla="*/ 706856 h 1413712"/>
              <a:gd name="connsiteX6" fmla="*/ 0 w 8037559"/>
              <a:gd name="connsiteY6" fmla="*/ 0 h 14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7559" h="1413712">
                <a:moveTo>
                  <a:pt x="0" y="0"/>
                </a:moveTo>
                <a:lnTo>
                  <a:pt x="7330703" y="0"/>
                </a:lnTo>
                <a:lnTo>
                  <a:pt x="8037559" y="706856"/>
                </a:lnTo>
                <a:lnTo>
                  <a:pt x="7330703" y="1413712"/>
                </a:lnTo>
                <a:lnTo>
                  <a:pt x="0" y="1413712"/>
                </a:lnTo>
                <a:lnTo>
                  <a:pt x="706856" y="70685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2256" tIns="12700" rIns="706856" bIns="12700" numCol="1" spcCol="1270" anchor="ctr" anchorCtr="0">
            <a:noAutofit/>
          </a:bodyPr>
          <a:lstStyle/>
          <a:p>
            <a:pPr lvl="0" algn="ctr" defTabSz="889000">
              <a:lnSpc>
                <a:spcPct val="90000"/>
              </a:lnSpc>
              <a:spcBef>
                <a:spcPct val="0"/>
              </a:spcBef>
              <a:spcAft>
                <a:spcPct val="35000"/>
              </a:spcAft>
            </a:pPr>
            <a:r>
              <a:rPr lang="en-GB" sz="2000">
                <a:solidFill>
                  <a:schemeClr val="bg1"/>
                </a:solidFill>
                <a:latin typeface="Arial" panose="020B0604020202020204" pitchFamily="34" charset="0"/>
                <a:cs typeface="Arial" panose="020B0604020202020204" pitchFamily="34" charset="0"/>
              </a:rPr>
              <a:t>The relevant authority cannot or does not wish to follow direct award process C or the most suitable provider process.</a:t>
            </a:r>
            <a:endParaRPr lang="en-US" sz="2000">
              <a:solidFill>
                <a:schemeClr val="bg1"/>
              </a:solidFill>
            </a:endParaRPr>
          </a:p>
        </p:txBody>
      </p:sp>
      <p:sp>
        <p:nvSpPr>
          <p:cNvPr id="6" name="Freeform: Shape 5">
            <a:extLst>
              <a:ext uri="{FF2B5EF4-FFF2-40B4-BE49-F238E27FC236}">
                <a16:creationId xmlns:a16="http://schemas.microsoft.com/office/drawing/2014/main" id="{E2AC0600-C8BF-560E-FD4E-43FD5C96C178}"/>
              </a:ext>
            </a:extLst>
          </p:cNvPr>
          <p:cNvSpPr/>
          <p:nvPr/>
        </p:nvSpPr>
        <p:spPr>
          <a:xfrm>
            <a:off x="841980" y="4895159"/>
            <a:ext cx="8091209" cy="1413712"/>
          </a:xfrm>
          <a:custGeom>
            <a:avLst/>
            <a:gdLst>
              <a:gd name="connsiteX0" fmla="*/ 0 w 8091209"/>
              <a:gd name="connsiteY0" fmla="*/ 0 h 1413712"/>
              <a:gd name="connsiteX1" fmla="*/ 7384353 w 8091209"/>
              <a:gd name="connsiteY1" fmla="*/ 0 h 1413712"/>
              <a:gd name="connsiteX2" fmla="*/ 8091209 w 8091209"/>
              <a:gd name="connsiteY2" fmla="*/ 706856 h 1413712"/>
              <a:gd name="connsiteX3" fmla="*/ 7384353 w 8091209"/>
              <a:gd name="connsiteY3" fmla="*/ 1413712 h 1413712"/>
              <a:gd name="connsiteX4" fmla="*/ 0 w 8091209"/>
              <a:gd name="connsiteY4" fmla="*/ 1413712 h 1413712"/>
              <a:gd name="connsiteX5" fmla="*/ 706856 w 8091209"/>
              <a:gd name="connsiteY5" fmla="*/ 706856 h 1413712"/>
              <a:gd name="connsiteX6" fmla="*/ 0 w 8091209"/>
              <a:gd name="connsiteY6" fmla="*/ 0 h 14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1209" h="1413712">
                <a:moveTo>
                  <a:pt x="0" y="0"/>
                </a:moveTo>
                <a:lnTo>
                  <a:pt x="7384353" y="0"/>
                </a:lnTo>
                <a:lnTo>
                  <a:pt x="8091209" y="706856"/>
                </a:lnTo>
                <a:lnTo>
                  <a:pt x="7384353" y="1413712"/>
                </a:lnTo>
                <a:lnTo>
                  <a:pt x="0" y="1413712"/>
                </a:lnTo>
                <a:lnTo>
                  <a:pt x="706856" y="70685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2256" tIns="12700" rIns="706856" bIns="12700" numCol="1" spcCol="1270" anchor="ctr" anchorCtr="0">
            <a:noAutofit/>
          </a:bodyPr>
          <a:lstStyle/>
          <a:p>
            <a:pPr lvl="0" algn="ctr" defTabSz="889000">
              <a:lnSpc>
                <a:spcPct val="90000"/>
              </a:lnSpc>
              <a:spcBef>
                <a:spcPct val="0"/>
              </a:spcBef>
              <a:spcAft>
                <a:spcPct val="35000"/>
              </a:spcAft>
            </a:pPr>
            <a:r>
              <a:rPr lang="en-GB" sz="2000">
                <a:latin typeface="Arial" panose="020B0604020202020204" pitchFamily="34" charset="0"/>
                <a:cs typeface="Arial" panose="020B0604020202020204" pitchFamily="34" charset="0"/>
              </a:rPr>
              <a:t>The </a:t>
            </a:r>
            <a:r>
              <a:rPr lang="en-GB" sz="2000">
                <a:solidFill>
                  <a:schemeClr val="bg1"/>
                </a:solidFill>
                <a:latin typeface="Arial" panose="020B0604020202020204" pitchFamily="34" charset="0"/>
                <a:cs typeface="Arial" panose="020B0604020202020204" pitchFamily="34" charset="0"/>
              </a:rPr>
              <a:t>relevant authority wishes to establish a framework agreement.</a:t>
            </a:r>
            <a:endParaRPr lang="en-US" sz="2000"/>
          </a:p>
        </p:txBody>
      </p:sp>
      <p:grpSp>
        <p:nvGrpSpPr>
          <p:cNvPr id="14" name="Group 13">
            <a:extLst>
              <a:ext uri="{FF2B5EF4-FFF2-40B4-BE49-F238E27FC236}">
                <a16:creationId xmlns:a16="http://schemas.microsoft.com/office/drawing/2014/main" id="{D632F183-44FE-455A-8EED-9D4903FC9450}"/>
              </a:ext>
            </a:extLst>
          </p:cNvPr>
          <p:cNvGrpSpPr/>
          <p:nvPr/>
        </p:nvGrpSpPr>
        <p:grpSpPr>
          <a:xfrm>
            <a:off x="88315" y="74533"/>
            <a:ext cx="1620000" cy="1620983"/>
            <a:chOff x="4989360" y="4416134"/>
            <a:chExt cx="1620000" cy="1620983"/>
          </a:xfrm>
        </p:grpSpPr>
        <p:sp>
          <p:nvSpPr>
            <p:cNvPr id="15" name="Oval 14">
              <a:extLst>
                <a:ext uri="{FF2B5EF4-FFF2-40B4-BE49-F238E27FC236}">
                  <a16:creationId xmlns:a16="http://schemas.microsoft.com/office/drawing/2014/main" id="{4C7D75AF-255D-4E11-85D5-7D28C99A17D6}"/>
                </a:ext>
              </a:extLst>
            </p:cNvPr>
            <p:cNvSpPr/>
            <p:nvPr/>
          </p:nvSpPr>
          <p:spPr>
            <a:xfrm>
              <a:off x="4989360" y="4416134"/>
              <a:ext cx="1620000" cy="1620983"/>
            </a:xfrm>
            <a:prstGeom prst="ellipse">
              <a:avLst/>
            </a:prstGeom>
            <a:ln w="38100">
              <a:solidFill>
                <a:srgbClr val="005EB8"/>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9C3773A9-CF9F-4083-BD6E-71504DCBD1D8}"/>
                </a:ext>
              </a:extLst>
            </p:cNvPr>
            <p:cNvSpPr txBox="1"/>
            <p:nvPr/>
          </p:nvSpPr>
          <p:spPr>
            <a:xfrm>
              <a:off x="5047391" y="5065043"/>
              <a:ext cx="1503938" cy="323165"/>
            </a:xfrm>
            <a:prstGeom prst="rect">
              <a:avLst/>
            </a:prstGeom>
            <a:noFill/>
          </p:spPr>
          <p:txBody>
            <a:bodyPr wrap="none" rtlCol="0">
              <a:spAutoFit/>
            </a:bodyPr>
            <a:lstStyle/>
            <a:p>
              <a:r>
                <a:rPr lang="en-GB" sz="1500">
                  <a:latin typeface="Arial" panose="020B0604020202020204" pitchFamily="34" charset="0"/>
                  <a:cs typeface="Arial" panose="020B0604020202020204" pitchFamily="34" charset="0"/>
                </a:rPr>
                <a:t>Regulation 6(5)</a:t>
              </a:r>
            </a:p>
          </p:txBody>
        </p:sp>
      </p:grpSp>
      <p:sp>
        <p:nvSpPr>
          <p:cNvPr id="8" name="Title 1">
            <a:extLst>
              <a:ext uri="{FF2B5EF4-FFF2-40B4-BE49-F238E27FC236}">
                <a16:creationId xmlns:a16="http://schemas.microsoft.com/office/drawing/2014/main" id="{C389CF13-188D-424E-B97C-4FCE2CC3ED8F}"/>
              </a:ext>
            </a:extLst>
          </p:cNvPr>
          <p:cNvSpPr txBox="1">
            <a:spLocks/>
          </p:cNvSpPr>
          <p:nvPr/>
        </p:nvSpPr>
        <p:spPr>
          <a:xfrm>
            <a:off x="2234832" y="384207"/>
            <a:ext cx="7722336" cy="6116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algn="ctr"/>
            <a:r>
              <a:rPr lang="en-US" b="1"/>
              <a:t>Overview of the competitive process</a:t>
            </a:r>
          </a:p>
        </p:txBody>
      </p:sp>
      <p:grpSp>
        <p:nvGrpSpPr>
          <p:cNvPr id="9" name="Group 8">
            <a:extLst>
              <a:ext uri="{FF2B5EF4-FFF2-40B4-BE49-F238E27FC236}">
                <a16:creationId xmlns:a16="http://schemas.microsoft.com/office/drawing/2014/main" id="{F831BF87-B66D-401C-89AF-33CD0FA61330}"/>
              </a:ext>
            </a:extLst>
          </p:cNvPr>
          <p:cNvGrpSpPr/>
          <p:nvPr/>
        </p:nvGrpSpPr>
        <p:grpSpPr>
          <a:xfrm>
            <a:off x="88315" y="74533"/>
            <a:ext cx="1620000" cy="1620983"/>
            <a:chOff x="4989360" y="4416134"/>
            <a:chExt cx="1620000" cy="1620983"/>
          </a:xfrm>
        </p:grpSpPr>
        <p:sp>
          <p:nvSpPr>
            <p:cNvPr id="10" name="Oval 9">
              <a:extLst>
                <a:ext uri="{FF2B5EF4-FFF2-40B4-BE49-F238E27FC236}">
                  <a16:creationId xmlns:a16="http://schemas.microsoft.com/office/drawing/2014/main" id="{0C7830BC-1C50-4A1E-BA51-727D94E5A5A7}"/>
                </a:ext>
              </a:extLst>
            </p:cNvPr>
            <p:cNvSpPr/>
            <p:nvPr/>
          </p:nvSpPr>
          <p:spPr>
            <a:xfrm>
              <a:off x="4989360"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F88CA17D-815A-49D2-9411-21EE7E836E8B}"/>
                </a:ext>
              </a:extLst>
            </p:cNvPr>
            <p:cNvSpPr txBox="1"/>
            <p:nvPr/>
          </p:nvSpPr>
          <p:spPr>
            <a:xfrm>
              <a:off x="5082369" y="4949626"/>
              <a:ext cx="1433982"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a:t>
              </a:r>
            </a:p>
            <a:p>
              <a:pPr algn="ctr"/>
              <a:r>
                <a:rPr lang="en-GB" sz="1500" b="1">
                  <a:latin typeface="Arial" panose="020B0604020202020204" pitchFamily="34" charset="0"/>
                  <a:cs typeface="Arial" panose="020B0604020202020204" pitchFamily="34" charset="0"/>
                </a:rPr>
                <a:t>Regulation 11</a:t>
              </a:r>
            </a:p>
          </p:txBody>
        </p:sp>
      </p:grpSp>
      <p:sp>
        <p:nvSpPr>
          <p:cNvPr id="19" name="Rectangle 18">
            <a:extLst>
              <a:ext uri="{FF2B5EF4-FFF2-40B4-BE49-F238E27FC236}">
                <a16:creationId xmlns:a16="http://schemas.microsoft.com/office/drawing/2014/main" id="{010B7D19-5826-4898-BDE3-1C8737A1F26A}"/>
              </a:ext>
            </a:extLst>
          </p:cNvPr>
          <p:cNvSpPr/>
          <p:nvPr/>
        </p:nvSpPr>
        <p:spPr>
          <a:xfrm>
            <a:off x="9147333" y="1732840"/>
            <a:ext cx="2358860" cy="4589615"/>
          </a:xfrm>
          <a:prstGeom prst="rect">
            <a:avLst/>
          </a:prstGeom>
          <a:noFill/>
          <a:ln w="762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The competitive process </a:t>
            </a:r>
            <a:r>
              <a:rPr lang="en-GB" sz="2000" b="1">
                <a:solidFill>
                  <a:schemeClr val="tx1"/>
                </a:solidFill>
                <a:latin typeface="Arial" panose="020B0604020202020204" pitchFamily="34" charset="0"/>
                <a:cs typeface="Arial" panose="020B0604020202020204" pitchFamily="34" charset="0"/>
              </a:rPr>
              <a:t>must</a:t>
            </a:r>
            <a:r>
              <a:rPr lang="en-GB" sz="2000">
                <a:solidFill>
                  <a:schemeClr val="tx1"/>
                </a:solidFill>
                <a:latin typeface="Arial" panose="020B0604020202020204" pitchFamily="34" charset="0"/>
                <a:cs typeface="Arial" panose="020B0604020202020204" pitchFamily="34" charset="0"/>
              </a:rPr>
              <a:t> be used.</a:t>
            </a:r>
          </a:p>
        </p:txBody>
      </p:sp>
    </p:spTree>
    <p:extLst>
      <p:ext uri="{BB962C8B-B14F-4D97-AF65-F5344CB8AC3E}">
        <p14:creationId xmlns:p14="http://schemas.microsoft.com/office/powerpoint/2010/main" val="87240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990" y="25200"/>
            <a:ext cx="7020020" cy="1049109"/>
          </a:xfrm>
        </p:spPr>
        <p:txBody>
          <a:bodyPr>
            <a:noAutofit/>
          </a:bodyPr>
          <a:lstStyle/>
          <a:p>
            <a:pPr algn="ctr"/>
            <a:r>
              <a:rPr lang="en-GB" sz="3600" b="1">
                <a:solidFill>
                  <a:srgbClr val="005EB8"/>
                </a:solidFill>
                <a:latin typeface="Arial" panose="020B0604020202020204" pitchFamily="34" charset="0"/>
                <a:cs typeface="Arial" panose="020B0604020202020204" pitchFamily="34" charset="0"/>
              </a:rPr>
              <a:t>Getting to the right decision</a:t>
            </a:r>
          </a:p>
        </p:txBody>
      </p:sp>
      <p:pic>
        <p:nvPicPr>
          <p:cNvPr id="29" name="Picture 28" descr="Logo&#10;&#10;Description automatically generated">
            <a:extLst>
              <a:ext uri="{FF2B5EF4-FFF2-40B4-BE49-F238E27FC236}">
                <a16:creationId xmlns:a16="http://schemas.microsoft.com/office/drawing/2014/main" id="{510211CD-EA11-46B8-895E-204B70B719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79" name="Group 78">
            <a:extLst>
              <a:ext uri="{FF2B5EF4-FFF2-40B4-BE49-F238E27FC236}">
                <a16:creationId xmlns:a16="http://schemas.microsoft.com/office/drawing/2014/main" id="{8BAA1FCF-A69C-42BB-8C7A-5A42AEFB2302}"/>
              </a:ext>
            </a:extLst>
          </p:cNvPr>
          <p:cNvGrpSpPr/>
          <p:nvPr/>
        </p:nvGrpSpPr>
        <p:grpSpPr>
          <a:xfrm>
            <a:off x="93518" y="45958"/>
            <a:ext cx="1620000" cy="1620983"/>
            <a:chOff x="4956463" y="4416134"/>
            <a:chExt cx="1620000" cy="1620983"/>
          </a:xfrm>
        </p:grpSpPr>
        <p:sp>
          <p:nvSpPr>
            <p:cNvPr id="80" name="Oval 79">
              <a:extLst>
                <a:ext uri="{FF2B5EF4-FFF2-40B4-BE49-F238E27FC236}">
                  <a16:creationId xmlns:a16="http://schemas.microsoft.com/office/drawing/2014/main" id="{1677B215-0C06-4D9D-9934-AA35BD7D89AF}"/>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5" name="TextBox 84">
              <a:extLst>
                <a:ext uri="{FF2B5EF4-FFF2-40B4-BE49-F238E27FC236}">
                  <a16:creationId xmlns:a16="http://schemas.microsoft.com/office/drawing/2014/main" id="{D3D706A4-4DEF-42F6-AD3D-A9738CC9F201}"/>
                </a:ext>
              </a:extLst>
            </p:cNvPr>
            <p:cNvSpPr txBox="1"/>
            <p:nvPr/>
          </p:nvSpPr>
          <p:spPr>
            <a:xfrm>
              <a:off x="5097850" y="5065043"/>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6</a:t>
              </a:r>
            </a:p>
          </p:txBody>
        </p:sp>
      </p:grpSp>
      <p:pic>
        <p:nvPicPr>
          <p:cNvPr id="4" name="Picture 3">
            <a:extLst>
              <a:ext uri="{FF2B5EF4-FFF2-40B4-BE49-F238E27FC236}">
                <a16:creationId xmlns:a16="http://schemas.microsoft.com/office/drawing/2014/main" id="{A84E0E91-9CB9-39D7-3189-3C75BD5687EC}"/>
              </a:ext>
            </a:extLst>
          </p:cNvPr>
          <p:cNvPicPr>
            <a:picLocks noChangeAspect="1"/>
          </p:cNvPicPr>
          <p:nvPr/>
        </p:nvPicPr>
        <p:blipFill>
          <a:blip r:embed="rId4"/>
          <a:stretch>
            <a:fillRect/>
          </a:stretch>
        </p:blipFill>
        <p:spPr>
          <a:xfrm>
            <a:off x="3213445" y="784320"/>
            <a:ext cx="5765110" cy="6073680"/>
          </a:xfrm>
          <a:prstGeom prst="rect">
            <a:avLst/>
          </a:prstGeom>
        </p:spPr>
      </p:pic>
    </p:spTree>
    <p:extLst>
      <p:ext uri="{BB962C8B-B14F-4D97-AF65-F5344CB8AC3E}">
        <p14:creationId xmlns:p14="http://schemas.microsoft.com/office/powerpoint/2010/main" val="4049418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76502C64-5321-0937-9230-59A3AB4E7D45}"/>
              </a:ext>
            </a:extLst>
          </p:cNvPr>
          <p:cNvSpPr>
            <a:spLocks noGrp="1"/>
          </p:cNvSpPr>
          <p:nvPr>
            <p:ph type="ctrTitle"/>
          </p:nvPr>
        </p:nvSpPr>
        <p:spPr>
          <a:xfrm>
            <a:off x="854765" y="2014333"/>
            <a:ext cx="9144000" cy="601111"/>
          </a:xfrm>
        </p:spPr>
        <p:txBody>
          <a:bodyPr/>
          <a:lstStyle/>
          <a:p>
            <a:r>
              <a:rPr lang="en-GB" b="1"/>
              <a:t>The Provider Selection Regime (PSR)</a:t>
            </a:r>
          </a:p>
        </p:txBody>
      </p:sp>
      <p:sp>
        <p:nvSpPr>
          <p:cNvPr id="9" name="Subtitle 6">
            <a:extLst>
              <a:ext uri="{FF2B5EF4-FFF2-40B4-BE49-F238E27FC236}">
                <a16:creationId xmlns:a16="http://schemas.microsoft.com/office/drawing/2014/main" id="{DA47D115-7DBF-DE45-56B1-E284EDA9513F}"/>
              </a:ext>
            </a:extLst>
          </p:cNvPr>
          <p:cNvSpPr>
            <a:spLocks noGrp="1"/>
          </p:cNvSpPr>
          <p:nvPr>
            <p:ph type="subTitle" idx="1"/>
          </p:nvPr>
        </p:nvSpPr>
        <p:spPr>
          <a:xfrm>
            <a:off x="854764" y="2708920"/>
            <a:ext cx="10283135" cy="2186930"/>
          </a:xfrm>
        </p:spPr>
        <p:txBody>
          <a:bodyPr>
            <a:normAutofit/>
          </a:bodyPr>
          <a:lstStyle/>
          <a:p>
            <a:r>
              <a:rPr lang="en-GB" sz="2200" b="1">
                <a:solidFill>
                  <a:srgbClr val="00A9CE"/>
                </a:solidFill>
              </a:rPr>
              <a:t>Practitioner Reference Slides</a:t>
            </a:r>
          </a:p>
          <a:p>
            <a:endParaRPr lang="en-GB" sz="2200" b="1">
              <a:solidFill>
                <a:srgbClr val="00A9CE"/>
              </a:solidFill>
            </a:endParaRPr>
          </a:p>
          <a:p>
            <a:r>
              <a:rPr lang="en-GB" sz="2100">
                <a:solidFill>
                  <a:schemeClr val="tx1"/>
                </a:solidFill>
              </a:rPr>
              <a:t>These reference slides are intended to support relevant authorities with their application of the new Provider Selection Regime (PSR); however, they are not exhaustive and should not be used as guidance. Relevant authorities must follow the regulations and associated statutory guidance when applying the PSR. </a:t>
            </a:r>
          </a:p>
          <a:p>
            <a:endParaRPr lang="en-GB" sz="2100">
              <a:solidFill>
                <a:schemeClr val="tx1"/>
              </a:solidFill>
            </a:endParaRPr>
          </a:p>
          <a:p>
            <a:endParaRPr lang="en-GB" sz="2100">
              <a:solidFill>
                <a:schemeClr val="tx1"/>
              </a:solidFill>
            </a:endParaRPr>
          </a:p>
          <a:p>
            <a:endParaRPr lang="en-GB" sz="2200" b="1">
              <a:solidFill>
                <a:srgbClr val="00A9CE"/>
              </a:solidFill>
            </a:endParaRPr>
          </a:p>
        </p:txBody>
      </p:sp>
      <p:grpSp>
        <p:nvGrpSpPr>
          <p:cNvPr id="10" name="Group 9">
            <a:extLst>
              <a:ext uri="{FF2B5EF4-FFF2-40B4-BE49-F238E27FC236}">
                <a16:creationId xmlns:a16="http://schemas.microsoft.com/office/drawing/2014/main" id="{11066802-19DE-62E7-7EEF-A6B4DC9843EA}"/>
              </a:ext>
            </a:extLst>
          </p:cNvPr>
          <p:cNvGrpSpPr/>
          <p:nvPr/>
        </p:nvGrpSpPr>
        <p:grpSpPr>
          <a:xfrm>
            <a:off x="692495" y="4964982"/>
            <a:ext cx="10807010" cy="1451947"/>
            <a:chOff x="854764" y="4964982"/>
            <a:chExt cx="10807010" cy="1451947"/>
          </a:xfrm>
        </p:grpSpPr>
        <p:sp>
          <p:nvSpPr>
            <p:cNvPr id="11" name="Oval 10">
              <a:extLst>
                <a:ext uri="{FF2B5EF4-FFF2-40B4-BE49-F238E27FC236}">
                  <a16:creationId xmlns:a16="http://schemas.microsoft.com/office/drawing/2014/main" id="{BEE5CDE2-DE45-8C45-1038-83A5B81EC66C}"/>
                </a:ext>
              </a:extLst>
            </p:cNvPr>
            <p:cNvSpPr/>
            <p:nvPr/>
          </p:nvSpPr>
          <p:spPr>
            <a:xfrm>
              <a:off x="857732" y="5102997"/>
              <a:ext cx="392738" cy="396425"/>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12" name="Oval 11">
              <a:extLst>
                <a:ext uri="{FF2B5EF4-FFF2-40B4-BE49-F238E27FC236}">
                  <a16:creationId xmlns:a16="http://schemas.microsoft.com/office/drawing/2014/main" id="{E0AA3603-39D5-1400-8616-6F00C5E1BA01}"/>
                </a:ext>
              </a:extLst>
            </p:cNvPr>
            <p:cNvSpPr/>
            <p:nvPr/>
          </p:nvSpPr>
          <p:spPr>
            <a:xfrm>
              <a:off x="854764" y="5882489"/>
              <a:ext cx="392738" cy="396425"/>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13" name="Subtitle 6">
              <a:extLst>
                <a:ext uri="{FF2B5EF4-FFF2-40B4-BE49-F238E27FC236}">
                  <a16:creationId xmlns:a16="http://schemas.microsoft.com/office/drawing/2014/main" id="{18676FA3-F51C-2B71-BFFA-78FA8949E067}"/>
                </a:ext>
              </a:extLst>
            </p:cNvPr>
            <p:cNvSpPr txBox="1">
              <a:spLocks/>
            </p:cNvSpPr>
            <p:nvPr/>
          </p:nvSpPr>
          <p:spPr>
            <a:xfrm>
              <a:off x="1378639" y="4964982"/>
              <a:ext cx="10283135" cy="67245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5E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100">
                  <a:solidFill>
                    <a:schemeClr val="tx1"/>
                  </a:solidFill>
                </a:rPr>
                <a:t>Throughout this slide deck requirements set out in the PSR regulations that relevant authorities must comply with are denoted by blue circles in the top left corner. The relevant regulations are inserted into the middle of the circle.</a:t>
              </a:r>
            </a:p>
            <a:p>
              <a:endParaRPr lang="en-GB" sz="2100">
                <a:solidFill>
                  <a:schemeClr val="tx1"/>
                </a:solidFill>
              </a:endParaRPr>
            </a:p>
            <a:p>
              <a:endParaRPr lang="en-GB" sz="2200" b="1">
                <a:solidFill>
                  <a:srgbClr val="00A9CE"/>
                </a:solidFill>
              </a:endParaRPr>
            </a:p>
          </p:txBody>
        </p:sp>
        <p:sp>
          <p:nvSpPr>
            <p:cNvPr id="14" name="Subtitle 6">
              <a:extLst>
                <a:ext uri="{FF2B5EF4-FFF2-40B4-BE49-F238E27FC236}">
                  <a16:creationId xmlns:a16="http://schemas.microsoft.com/office/drawing/2014/main" id="{6D32C7FA-E1CE-0E40-DF08-9EEB6943D2CF}"/>
                </a:ext>
              </a:extLst>
            </p:cNvPr>
            <p:cNvSpPr txBox="1">
              <a:spLocks/>
            </p:cNvSpPr>
            <p:nvPr/>
          </p:nvSpPr>
          <p:spPr>
            <a:xfrm>
              <a:off x="1378638" y="5744474"/>
              <a:ext cx="10283135" cy="6724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5E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1"/>
                  </a:solidFill>
                </a:rPr>
                <a:t>Throughout this slide deck recommendations by NHS England as set out in the statutory guidance are denoted by orange circles in the top left corner.</a:t>
              </a:r>
            </a:p>
            <a:p>
              <a:endParaRPr lang="en-GB">
                <a:solidFill>
                  <a:schemeClr val="tx1"/>
                </a:solidFill>
              </a:endParaRPr>
            </a:p>
            <a:p>
              <a:endParaRPr lang="en-GB" b="1">
                <a:solidFill>
                  <a:srgbClr val="00A9CE"/>
                </a:solidFill>
              </a:endParaRPr>
            </a:p>
          </p:txBody>
        </p:sp>
      </p:grpSp>
    </p:spTree>
    <p:extLst>
      <p:ext uri="{BB962C8B-B14F-4D97-AF65-F5344CB8AC3E}">
        <p14:creationId xmlns:p14="http://schemas.microsoft.com/office/powerpoint/2010/main" val="4204194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1500852" y="239104"/>
            <a:ext cx="8972659" cy="930243"/>
          </a:xfrm>
        </p:spPr>
        <p:txBody>
          <a:bodyPr>
            <a:noAutofit/>
          </a:bodyPr>
          <a:lstStyle/>
          <a:p>
            <a:pPr algn="ctr"/>
            <a:r>
              <a:rPr lang="en-US" b="1"/>
              <a:t>Overview of the direct award processes</a:t>
            </a:r>
          </a:p>
        </p:txBody>
      </p:sp>
      <p:sp>
        <p:nvSpPr>
          <p:cNvPr id="3" name="Content Placeholder 2">
            <a:extLst>
              <a:ext uri="{FF2B5EF4-FFF2-40B4-BE49-F238E27FC236}">
                <a16:creationId xmlns:a16="http://schemas.microsoft.com/office/drawing/2014/main" id="{B13A92EA-95BB-F421-3A78-DA615A79EB9C}"/>
              </a:ext>
            </a:extLst>
          </p:cNvPr>
          <p:cNvSpPr>
            <a:spLocks noGrp="1"/>
          </p:cNvSpPr>
          <p:nvPr>
            <p:ph sz="quarter" idx="10"/>
          </p:nvPr>
        </p:nvSpPr>
        <p:spPr>
          <a:xfrm>
            <a:off x="1252113" y="1332428"/>
            <a:ext cx="9687773" cy="734070"/>
          </a:xfrm>
        </p:spPr>
        <p:txBody>
          <a:bodyPr>
            <a:noAutofit/>
          </a:bodyPr>
          <a:lstStyle/>
          <a:p>
            <a:pPr marL="0" indent="0">
              <a:spcAft>
                <a:spcPts val="1200"/>
              </a:spcAft>
              <a:buNone/>
            </a:pPr>
            <a:r>
              <a:rPr lang="en-GB" sz="2000" b="1">
                <a:solidFill>
                  <a:srgbClr val="231F20"/>
                </a:solidFill>
              </a:rPr>
              <a:t>The direct award processes were designed to allow relevant authorities the flexibility to:</a:t>
            </a:r>
            <a:endParaRPr lang="en-GB" sz="2000">
              <a:solidFill>
                <a:srgbClr val="231F20"/>
              </a:solidFill>
            </a:endParaRPr>
          </a:p>
        </p:txBody>
      </p:sp>
      <p:sp>
        <p:nvSpPr>
          <p:cNvPr id="5" name="Freeform: Shape 4">
            <a:extLst>
              <a:ext uri="{FF2B5EF4-FFF2-40B4-BE49-F238E27FC236}">
                <a16:creationId xmlns:a16="http://schemas.microsoft.com/office/drawing/2014/main" id="{DE03AA24-ADC1-20F2-0FEC-42544493B73D}"/>
              </a:ext>
            </a:extLst>
          </p:cNvPr>
          <p:cNvSpPr/>
          <p:nvPr/>
        </p:nvSpPr>
        <p:spPr>
          <a:xfrm>
            <a:off x="1252113" y="2283437"/>
            <a:ext cx="559988" cy="799982"/>
          </a:xfrm>
          <a:custGeom>
            <a:avLst/>
            <a:gdLst>
              <a:gd name="connsiteX0" fmla="*/ 0 w 799982"/>
              <a:gd name="connsiteY0" fmla="*/ 0 h 559988"/>
              <a:gd name="connsiteX1" fmla="*/ 519988 w 799982"/>
              <a:gd name="connsiteY1" fmla="*/ 0 h 559988"/>
              <a:gd name="connsiteX2" fmla="*/ 799982 w 799982"/>
              <a:gd name="connsiteY2" fmla="*/ 279994 h 559988"/>
              <a:gd name="connsiteX3" fmla="*/ 519988 w 799982"/>
              <a:gd name="connsiteY3" fmla="*/ 559988 h 559988"/>
              <a:gd name="connsiteX4" fmla="*/ 0 w 799982"/>
              <a:gd name="connsiteY4" fmla="*/ 559988 h 559988"/>
              <a:gd name="connsiteX5" fmla="*/ 279994 w 799982"/>
              <a:gd name="connsiteY5" fmla="*/ 279994 h 559988"/>
              <a:gd name="connsiteX6" fmla="*/ 0 w 799982"/>
              <a:gd name="connsiteY6" fmla="*/ 0 h 5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982" h="559988">
                <a:moveTo>
                  <a:pt x="799982" y="0"/>
                </a:moveTo>
                <a:lnTo>
                  <a:pt x="799982" y="363992"/>
                </a:lnTo>
                <a:lnTo>
                  <a:pt x="399991" y="559988"/>
                </a:lnTo>
                <a:lnTo>
                  <a:pt x="0" y="363992"/>
                </a:lnTo>
                <a:lnTo>
                  <a:pt x="0" y="0"/>
                </a:lnTo>
                <a:lnTo>
                  <a:pt x="399991" y="195996"/>
                </a:lnTo>
                <a:lnTo>
                  <a:pt x="799982" y="0"/>
                </a:lnTo>
                <a:close/>
              </a:path>
            </a:pathLst>
          </a:custGeom>
          <a:solidFill>
            <a:srgbClr val="005EB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 tIns="289519" rIns="9525" bIns="289519" numCol="1" spcCol="1270" anchor="ctr" anchorCtr="0">
            <a:noAutofit/>
          </a:bodyPr>
          <a:lstStyle/>
          <a:p>
            <a:pPr marL="0" lvl="0" indent="0" algn="ctr" defTabSz="666750">
              <a:lnSpc>
                <a:spcPct val="90000"/>
              </a:lnSpc>
              <a:spcBef>
                <a:spcPct val="0"/>
              </a:spcBef>
              <a:spcAft>
                <a:spcPct val="35000"/>
              </a:spcAft>
              <a:buNone/>
            </a:pPr>
            <a:r>
              <a:rPr lang="en-GB" sz="1500" kern="1200"/>
              <a:t> </a:t>
            </a:r>
          </a:p>
        </p:txBody>
      </p:sp>
      <p:sp>
        <p:nvSpPr>
          <p:cNvPr id="6" name="Freeform: Shape 5">
            <a:extLst>
              <a:ext uri="{FF2B5EF4-FFF2-40B4-BE49-F238E27FC236}">
                <a16:creationId xmlns:a16="http://schemas.microsoft.com/office/drawing/2014/main" id="{82B84921-E7DA-DB38-C3B5-4F44D6CD9522}"/>
              </a:ext>
            </a:extLst>
          </p:cNvPr>
          <p:cNvSpPr/>
          <p:nvPr/>
        </p:nvSpPr>
        <p:spPr>
          <a:xfrm>
            <a:off x="1812100" y="2286899"/>
            <a:ext cx="9125570" cy="519989"/>
          </a:xfrm>
          <a:custGeom>
            <a:avLst/>
            <a:gdLst>
              <a:gd name="connsiteX0" fmla="*/ 86666 w 519988"/>
              <a:gd name="connsiteY0" fmla="*/ 0 h 9125569"/>
              <a:gd name="connsiteX1" fmla="*/ 433322 w 519988"/>
              <a:gd name="connsiteY1" fmla="*/ 0 h 9125569"/>
              <a:gd name="connsiteX2" fmla="*/ 519988 w 519988"/>
              <a:gd name="connsiteY2" fmla="*/ 86666 h 9125569"/>
              <a:gd name="connsiteX3" fmla="*/ 519988 w 519988"/>
              <a:gd name="connsiteY3" fmla="*/ 9125569 h 9125569"/>
              <a:gd name="connsiteX4" fmla="*/ 519988 w 519988"/>
              <a:gd name="connsiteY4" fmla="*/ 9125569 h 9125569"/>
              <a:gd name="connsiteX5" fmla="*/ 0 w 519988"/>
              <a:gd name="connsiteY5" fmla="*/ 9125569 h 9125569"/>
              <a:gd name="connsiteX6" fmla="*/ 0 w 519988"/>
              <a:gd name="connsiteY6" fmla="*/ 9125569 h 9125569"/>
              <a:gd name="connsiteX7" fmla="*/ 0 w 519988"/>
              <a:gd name="connsiteY7" fmla="*/ 86666 h 9125569"/>
              <a:gd name="connsiteX8" fmla="*/ 86666 w 519988"/>
              <a:gd name="connsiteY8" fmla="*/ 0 h 912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88" h="9125569">
                <a:moveTo>
                  <a:pt x="519988" y="1520957"/>
                </a:moveTo>
                <a:lnTo>
                  <a:pt x="519988" y="7604612"/>
                </a:lnTo>
                <a:cubicBezTo>
                  <a:pt x="519988" y="8444603"/>
                  <a:pt x="517777" y="9125560"/>
                  <a:pt x="515050" y="9125560"/>
                </a:cubicBezTo>
                <a:lnTo>
                  <a:pt x="0" y="9125560"/>
                </a:lnTo>
                <a:lnTo>
                  <a:pt x="0" y="9125560"/>
                </a:lnTo>
                <a:lnTo>
                  <a:pt x="0" y="9"/>
                </a:lnTo>
                <a:lnTo>
                  <a:pt x="0" y="9"/>
                </a:lnTo>
                <a:lnTo>
                  <a:pt x="515050" y="9"/>
                </a:lnTo>
                <a:cubicBezTo>
                  <a:pt x="517777" y="9"/>
                  <a:pt x="519988" y="680966"/>
                  <a:pt x="519988" y="152095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38084" rIns="38084" bIns="38085" numCol="1" spcCol="1270" anchor="ctr" anchorCtr="0">
            <a:noAutofit/>
          </a:bodyPr>
          <a:lstStyle/>
          <a:p>
            <a:pPr marL="228600" lvl="1" indent="-228600" algn="l" defTabSz="889000">
              <a:lnSpc>
                <a:spcPct val="90000"/>
              </a:lnSpc>
              <a:spcBef>
                <a:spcPct val="0"/>
              </a:spcBef>
              <a:spcAft>
                <a:spcPct val="15000"/>
              </a:spcAft>
              <a:buFontTx/>
              <a:buNone/>
            </a:pPr>
            <a:r>
              <a:rPr lang="en-GB" sz="2000" kern="1200">
                <a:latin typeface="Arial" panose="020B0604020202020204" pitchFamily="34" charset="0"/>
                <a:cs typeface="Arial" panose="020B0604020202020204" pitchFamily="34" charset="0"/>
              </a:rPr>
              <a:t>take a proportionate approach when selecting a provider</a:t>
            </a:r>
          </a:p>
        </p:txBody>
      </p:sp>
      <p:sp>
        <p:nvSpPr>
          <p:cNvPr id="7" name="Freeform: Shape 6">
            <a:extLst>
              <a:ext uri="{FF2B5EF4-FFF2-40B4-BE49-F238E27FC236}">
                <a16:creationId xmlns:a16="http://schemas.microsoft.com/office/drawing/2014/main" id="{08D0A124-5353-3F35-F7EA-7BBF0F8A9C9A}"/>
              </a:ext>
            </a:extLst>
          </p:cNvPr>
          <p:cNvSpPr/>
          <p:nvPr/>
        </p:nvSpPr>
        <p:spPr>
          <a:xfrm>
            <a:off x="1252113" y="2915423"/>
            <a:ext cx="559988" cy="799982"/>
          </a:xfrm>
          <a:custGeom>
            <a:avLst/>
            <a:gdLst>
              <a:gd name="connsiteX0" fmla="*/ 0 w 799982"/>
              <a:gd name="connsiteY0" fmla="*/ 0 h 559988"/>
              <a:gd name="connsiteX1" fmla="*/ 519988 w 799982"/>
              <a:gd name="connsiteY1" fmla="*/ 0 h 559988"/>
              <a:gd name="connsiteX2" fmla="*/ 799982 w 799982"/>
              <a:gd name="connsiteY2" fmla="*/ 279994 h 559988"/>
              <a:gd name="connsiteX3" fmla="*/ 519988 w 799982"/>
              <a:gd name="connsiteY3" fmla="*/ 559988 h 559988"/>
              <a:gd name="connsiteX4" fmla="*/ 0 w 799982"/>
              <a:gd name="connsiteY4" fmla="*/ 559988 h 559988"/>
              <a:gd name="connsiteX5" fmla="*/ 279994 w 799982"/>
              <a:gd name="connsiteY5" fmla="*/ 279994 h 559988"/>
              <a:gd name="connsiteX6" fmla="*/ 0 w 799982"/>
              <a:gd name="connsiteY6" fmla="*/ 0 h 5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982" h="559988">
                <a:moveTo>
                  <a:pt x="799982" y="0"/>
                </a:moveTo>
                <a:lnTo>
                  <a:pt x="799982" y="363992"/>
                </a:lnTo>
                <a:lnTo>
                  <a:pt x="399991" y="559988"/>
                </a:lnTo>
                <a:lnTo>
                  <a:pt x="0" y="363992"/>
                </a:lnTo>
                <a:lnTo>
                  <a:pt x="0" y="0"/>
                </a:lnTo>
                <a:lnTo>
                  <a:pt x="399991" y="195996"/>
                </a:lnTo>
                <a:lnTo>
                  <a:pt x="799982" y="0"/>
                </a:lnTo>
                <a:close/>
              </a:path>
            </a:pathLst>
          </a:custGeom>
          <a:solidFill>
            <a:srgbClr val="005EB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 tIns="289519" rIns="9525" bIns="289519" numCol="1" spcCol="1270" anchor="ctr" anchorCtr="0">
            <a:noAutofit/>
          </a:bodyPr>
          <a:lstStyle/>
          <a:p>
            <a:pPr marL="0" lvl="0" indent="0" algn="ctr" defTabSz="666750">
              <a:lnSpc>
                <a:spcPct val="90000"/>
              </a:lnSpc>
              <a:spcBef>
                <a:spcPct val="0"/>
              </a:spcBef>
              <a:spcAft>
                <a:spcPct val="35000"/>
              </a:spcAft>
              <a:buNone/>
            </a:pPr>
            <a:r>
              <a:rPr lang="en-GB" sz="1500" kern="1200"/>
              <a:t> </a:t>
            </a:r>
          </a:p>
        </p:txBody>
      </p:sp>
      <p:sp>
        <p:nvSpPr>
          <p:cNvPr id="8" name="Freeform: Shape 7">
            <a:extLst>
              <a:ext uri="{FF2B5EF4-FFF2-40B4-BE49-F238E27FC236}">
                <a16:creationId xmlns:a16="http://schemas.microsoft.com/office/drawing/2014/main" id="{07970327-7298-4440-0CB7-2A5BDB6FF76F}"/>
              </a:ext>
            </a:extLst>
          </p:cNvPr>
          <p:cNvSpPr/>
          <p:nvPr/>
        </p:nvSpPr>
        <p:spPr>
          <a:xfrm>
            <a:off x="1812100" y="2915424"/>
            <a:ext cx="9125570" cy="519989"/>
          </a:xfrm>
          <a:custGeom>
            <a:avLst/>
            <a:gdLst>
              <a:gd name="connsiteX0" fmla="*/ 86666 w 519988"/>
              <a:gd name="connsiteY0" fmla="*/ 0 h 9125569"/>
              <a:gd name="connsiteX1" fmla="*/ 433322 w 519988"/>
              <a:gd name="connsiteY1" fmla="*/ 0 h 9125569"/>
              <a:gd name="connsiteX2" fmla="*/ 519988 w 519988"/>
              <a:gd name="connsiteY2" fmla="*/ 86666 h 9125569"/>
              <a:gd name="connsiteX3" fmla="*/ 519988 w 519988"/>
              <a:gd name="connsiteY3" fmla="*/ 9125569 h 9125569"/>
              <a:gd name="connsiteX4" fmla="*/ 519988 w 519988"/>
              <a:gd name="connsiteY4" fmla="*/ 9125569 h 9125569"/>
              <a:gd name="connsiteX5" fmla="*/ 0 w 519988"/>
              <a:gd name="connsiteY5" fmla="*/ 9125569 h 9125569"/>
              <a:gd name="connsiteX6" fmla="*/ 0 w 519988"/>
              <a:gd name="connsiteY6" fmla="*/ 9125569 h 9125569"/>
              <a:gd name="connsiteX7" fmla="*/ 0 w 519988"/>
              <a:gd name="connsiteY7" fmla="*/ 86666 h 9125569"/>
              <a:gd name="connsiteX8" fmla="*/ 86666 w 519988"/>
              <a:gd name="connsiteY8" fmla="*/ 0 h 912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88" h="9125569">
                <a:moveTo>
                  <a:pt x="519988" y="1520957"/>
                </a:moveTo>
                <a:lnTo>
                  <a:pt x="519988" y="7604612"/>
                </a:lnTo>
                <a:cubicBezTo>
                  <a:pt x="519988" y="8444603"/>
                  <a:pt x="517777" y="9125560"/>
                  <a:pt x="515050" y="9125560"/>
                </a:cubicBezTo>
                <a:lnTo>
                  <a:pt x="0" y="9125560"/>
                </a:lnTo>
                <a:lnTo>
                  <a:pt x="0" y="9125560"/>
                </a:lnTo>
                <a:lnTo>
                  <a:pt x="0" y="9"/>
                </a:lnTo>
                <a:lnTo>
                  <a:pt x="0" y="9"/>
                </a:lnTo>
                <a:lnTo>
                  <a:pt x="515050" y="9"/>
                </a:lnTo>
                <a:cubicBezTo>
                  <a:pt x="517777" y="9"/>
                  <a:pt x="519988" y="680966"/>
                  <a:pt x="519988" y="152095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38084" rIns="38084" bIns="38085" numCol="1" spcCol="1270" anchor="ctr" anchorCtr="0">
            <a:noAutofit/>
          </a:bodyPr>
          <a:lstStyle/>
          <a:p>
            <a:pPr marL="228600" lvl="1" indent="-228600" algn="l" defTabSz="889000">
              <a:lnSpc>
                <a:spcPct val="90000"/>
              </a:lnSpc>
              <a:spcBef>
                <a:spcPct val="0"/>
              </a:spcBef>
              <a:spcAft>
                <a:spcPct val="15000"/>
              </a:spcAft>
              <a:buFontTx/>
              <a:buNone/>
            </a:pPr>
            <a:r>
              <a:rPr lang="en-GB" sz="2000" kern="1200">
                <a:latin typeface="Arial" panose="020B0604020202020204" pitchFamily="34" charset="0"/>
                <a:cs typeface="Arial" panose="020B0604020202020204" pitchFamily="34" charset="0"/>
              </a:rPr>
              <a:t>award a contract without running a competitive exercise</a:t>
            </a:r>
          </a:p>
        </p:txBody>
      </p:sp>
      <p:sp>
        <p:nvSpPr>
          <p:cNvPr id="9" name="Freeform: Shape 8">
            <a:extLst>
              <a:ext uri="{FF2B5EF4-FFF2-40B4-BE49-F238E27FC236}">
                <a16:creationId xmlns:a16="http://schemas.microsoft.com/office/drawing/2014/main" id="{AEA5BCEA-393B-407F-69A9-66CDBCACC770}"/>
              </a:ext>
            </a:extLst>
          </p:cNvPr>
          <p:cNvSpPr/>
          <p:nvPr/>
        </p:nvSpPr>
        <p:spPr>
          <a:xfrm>
            <a:off x="1252113" y="3547410"/>
            <a:ext cx="559988" cy="799982"/>
          </a:xfrm>
          <a:custGeom>
            <a:avLst/>
            <a:gdLst>
              <a:gd name="connsiteX0" fmla="*/ 0 w 799982"/>
              <a:gd name="connsiteY0" fmla="*/ 0 h 559988"/>
              <a:gd name="connsiteX1" fmla="*/ 519988 w 799982"/>
              <a:gd name="connsiteY1" fmla="*/ 0 h 559988"/>
              <a:gd name="connsiteX2" fmla="*/ 799982 w 799982"/>
              <a:gd name="connsiteY2" fmla="*/ 279994 h 559988"/>
              <a:gd name="connsiteX3" fmla="*/ 519988 w 799982"/>
              <a:gd name="connsiteY3" fmla="*/ 559988 h 559988"/>
              <a:gd name="connsiteX4" fmla="*/ 0 w 799982"/>
              <a:gd name="connsiteY4" fmla="*/ 559988 h 559988"/>
              <a:gd name="connsiteX5" fmla="*/ 279994 w 799982"/>
              <a:gd name="connsiteY5" fmla="*/ 279994 h 559988"/>
              <a:gd name="connsiteX6" fmla="*/ 0 w 799982"/>
              <a:gd name="connsiteY6" fmla="*/ 0 h 5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982" h="559988">
                <a:moveTo>
                  <a:pt x="799982" y="0"/>
                </a:moveTo>
                <a:lnTo>
                  <a:pt x="799982" y="363992"/>
                </a:lnTo>
                <a:lnTo>
                  <a:pt x="399991" y="559988"/>
                </a:lnTo>
                <a:lnTo>
                  <a:pt x="0" y="363992"/>
                </a:lnTo>
                <a:lnTo>
                  <a:pt x="0" y="0"/>
                </a:lnTo>
                <a:lnTo>
                  <a:pt x="399991" y="195996"/>
                </a:lnTo>
                <a:lnTo>
                  <a:pt x="799982" y="0"/>
                </a:lnTo>
                <a:close/>
              </a:path>
            </a:pathLst>
          </a:custGeom>
          <a:solidFill>
            <a:srgbClr val="005EB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 tIns="289519" rIns="9525" bIns="289519" numCol="1" spcCol="1270" anchor="ctr" anchorCtr="0">
            <a:noAutofit/>
          </a:bodyPr>
          <a:lstStyle/>
          <a:p>
            <a:pPr marL="0" lvl="0" indent="0" algn="ctr" defTabSz="666750">
              <a:lnSpc>
                <a:spcPct val="90000"/>
              </a:lnSpc>
              <a:spcBef>
                <a:spcPct val="0"/>
              </a:spcBef>
              <a:spcAft>
                <a:spcPct val="35000"/>
              </a:spcAft>
              <a:buNone/>
            </a:pPr>
            <a:r>
              <a:rPr lang="en-GB" sz="1500" kern="1200"/>
              <a:t> </a:t>
            </a:r>
          </a:p>
        </p:txBody>
      </p:sp>
      <p:sp>
        <p:nvSpPr>
          <p:cNvPr id="12" name="Freeform: Shape 11">
            <a:extLst>
              <a:ext uri="{FF2B5EF4-FFF2-40B4-BE49-F238E27FC236}">
                <a16:creationId xmlns:a16="http://schemas.microsoft.com/office/drawing/2014/main" id="{F3535C0D-2A78-4D0A-355B-7FB60B74A8A0}"/>
              </a:ext>
            </a:extLst>
          </p:cNvPr>
          <p:cNvSpPr/>
          <p:nvPr/>
        </p:nvSpPr>
        <p:spPr>
          <a:xfrm>
            <a:off x="1812100" y="3547410"/>
            <a:ext cx="9125570" cy="519989"/>
          </a:xfrm>
          <a:custGeom>
            <a:avLst/>
            <a:gdLst>
              <a:gd name="connsiteX0" fmla="*/ 86666 w 519988"/>
              <a:gd name="connsiteY0" fmla="*/ 0 h 9125569"/>
              <a:gd name="connsiteX1" fmla="*/ 433322 w 519988"/>
              <a:gd name="connsiteY1" fmla="*/ 0 h 9125569"/>
              <a:gd name="connsiteX2" fmla="*/ 519988 w 519988"/>
              <a:gd name="connsiteY2" fmla="*/ 86666 h 9125569"/>
              <a:gd name="connsiteX3" fmla="*/ 519988 w 519988"/>
              <a:gd name="connsiteY3" fmla="*/ 9125569 h 9125569"/>
              <a:gd name="connsiteX4" fmla="*/ 519988 w 519988"/>
              <a:gd name="connsiteY4" fmla="*/ 9125569 h 9125569"/>
              <a:gd name="connsiteX5" fmla="*/ 0 w 519988"/>
              <a:gd name="connsiteY5" fmla="*/ 9125569 h 9125569"/>
              <a:gd name="connsiteX6" fmla="*/ 0 w 519988"/>
              <a:gd name="connsiteY6" fmla="*/ 9125569 h 9125569"/>
              <a:gd name="connsiteX7" fmla="*/ 0 w 519988"/>
              <a:gd name="connsiteY7" fmla="*/ 86666 h 9125569"/>
              <a:gd name="connsiteX8" fmla="*/ 86666 w 519988"/>
              <a:gd name="connsiteY8" fmla="*/ 0 h 912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88" h="9125569">
                <a:moveTo>
                  <a:pt x="519988" y="1520957"/>
                </a:moveTo>
                <a:lnTo>
                  <a:pt x="519988" y="7604612"/>
                </a:lnTo>
                <a:cubicBezTo>
                  <a:pt x="519988" y="8444603"/>
                  <a:pt x="517777" y="9125560"/>
                  <a:pt x="515050" y="9125560"/>
                </a:cubicBezTo>
                <a:lnTo>
                  <a:pt x="0" y="9125560"/>
                </a:lnTo>
                <a:lnTo>
                  <a:pt x="0" y="9125560"/>
                </a:lnTo>
                <a:lnTo>
                  <a:pt x="0" y="9"/>
                </a:lnTo>
                <a:lnTo>
                  <a:pt x="0" y="9"/>
                </a:lnTo>
                <a:lnTo>
                  <a:pt x="515050" y="9"/>
                </a:lnTo>
                <a:cubicBezTo>
                  <a:pt x="517777" y="9"/>
                  <a:pt x="519988" y="680966"/>
                  <a:pt x="519988" y="152095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38084" rIns="38084" bIns="38085" numCol="1" spcCol="1270" anchor="ctr" anchorCtr="0">
            <a:noAutofit/>
          </a:bodyPr>
          <a:lstStyle/>
          <a:p>
            <a:pPr marL="228600" lvl="1" indent="-228600" algn="l" defTabSz="889000">
              <a:lnSpc>
                <a:spcPct val="90000"/>
              </a:lnSpc>
              <a:spcBef>
                <a:spcPct val="0"/>
              </a:spcBef>
              <a:spcAft>
                <a:spcPct val="15000"/>
              </a:spcAft>
              <a:buNone/>
            </a:pPr>
            <a:r>
              <a:rPr lang="en-GB" sz="2000" kern="1200">
                <a:latin typeface="Arial" panose="020B0604020202020204" pitchFamily="34" charset="0"/>
                <a:cs typeface="Arial" panose="020B0604020202020204" pitchFamily="34" charset="0"/>
              </a:rPr>
              <a:t>develop sustainable and integrated partnerships with providers.</a:t>
            </a:r>
          </a:p>
        </p:txBody>
      </p:sp>
      <p:sp>
        <p:nvSpPr>
          <p:cNvPr id="11" name="Rectangle: Rounded Corners 10">
            <a:extLst>
              <a:ext uri="{FF2B5EF4-FFF2-40B4-BE49-F238E27FC236}">
                <a16:creationId xmlns:a16="http://schemas.microsoft.com/office/drawing/2014/main" id="{B0536094-6A65-4A76-9659-72E2A6C50325}"/>
              </a:ext>
            </a:extLst>
          </p:cNvPr>
          <p:cNvSpPr/>
          <p:nvPr/>
        </p:nvSpPr>
        <p:spPr>
          <a:xfrm>
            <a:off x="1252113" y="4574310"/>
            <a:ext cx="9763973" cy="1161473"/>
          </a:xfrm>
          <a:prstGeom prst="round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fontAlgn="base"/>
            <a:r>
              <a:rPr lang="en-GB" sz="1900">
                <a:solidFill>
                  <a:schemeClr val="bg1"/>
                </a:solidFill>
                <a:latin typeface="Arial" panose="020B0604020202020204" pitchFamily="34" charset="0"/>
                <a:cs typeface="Arial" panose="020B0604020202020204" pitchFamily="34" charset="0"/>
              </a:rPr>
              <a:t>If the circumstances for direct award processes A and B are met, a contract may be awarded without observing a standstill period. The contract award notice must be published.</a:t>
            </a:r>
          </a:p>
        </p:txBody>
      </p:sp>
    </p:spTree>
    <p:extLst>
      <p:ext uri="{BB962C8B-B14F-4D97-AF65-F5344CB8AC3E}">
        <p14:creationId xmlns:p14="http://schemas.microsoft.com/office/powerpoint/2010/main" val="120284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1976004" y="384207"/>
            <a:ext cx="8239993" cy="611649"/>
          </a:xfrm>
        </p:spPr>
        <p:txBody>
          <a:bodyPr>
            <a:normAutofit/>
          </a:bodyPr>
          <a:lstStyle/>
          <a:p>
            <a:pPr algn="ctr"/>
            <a:r>
              <a:rPr lang="en-US" b="1"/>
              <a:t>Overview of direct award process A</a:t>
            </a:r>
          </a:p>
        </p:txBody>
      </p:sp>
      <p:sp>
        <p:nvSpPr>
          <p:cNvPr id="5" name="Freeform: Shape 4">
            <a:extLst>
              <a:ext uri="{FF2B5EF4-FFF2-40B4-BE49-F238E27FC236}">
                <a16:creationId xmlns:a16="http://schemas.microsoft.com/office/drawing/2014/main" id="{D92E96D6-D79D-5A24-A501-504144723EE3}"/>
              </a:ext>
            </a:extLst>
          </p:cNvPr>
          <p:cNvSpPr/>
          <p:nvPr/>
        </p:nvSpPr>
        <p:spPr>
          <a:xfrm>
            <a:off x="2489743" y="1453085"/>
            <a:ext cx="3005213" cy="1803128"/>
          </a:xfrm>
          <a:custGeom>
            <a:avLst/>
            <a:gdLst>
              <a:gd name="connsiteX0" fmla="*/ 0 w 3005213"/>
              <a:gd name="connsiteY0" fmla="*/ 180313 h 1803128"/>
              <a:gd name="connsiteX1" fmla="*/ 180313 w 3005213"/>
              <a:gd name="connsiteY1" fmla="*/ 0 h 1803128"/>
              <a:gd name="connsiteX2" fmla="*/ 2824900 w 3005213"/>
              <a:gd name="connsiteY2" fmla="*/ 0 h 1803128"/>
              <a:gd name="connsiteX3" fmla="*/ 3005213 w 3005213"/>
              <a:gd name="connsiteY3" fmla="*/ 180313 h 1803128"/>
              <a:gd name="connsiteX4" fmla="*/ 3005213 w 3005213"/>
              <a:gd name="connsiteY4" fmla="*/ 1622815 h 1803128"/>
              <a:gd name="connsiteX5" fmla="*/ 2824900 w 3005213"/>
              <a:gd name="connsiteY5" fmla="*/ 1803128 h 1803128"/>
              <a:gd name="connsiteX6" fmla="*/ 180313 w 3005213"/>
              <a:gd name="connsiteY6" fmla="*/ 1803128 h 1803128"/>
              <a:gd name="connsiteX7" fmla="*/ 0 w 3005213"/>
              <a:gd name="connsiteY7" fmla="*/ 1622815 h 1803128"/>
              <a:gd name="connsiteX8" fmla="*/ 0 w 3005213"/>
              <a:gd name="connsiteY8" fmla="*/ 180313 h 180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5213" h="1803128">
                <a:moveTo>
                  <a:pt x="0" y="180313"/>
                </a:moveTo>
                <a:cubicBezTo>
                  <a:pt x="0" y="80729"/>
                  <a:pt x="80729" y="0"/>
                  <a:pt x="180313" y="0"/>
                </a:cubicBezTo>
                <a:lnTo>
                  <a:pt x="2824900" y="0"/>
                </a:lnTo>
                <a:cubicBezTo>
                  <a:pt x="2924484" y="0"/>
                  <a:pt x="3005213" y="80729"/>
                  <a:pt x="3005213" y="180313"/>
                </a:cubicBezTo>
                <a:lnTo>
                  <a:pt x="3005213" y="1622815"/>
                </a:lnTo>
                <a:cubicBezTo>
                  <a:pt x="3005213" y="1722399"/>
                  <a:pt x="2924484" y="1803128"/>
                  <a:pt x="2824900" y="1803128"/>
                </a:cubicBezTo>
                <a:lnTo>
                  <a:pt x="180313" y="1803128"/>
                </a:lnTo>
                <a:cubicBezTo>
                  <a:pt x="80729" y="1803128"/>
                  <a:pt x="0" y="1722399"/>
                  <a:pt x="0" y="1622815"/>
                </a:cubicBezTo>
                <a:lnTo>
                  <a:pt x="0" y="180313"/>
                </a:lnTo>
                <a:close/>
              </a:path>
            </a:pathLst>
          </a:custGeom>
          <a:solidFill>
            <a:schemeClr val="bg2">
              <a:lumMod val="90000"/>
            </a:scheme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21392" tIns="121392" rIns="121392" bIns="121392"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latin typeface="Arial"/>
                <a:cs typeface="Arial"/>
              </a:rPr>
              <a:t>Start:</a:t>
            </a:r>
          </a:p>
          <a:p>
            <a:pPr marL="0" lvl="0" indent="0" algn="ctr" defTabSz="800100" rtl="0">
              <a:lnSpc>
                <a:spcPct val="90000"/>
              </a:lnSpc>
              <a:spcBef>
                <a:spcPct val="0"/>
              </a:spcBef>
              <a:spcAft>
                <a:spcPct val="35000"/>
              </a:spcAft>
              <a:buNone/>
            </a:pPr>
            <a:r>
              <a:rPr lang="en-GB">
                <a:solidFill>
                  <a:schemeClr val="tx1"/>
                </a:solidFill>
                <a:latin typeface="Arial"/>
                <a:cs typeface="Arial"/>
              </a:rPr>
              <a:t>Existing</a:t>
            </a:r>
            <a:r>
              <a:rPr lang="en-GB" sz="1800" kern="1200">
                <a:solidFill>
                  <a:schemeClr val="tx1"/>
                </a:solidFill>
                <a:latin typeface="Arial"/>
                <a:cs typeface="Arial"/>
              </a:rPr>
              <a:t> provider’s contract is coming to an end.</a:t>
            </a:r>
          </a:p>
        </p:txBody>
      </p:sp>
      <p:sp>
        <p:nvSpPr>
          <p:cNvPr id="7" name="Freeform: Shape 6">
            <a:extLst>
              <a:ext uri="{FF2B5EF4-FFF2-40B4-BE49-F238E27FC236}">
                <a16:creationId xmlns:a16="http://schemas.microsoft.com/office/drawing/2014/main" id="{63987B04-DEF6-93A7-DC8F-6BF502EE73FC}"/>
              </a:ext>
            </a:extLst>
          </p:cNvPr>
          <p:cNvSpPr/>
          <p:nvPr/>
        </p:nvSpPr>
        <p:spPr>
          <a:xfrm>
            <a:off x="5759416" y="1982003"/>
            <a:ext cx="637105" cy="745293"/>
          </a:xfrm>
          <a:custGeom>
            <a:avLst/>
            <a:gdLst>
              <a:gd name="connsiteX0" fmla="*/ 0 w 637105"/>
              <a:gd name="connsiteY0" fmla="*/ 149059 h 745293"/>
              <a:gd name="connsiteX1" fmla="*/ 318553 w 637105"/>
              <a:gd name="connsiteY1" fmla="*/ 149059 h 745293"/>
              <a:gd name="connsiteX2" fmla="*/ 318553 w 637105"/>
              <a:gd name="connsiteY2" fmla="*/ 0 h 745293"/>
              <a:gd name="connsiteX3" fmla="*/ 637105 w 637105"/>
              <a:gd name="connsiteY3" fmla="*/ 372647 h 745293"/>
              <a:gd name="connsiteX4" fmla="*/ 318553 w 637105"/>
              <a:gd name="connsiteY4" fmla="*/ 745293 h 745293"/>
              <a:gd name="connsiteX5" fmla="*/ 318553 w 637105"/>
              <a:gd name="connsiteY5" fmla="*/ 596234 h 745293"/>
              <a:gd name="connsiteX6" fmla="*/ 0 w 637105"/>
              <a:gd name="connsiteY6" fmla="*/ 596234 h 745293"/>
              <a:gd name="connsiteX7" fmla="*/ 0 w 637105"/>
              <a:gd name="connsiteY7" fmla="*/ 149059 h 74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105" h="745293">
                <a:moveTo>
                  <a:pt x="0" y="149059"/>
                </a:moveTo>
                <a:lnTo>
                  <a:pt x="318553" y="149059"/>
                </a:lnTo>
                <a:lnTo>
                  <a:pt x="318553" y="0"/>
                </a:lnTo>
                <a:lnTo>
                  <a:pt x="637105" y="372647"/>
                </a:lnTo>
                <a:lnTo>
                  <a:pt x="318553" y="745293"/>
                </a:lnTo>
                <a:lnTo>
                  <a:pt x="318553" y="596234"/>
                </a:lnTo>
                <a:lnTo>
                  <a:pt x="0" y="596234"/>
                </a:lnTo>
                <a:lnTo>
                  <a:pt x="0" y="149059"/>
                </a:lnTo>
                <a:close/>
              </a:path>
            </a:pathLst>
          </a:custGeom>
          <a:solidFill>
            <a:schemeClr val="bg1">
              <a:lumMod val="75000"/>
            </a:scheme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0" tIns="149059" rIns="191131" bIns="149059" numCol="1" spcCol="1270" anchor="ctr" anchorCtr="0">
            <a:noAutofit/>
          </a:bodyPr>
          <a:lstStyle/>
          <a:p>
            <a:pPr marL="0" lvl="0" indent="0" algn="ctr" defTabSz="1422400">
              <a:lnSpc>
                <a:spcPct val="90000"/>
              </a:lnSpc>
              <a:spcBef>
                <a:spcPct val="0"/>
              </a:spcBef>
              <a:spcAft>
                <a:spcPct val="35000"/>
              </a:spcAft>
              <a:buNone/>
            </a:pPr>
            <a:endParaRPr lang="en-GB" sz="3200" kern="1200"/>
          </a:p>
        </p:txBody>
      </p:sp>
      <p:sp>
        <p:nvSpPr>
          <p:cNvPr id="11" name="Freeform: Shape 10">
            <a:extLst>
              <a:ext uri="{FF2B5EF4-FFF2-40B4-BE49-F238E27FC236}">
                <a16:creationId xmlns:a16="http://schemas.microsoft.com/office/drawing/2014/main" id="{571EE61B-545E-0F97-C79F-C1FD057B01C9}"/>
              </a:ext>
            </a:extLst>
          </p:cNvPr>
          <p:cNvSpPr/>
          <p:nvPr/>
        </p:nvSpPr>
        <p:spPr>
          <a:xfrm>
            <a:off x="6697043" y="1453085"/>
            <a:ext cx="3005213" cy="1803128"/>
          </a:xfrm>
          <a:custGeom>
            <a:avLst/>
            <a:gdLst>
              <a:gd name="connsiteX0" fmla="*/ 0 w 3005213"/>
              <a:gd name="connsiteY0" fmla="*/ 180313 h 1803128"/>
              <a:gd name="connsiteX1" fmla="*/ 180313 w 3005213"/>
              <a:gd name="connsiteY1" fmla="*/ 0 h 1803128"/>
              <a:gd name="connsiteX2" fmla="*/ 2824900 w 3005213"/>
              <a:gd name="connsiteY2" fmla="*/ 0 h 1803128"/>
              <a:gd name="connsiteX3" fmla="*/ 3005213 w 3005213"/>
              <a:gd name="connsiteY3" fmla="*/ 180313 h 1803128"/>
              <a:gd name="connsiteX4" fmla="*/ 3005213 w 3005213"/>
              <a:gd name="connsiteY4" fmla="*/ 1622815 h 1803128"/>
              <a:gd name="connsiteX5" fmla="*/ 2824900 w 3005213"/>
              <a:gd name="connsiteY5" fmla="*/ 1803128 h 1803128"/>
              <a:gd name="connsiteX6" fmla="*/ 180313 w 3005213"/>
              <a:gd name="connsiteY6" fmla="*/ 1803128 h 1803128"/>
              <a:gd name="connsiteX7" fmla="*/ 0 w 3005213"/>
              <a:gd name="connsiteY7" fmla="*/ 1622815 h 1803128"/>
              <a:gd name="connsiteX8" fmla="*/ 0 w 3005213"/>
              <a:gd name="connsiteY8" fmla="*/ 180313 h 180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5213" h="1803128">
                <a:moveTo>
                  <a:pt x="0" y="180313"/>
                </a:moveTo>
                <a:cubicBezTo>
                  <a:pt x="0" y="80729"/>
                  <a:pt x="80729" y="0"/>
                  <a:pt x="180313" y="0"/>
                </a:cubicBezTo>
                <a:lnTo>
                  <a:pt x="2824900" y="0"/>
                </a:lnTo>
                <a:cubicBezTo>
                  <a:pt x="2924484" y="0"/>
                  <a:pt x="3005213" y="80729"/>
                  <a:pt x="3005213" y="180313"/>
                </a:cubicBezTo>
                <a:lnTo>
                  <a:pt x="3005213" y="1622815"/>
                </a:lnTo>
                <a:cubicBezTo>
                  <a:pt x="3005213" y="1722399"/>
                  <a:pt x="2924484" y="1803128"/>
                  <a:pt x="2824900" y="1803128"/>
                </a:cubicBezTo>
                <a:lnTo>
                  <a:pt x="180313" y="1803128"/>
                </a:lnTo>
                <a:cubicBezTo>
                  <a:pt x="80729" y="1803128"/>
                  <a:pt x="0" y="1722399"/>
                  <a:pt x="0" y="1622815"/>
                </a:cubicBezTo>
                <a:lnTo>
                  <a:pt x="0" y="180313"/>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2252848"/>
              <a:satOff val="-5806"/>
              <a:lumOff val="-3922"/>
              <a:alphaOff val="0"/>
            </a:schemeClr>
          </a:effectRef>
          <a:fontRef idx="minor">
            <a:schemeClr val="lt1"/>
          </a:fontRef>
        </p:style>
        <p:txBody>
          <a:bodyPr spcFirstLastPara="0" vert="horz" wrap="square" lIns="121392" tIns="121392" rIns="121392" bIns="121392"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a:cs typeface="Arial"/>
              </a:rPr>
              <a:t>Step 1: </a:t>
            </a:r>
          </a:p>
          <a:p>
            <a:pPr lvl="0" algn="ctr" defTabSz="800100">
              <a:lnSpc>
                <a:spcPct val="90000"/>
              </a:lnSpc>
              <a:spcBef>
                <a:spcPct val="0"/>
              </a:spcBef>
              <a:spcAft>
                <a:spcPct val="35000"/>
              </a:spcAft>
            </a:pPr>
            <a:r>
              <a:rPr lang="en-GB">
                <a:latin typeface="Arial"/>
                <a:cs typeface="Arial"/>
              </a:rPr>
              <a:t>RA establishes that there is only one realistic provider for the service.</a:t>
            </a:r>
          </a:p>
        </p:txBody>
      </p:sp>
      <p:sp>
        <p:nvSpPr>
          <p:cNvPr id="12" name="Freeform: Shape 11">
            <a:extLst>
              <a:ext uri="{FF2B5EF4-FFF2-40B4-BE49-F238E27FC236}">
                <a16:creationId xmlns:a16="http://schemas.microsoft.com/office/drawing/2014/main" id="{95FA8F65-03BC-2090-88CB-D346A65A3A68}"/>
              </a:ext>
            </a:extLst>
          </p:cNvPr>
          <p:cNvSpPr/>
          <p:nvPr/>
        </p:nvSpPr>
        <p:spPr>
          <a:xfrm>
            <a:off x="7827003" y="3520673"/>
            <a:ext cx="745293" cy="637105"/>
          </a:xfrm>
          <a:custGeom>
            <a:avLst/>
            <a:gdLst>
              <a:gd name="connsiteX0" fmla="*/ 0 w 637105"/>
              <a:gd name="connsiteY0" fmla="*/ 149059 h 745293"/>
              <a:gd name="connsiteX1" fmla="*/ 318553 w 637105"/>
              <a:gd name="connsiteY1" fmla="*/ 149059 h 745293"/>
              <a:gd name="connsiteX2" fmla="*/ 318553 w 637105"/>
              <a:gd name="connsiteY2" fmla="*/ 0 h 745293"/>
              <a:gd name="connsiteX3" fmla="*/ 637105 w 637105"/>
              <a:gd name="connsiteY3" fmla="*/ 372647 h 745293"/>
              <a:gd name="connsiteX4" fmla="*/ 318553 w 637105"/>
              <a:gd name="connsiteY4" fmla="*/ 745293 h 745293"/>
              <a:gd name="connsiteX5" fmla="*/ 318553 w 637105"/>
              <a:gd name="connsiteY5" fmla="*/ 596234 h 745293"/>
              <a:gd name="connsiteX6" fmla="*/ 0 w 637105"/>
              <a:gd name="connsiteY6" fmla="*/ 596234 h 745293"/>
              <a:gd name="connsiteX7" fmla="*/ 0 w 637105"/>
              <a:gd name="connsiteY7" fmla="*/ 149059 h 74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105" h="745293">
                <a:moveTo>
                  <a:pt x="509684" y="0"/>
                </a:moveTo>
                <a:lnTo>
                  <a:pt x="509684" y="372647"/>
                </a:lnTo>
                <a:lnTo>
                  <a:pt x="637105" y="372647"/>
                </a:lnTo>
                <a:lnTo>
                  <a:pt x="318552" y="745293"/>
                </a:lnTo>
                <a:lnTo>
                  <a:pt x="0" y="372647"/>
                </a:lnTo>
                <a:lnTo>
                  <a:pt x="127421" y="372647"/>
                </a:lnTo>
                <a:lnTo>
                  <a:pt x="127421" y="0"/>
                </a:lnTo>
                <a:lnTo>
                  <a:pt x="509684" y="0"/>
                </a:lnTo>
                <a:close/>
              </a:path>
            </a:pathLst>
          </a:custGeom>
          <a:solidFill>
            <a:schemeClr val="bg1">
              <a:lumMod val="75000"/>
            </a:schemeClr>
          </a:solidFill>
        </p:spPr>
        <p:style>
          <a:lnRef idx="0">
            <a:schemeClr val="lt1">
              <a:hueOff val="0"/>
              <a:satOff val="0"/>
              <a:lumOff val="0"/>
              <a:alphaOff val="0"/>
            </a:schemeClr>
          </a:lnRef>
          <a:fillRef idx="3">
            <a:scrgbClr r="0" g="0" b="0"/>
          </a:fillRef>
          <a:effectRef idx="2">
            <a:schemeClr val="accent5">
              <a:hueOff val="-3379271"/>
              <a:satOff val="-8710"/>
              <a:lumOff val="-5883"/>
              <a:alphaOff val="0"/>
            </a:schemeClr>
          </a:effectRef>
          <a:fontRef idx="minor">
            <a:schemeClr val="lt1"/>
          </a:fontRef>
        </p:style>
        <p:txBody>
          <a:bodyPr spcFirstLastPara="0" vert="horz" wrap="square" lIns="149060" tIns="0" rIns="149058" bIns="191131" numCol="1" spcCol="1270" anchor="ctr" anchorCtr="0">
            <a:noAutofit/>
          </a:bodyPr>
          <a:lstStyle/>
          <a:p>
            <a:pPr marL="0" lvl="0" indent="0" algn="ctr" defTabSz="1377950">
              <a:lnSpc>
                <a:spcPct val="90000"/>
              </a:lnSpc>
              <a:spcBef>
                <a:spcPct val="0"/>
              </a:spcBef>
              <a:spcAft>
                <a:spcPct val="35000"/>
              </a:spcAft>
              <a:buNone/>
            </a:pPr>
            <a:endParaRPr lang="en-GB" sz="3100" kern="1200"/>
          </a:p>
        </p:txBody>
      </p:sp>
      <p:sp>
        <p:nvSpPr>
          <p:cNvPr id="13" name="Freeform: Shape 12">
            <a:extLst>
              <a:ext uri="{FF2B5EF4-FFF2-40B4-BE49-F238E27FC236}">
                <a16:creationId xmlns:a16="http://schemas.microsoft.com/office/drawing/2014/main" id="{01405A1F-858E-7D37-0F67-914B4E77C72F}"/>
              </a:ext>
            </a:extLst>
          </p:cNvPr>
          <p:cNvSpPr/>
          <p:nvPr/>
        </p:nvSpPr>
        <p:spPr>
          <a:xfrm>
            <a:off x="6697043" y="4458299"/>
            <a:ext cx="3005213" cy="1803128"/>
          </a:xfrm>
          <a:custGeom>
            <a:avLst/>
            <a:gdLst>
              <a:gd name="connsiteX0" fmla="*/ 0 w 3005213"/>
              <a:gd name="connsiteY0" fmla="*/ 180313 h 1803128"/>
              <a:gd name="connsiteX1" fmla="*/ 180313 w 3005213"/>
              <a:gd name="connsiteY1" fmla="*/ 0 h 1803128"/>
              <a:gd name="connsiteX2" fmla="*/ 2824900 w 3005213"/>
              <a:gd name="connsiteY2" fmla="*/ 0 h 1803128"/>
              <a:gd name="connsiteX3" fmla="*/ 3005213 w 3005213"/>
              <a:gd name="connsiteY3" fmla="*/ 180313 h 1803128"/>
              <a:gd name="connsiteX4" fmla="*/ 3005213 w 3005213"/>
              <a:gd name="connsiteY4" fmla="*/ 1622815 h 1803128"/>
              <a:gd name="connsiteX5" fmla="*/ 2824900 w 3005213"/>
              <a:gd name="connsiteY5" fmla="*/ 1803128 h 1803128"/>
              <a:gd name="connsiteX6" fmla="*/ 180313 w 3005213"/>
              <a:gd name="connsiteY6" fmla="*/ 1803128 h 1803128"/>
              <a:gd name="connsiteX7" fmla="*/ 0 w 3005213"/>
              <a:gd name="connsiteY7" fmla="*/ 1622815 h 1803128"/>
              <a:gd name="connsiteX8" fmla="*/ 0 w 3005213"/>
              <a:gd name="connsiteY8" fmla="*/ 180313 h 180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5213" h="1803128">
                <a:moveTo>
                  <a:pt x="0" y="180313"/>
                </a:moveTo>
                <a:cubicBezTo>
                  <a:pt x="0" y="80729"/>
                  <a:pt x="80729" y="0"/>
                  <a:pt x="180313" y="0"/>
                </a:cubicBezTo>
                <a:lnTo>
                  <a:pt x="2824900" y="0"/>
                </a:lnTo>
                <a:cubicBezTo>
                  <a:pt x="2924484" y="0"/>
                  <a:pt x="3005213" y="80729"/>
                  <a:pt x="3005213" y="180313"/>
                </a:cubicBezTo>
                <a:lnTo>
                  <a:pt x="3005213" y="1622815"/>
                </a:lnTo>
                <a:cubicBezTo>
                  <a:pt x="3005213" y="1722399"/>
                  <a:pt x="2924484" y="1803128"/>
                  <a:pt x="2824900" y="1803128"/>
                </a:cubicBezTo>
                <a:lnTo>
                  <a:pt x="180313" y="1803128"/>
                </a:lnTo>
                <a:cubicBezTo>
                  <a:pt x="80729" y="1803128"/>
                  <a:pt x="0" y="1722399"/>
                  <a:pt x="0" y="1622815"/>
                </a:cubicBezTo>
                <a:lnTo>
                  <a:pt x="0" y="180313"/>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4505695"/>
              <a:satOff val="-11613"/>
              <a:lumOff val="-7843"/>
              <a:alphaOff val="0"/>
            </a:schemeClr>
          </a:effectRef>
          <a:fontRef idx="minor">
            <a:schemeClr val="lt1"/>
          </a:fontRef>
        </p:style>
        <p:txBody>
          <a:bodyPr spcFirstLastPara="0" vert="horz" wrap="square" lIns="121392" tIns="121392" rIns="121392" bIns="121392"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a:cs typeface="Arial"/>
              </a:rPr>
              <a:t>Step 2:</a:t>
            </a:r>
          </a:p>
          <a:p>
            <a:pPr marL="0" lvl="0" indent="0" algn="ctr" defTabSz="800100">
              <a:lnSpc>
                <a:spcPct val="90000"/>
              </a:lnSpc>
              <a:spcBef>
                <a:spcPct val="0"/>
              </a:spcBef>
              <a:spcAft>
                <a:spcPct val="35000"/>
              </a:spcAft>
              <a:buNone/>
            </a:pPr>
            <a:r>
              <a:rPr lang="en-GB" sz="1800" kern="1200">
                <a:latin typeface="Arial"/>
                <a:cs typeface="Arial"/>
              </a:rPr>
              <a:t>RA awards the contract.</a:t>
            </a:r>
          </a:p>
        </p:txBody>
      </p:sp>
      <p:sp>
        <p:nvSpPr>
          <p:cNvPr id="14" name="Freeform: Shape 13">
            <a:extLst>
              <a:ext uri="{FF2B5EF4-FFF2-40B4-BE49-F238E27FC236}">
                <a16:creationId xmlns:a16="http://schemas.microsoft.com/office/drawing/2014/main" id="{845778E6-7195-227B-6A4E-336AA079BE48}"/>
              </a:ext>
            </a:extLst>
          </p:cNvPr>
          <p:cNvSpPr/>
          <p:nvPr/>
        </p:nvSpPr>
        <p:spPr>
          <a:xfrm rot="14792">
            <a:off x="5795476" y="4978242"/>
            <a:ext cx="637112" cy="745294"/>
          </a:xfrm>
          <a:custGeom>
            <a:avLst/>
            <a:gdLst>
              <a:gd name="connsiteX0" fmla="*/ 0 w 637111"/>
              <a:gd name="connsiteY0" fmla="*/ 149059 h 745293"/>
              <a:gd name="connsiteX1" fmla="*/ 318556 w 637111"/>
              <a:gd name="connsiteY1" fmla="*/ 149059 h 745293"/>
              <a:gd name="connsiteX2" fmla="*/ 318556 w 637111"/>
              <a:gd name="connsiteY2" fmla="*/ 0 h 745293"/>
              <a:gd name="connsiteX3" fmla="*/ 637111 w 637111"/>
              <a:gd name="connsiteY3" fmla="*/ 372647 h 745293"/>
              <a:gd name="connsiteX4" fmla="*/ 318556 w 637111"/>
              <a:gd name="connsiteY4" fmla="*/ 745293 h 745293"/>
              <a:gd name="connsiteX5" fmla="*/ 318556 w 637111"/>
              <a:gd name="connsiteY5" fmla="*/ 596234 h 745293"/>
              <a:gd name="connsiteX6" fmla="*/ 0 w 637111"/>
              <a:gd name="connsiteY6" fmla="*/ 596234 h 745293"/>
              <a:gd name="connsiteX7" fmla="*/ 0 w 637111"/>
              <a:gd name="connsiteY7" fmla="*/ 149059 h 74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111" h="745293">
                <a:moveTo>
                  <a:pt x="637111" y="596234"/>
                </a:moveTo>
                <a:lnTo>
                  <a:pt x="318555" y="596234"/>
                </a:lnTo>
                <a:lnTo>
                  <a:pt x="318555" y="745293"/>
                </a:lnTo>
                <a:lnTo>
                  <a:pt x="0" y="372646"/>
                </a:lnTo>
                <a:lnTo>
                  <a:pt x="318555" y="0"/>
                </a:lnTo>
                <a:lnTo>
                  <a:pt x="318555" y="149059"/>
                </a:lnTo>
                <a:lnTo>
                  <a:pt x="637111" y="149059"/>
                </a:lnTo>
                <a:lnTo>
                  <a:pt x="637111" y="596234"/>
                </a:lnTo>
                <a:close/>
              </a:path>
            </a:pathLst>
          </a:custGeom>
          <a:solidFill>
            <a:schemeClr val="bg1">
              <a:lumMod val="75000"/>
            </a:schemeClr>
          </a:solidFill>
        </p:spPr>
        <p:style>
          <a:lnRef idx="0">
            <a:schemeClr val="lt1">
              <a:hueOff val="0"/>
              <a:satOff val="0"/>
              <a:lumOff val="0"/>
              <a:alphaOff val="0"/>
            </a:schemeClr>
          </a:lnRef>
          <a:fillRef idx="3">
            <a:scrgbClr r="0" g="0" b="0"/>
          </a:fillRef>
          <a:effectRef idx="2">
            <a:schemeClr val="accent5">
              <a:hueOff val="-6758543"/>
              <a:satOff val="-17419"/>
              <a:lumOff val="-11765"/>
              <a:alphaOff val="0"/>
            </a:schemeClr>
          </a:effectRef>
          <a:fontRef idx="minor">
            <a:schemeClr val="lt1"/>
          </a:fontRef>
        </p:style>
        <p:txBody>
          <a:bodyPr spcFirstLastPara="0" vert="horz" wrap="square" lIns="191132" tIns="149059" rIns="1" bIns="149059" numCol="1" spcCol="1270" anchor="ctr" anchorCtr="0">
            <a:noAutofit/>
          </a:bodyPr>
          <a:lstStyle/>
          <a:p>
            <a:pPr marL="0" lvl="0" indent="0" algn="ctr" defTabSz="1422400">
              <a:lnSpc>
                <a:spcPct val="90000"/>
              </a:lnSpc>
              <a:spcBef>
                <a:spcPct val="0"/>
              </a:spcBef>
              <a:spcAft>
                <a:spcPct val="35000"/>
              </a:spcAft>
              <a:buNone/>
            </a:pPr>
            <a:endParaRPr lang="en-GB" sz="3200" kern="1200"/>
          </a:p>
        </p:txBody>
      </p:sp>
      <p:sp>
        <p:nvSpPr>
          <p:cNvPr id="15" name="Freeform: Shape 14">
            <a:extLst>
              <a:ext uri="{FF2B5EF4-FFF2-40B4-BE49-F238E27FC236}">
                <a16:creationId xmlns:a16="http://schemas.microsoft.com/office/drawing/2014/main" id="{4A003FEC-FFBE-D6B7-BCD7-5BA6157AC169}"/>
              </a:ext>
            </a:extLst>
          </p:cNvPr>
          <p:cNvSpPr/>
          <p:nvPr/>
        </p:nvSpPr>
        <p:spPr>
          <a:xfrm>
            <a:off x="2489743" y="4440196"/>
            <a:ext cx="3005213" cy="1803128"/>
          </a:xfrm>
          <a:custGeom>
            <a:avLst/>
            <a:gdLst>
              <a:gd name="connsiteX0" fmla="*/ 0 w 3005213"/>
              <a:gd name="connsiteY0" fmla="*/ 180313 h 1803128"/>
              <a:gd name="connsiteX1" fmla="*/ 180313 w 3005213"/>
              <a:gd name="connsiteY1" fmla="*/ 0 h 1803128"/>
              <a:gd name="connsiteX2" fmla="*/ 2824900 w 3005213"/>
              <a:gd name="connsiteY2" fmla="*/ 0 h 1803128"/>
              <a:gd name="connsiteX3" fmla="*/ 3005213 w 3005213"/>
              <a:gd name="connsiteY3" fmla="*/ 180313 h 1803128"/>
              <a:gd name="connsiteX4" fmla="*/ 3005213 w 3005213"/>
              <a:gd name="connsiteY4" fmla="*/ 1622815 h 1803128"/>
              <a:gd name="connsiteX5" fmla="*/ 2824900 w 3005213"/>
              <a:gd name="connsiteY5" fmla="*/ 1803128 h 1803128"/>
              <a:gd name="connsiteX6" fmla="*/ 180313 w 3005213"/>
              <a:gd name="connsiteY6" fmla="*/ 1803128 h 1803128"/>
              <a:gd name="connsiteX7" fmla="*/ 0 w 3005213"/>
              <a:gd name="connsiteY7" fmla="*/ 1622815 h 1803128"/>
              <a:gd name="connsiteX8" fmla="*/ 0 w 3005213"/>
              <a:gd name="connsiteY8" fmla="*/ 180313 h 180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5213" h="1803128">
                <a:moveTo>
                  <a:pt x="0" y="180313"/>
                </a:moveTo>
                <a:cubicBezTo>
                  <a:pt x="0" y="80729"/>
                  <a:pt x="80729" y="0"/>
                  <a:pt x="180313" y="0"/>
                </a:cubicBezTo>
                <a:lnTo>
                  <a:pt x="2824900" y="0"/>
                </a:lnTo>
                <a:cubicBezTo>
                  <a:pt x="2924484" y="0"/>
                  <a:pt x="3005213" y="80729"/>
                  <a:pt x="3005213" y="180313"/>
                </a:cubicBezTo>
                <a:lnTo>
                  <a:pt x="3005213" y="1622815"/>
                </a:lnTo>
                <a:cubicBezTo>
                  <a:pt x="3005213" y="1722399"/>
                  <a:pt x="2924484" y="1803128"/>
                  <a:pt x="2824900" y="1803128"/>
                </a:cubicBezTo>
                <a:lnTo>
                  <a:pt x="180313" y="1803128"/>
                </a:lnTo>
                <a:cubicBezTo>
                  <a:pt x="80729" y="1803128"/>
                  <a:pt x="0" y="1722399"/>
                  <a:pt x="0" y="1622815"/>
                </a:cubicBezTo>
                <a:lnTo>
                  <a:pt x="0" y="180313"/>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6758543"/>
              <a:satOff val="-17419"/>
              <a:lumOff val="-11765"/>
              <a:alphaOff val="0"/>
            </a:schemeClr>
          </a:effectRef>
          <a:fontRef idx="minor">
            <a:schemeClr val="lt1"/>
          </a:fontRef>
        </p:style>
        <p:txBody>
          <a:bodyPr spcFirstLastPara="0" vert="horz" wrap="square" lIns="121392" tIns="121392" rIns="121392" bIns="121392"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a:cs typeface="Arial"/>
              </a:rPr>
              <a:t>Step 3:</a:t>
            </a:r>
          </a:p>
          <a:p>
            <a:pPr marL="0" lvl="0" indent="0" algn="ctr" defTabSz="800100">
              <a:lnSpc>
                <a:spcPct val="90000"/>
              </a:lnSpc>
              <a:spcBef>
                <a:spcPct val="0"/>
              </a:spcBef>
              <a:spcAft>
                <a:spcPct val="35000"/>
              </a:spcAft>
              <a:buNone/>
            </a:pPr>
            <a:r>
              <a:rPr lang="en-GB" sz="1800" kern="1200">
                <a:latin typeface="Arial"/>
                <a:cs typeface="Arial"/>
              </a:rPr>
              <a:t>RA publishes notice confirming award.</a:t>
            </a:r>
          </a:p>
        </p:txBody>
      </p:sp>
      <p:sp>
        <p:nvSpPr>
          <p:cNvPr id="3" name="TextBox 2">
            <a:extLst>
              <a:ext uri="{FF2B5EF4-FFF2-40B4-BE49-F238E27FC236}">
                <a16:creationId xmlns:a16="http://schemas.microsoft.com/office/drawing/2014/main" id="{4EEB1AB1-7372-4D0F-A7F6-93E8EDCE5946}"/>
              </a:ext>
            </a:extLst>
          </p:cNvPr>
          <p:cNvSpPr txBox="1"/>
          <p:nvPr/>
        </p:nvSpPr>
        <p:spPr>
          <a:xfrm>
            <a:off x="9786912" y="6473793"/>
            <a:ext cx="2403222"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RA: relevant authority</a:t>
            </a:r>
          </a:p>
        </p:txBody>
      </p:sp>
      <p:grpSp>
        <p:nvGrpSpPr>
          <p:cNvPr id="8" name="Group 7">
            <a:extLst>
              <a:ext uri="{FF2B5EF4-FFF2-40B4-BE49-F238E27FC236}">
                <a16:creationId xmlns:a16="http://schemas.microsoft.com/office/drawing/2014/main" id="{16645B9D-240D-405D-BD72-FE0689E20A3C}"/>
              </a:ext>
            </a:extLst>
          </p:cNvPr>
          <p:cNvGrpSpPr/>
          <p:nvPr/>
        </p:nvGrpSpPr>
        <p:grpSpPr>
          <a:xfrm>
            <a:off x="82903" y="84593"/>
            <a:ext cx="1620000" cy="1620983"/>
            <a:chOff x="4956463" y="4416134"/>
            <a:chExt cx="1620000" cy="1620983"/>
          </a:xfrm>
        </p:grpSpPr>
        <p:sp>
          <p:nvSpPr>
            <p:cNvPr id="9" name="Oval 8">
              <a:extLst>
                <a:ext uri="{FF2B5EF4-FFF2-40B4-BE49-F238E27FC236}">
                  <a16:creationId xmlns:a16="http://schemas.microsoft.com/office/drawing/2014/main" id="{C62C74FF-6D33-4EEC-A221-8B50AFBC0DD9}"/>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A12DDC08-33B2-4999-ABFF-E24D13E71E84}"/>
                </a:ext>
              </a:extLst>
            </p:cNvPr>
            <p:cNvSpPr txBox="1"/>
            <p:nvPr/>
          </p:nvSpPr>
          <p:spPr>
            <a:xfrm>
              <a:off x="5071401" y="4949626"/>
              <a:ext cx="1390125" cy="553998"/>
            </a:xfrm>
            <a:prstGeom prst="rect">
              <a:avLst/>
            </a:prstGeom>
            <a:noFill/>
          </p:spPr>
          <p:txBody>
            <a:bodyPr wrap="none" lIns="91440" tIns="45720" rIns="91440" bIns="45720" rtlCol="0" anchor="t">
              <a:spAutoFit/>
            </a:bodyPr>
            <a:lstStyle/>
            <a:p>
              <a:pPr algn="ctr"/>
              <a:r>
                <a:rPr lang="en-GB" sz="1500" b="1">
                  <a:latin typeface="Arial"/>
                  <a:cs typeface="Arial"/>
                </a:rPr>
                <a:t>Regulation 6</a:t>
              </a:r>
              <a:br>
                <a:rPr lang="en-GB" sz="1500" b="1">
                  <a:latin typeface="Arial"/>
                  <a:cs typeface="Arial"/>
                </a:rPr>
              </a:br>
              <a:r>
                <a:rPr lang="en-GB" sz="1500" b="1">
                  <a:latin typeface="Arial"/>
                  <a:cs typeface="Arial"/>
                </a:rPr>
                <a:t>Regulation 7</a:t>
              </a:r>
              <a:endParaRPr lang="en-US" b="1"/>
            </a:p>
          </p:txBody>
        </p:sp>
      </p:grpSp>
    </p:spTree>
    <p:extLst>
      <p:ext uri="{BB962C8B-B14F-4D97-AF65-F5344CB8AC3E}">
        <p14:creationId xmlns:p14="http://schemas.microsoft.com/office/powerpoint/2010/main" val="3262226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A468-1EA2-0038-9A0C-D32486840879}"/>
              </a:ext>
            </a:extLst>
          </p:cNvPr>
          <p:cNvSpPr>
            <a:spLocks noGrp="1"/>
          </p:cNvSpPr>
          <p:nvPr>
            <p:ph type="title"/>
          </p:nvPr>
        </p:nvSpPr>
        <p:spPr>
          <a:xfrm>
            <a:off x="2243936" y="441900"/>
            <a:ext cx="7704129" cy="611649"/>
          </a:xfrm>
        </p:spPr>
        <p:txBody>
          <a:bodyPr>
            <a:noAutofit/>
          </a:bodyPr>
          <a:lstStyle/>
          <a:p>
            <a:pPr algn="ctr"/>
            <a:r>
              <a:rPr lang="en-US" b="1" i="0" u="none" strike="noStrike">
                <a:solidFill>
                  <a:srgbClr val="005EB8"/>
                </a:solidFill>
                <a:effectLst/>
                <a:latin typeface="Arial" panose="020B0604020202020204" pitchFamily="34" charset="0"/>
              </a:rPr>
              <a:t>START &amp; STEP 1 of direct award process A</a:t>
            </a:r>
            <a:endParaRPr lang="en-GB" b="1"/>
          </a:p>
        </p:txBody>
      </p:sp>
      <p:grpSp>
        <p:nvGrpSpPr>
          <p:cNvPr id="4" name="Group 3">
            <a:extLst>
              <a:ext uri="{FF2B5EF4-FFF2-40B4-BE49-F238E27FC236}">
                <a16:creationId xmlns:a16="http://schemas.microsoft.com/office/drawing/2014/main" id="{73ACEFCD-8CF4-D38F-DFC5-AB31939BB286}"/>
              </a:ext>
            </a:extLst>
          </p:cNvPr>
          <p:cNvGrpSpPr/>
          <p:nvPr/>
        </p:nvGrpSpPr>
        <p:grpSpPr>
          <a:xfrm>
            <a:off x="83583" y="84641"/>
            <a:ext cx="1620000" cy="1620983"/>
            <a:chOff x="4956463" y="4416134"/>
            <a:chExt cx="1620000" cy="1620983"/>
          </a:xfrm>
        </p:grpSpPr>
        <p:sp>
          <p:nvSpPr>
            <p:cNvPr id="5" name="Oval 4">
              <a:extLst>
                <a:ext uri="{FF2B5EF4-FFF2-40B4-BE49-F238E27FC236}">
                  <a16:creationId xmlns:a16="http://schemas.microsoft.com/office/drawing/2014/main" id="{C65C9083-6119-9F0E-5275-0430E8764B00}"/>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1F93D7B7-FABB-18BF-8A3E-ABB8CDFAEF55}"/>
                </a:ext>
              </a:extLst>
            </p:cNvPr>
            <p:cNvSpPr txBox="1"/>
            <p:nvPr/>
          </p:nvSpPr>
          <p:spPr>
            <a:xfrm>
              <a:off x="5099130" y="4955714"/>
              <a:ext cx="1337226"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7</a:t>
              </a:r>
            </a:p>
          </p:txBody>
        </p:sp>
      </p:grpSp>
      <p:sp>
        <p:nvSpPr>
          <p:cNvPr id="17" name="TextBox 16">
            <a:extLst>
              <a:ext uri="{FF2B5EF4-FFF2-40B4-BE49-F238E27FC236}">
                <a16:creationId xmlns:a16="http://schemas.microsoft.com/office/drawing/2014/main" id="{1FB3574C-3439-2B8D-1727-551B30466B80}"/>
              </a:ext>
            </a:extLst>
          </p:cNvPr>
          <p:cNvSpPr txBox="1"/>
          <p:nvPr/>
        </p:nvSpPr>
        <p:spPr>
          <a:xfrm flipH="1">
            <a:off x="592127" y="1929163"/>
            <a:ext cx="11328526" cy="415498"/>
          </a:xfrm>
          <a:prstGeom prst="rect">
            <a:avLst/>
          </a:prstGeom>
          <a:noFill/>
        </p:spPr>
        <p:txBody>
          <a:bodyPr wrap="square" rtlCol="0">
            <a:spAutoFit/>
          </a:bodyPr>
          <a:lstStyle/>
          <a:p>
            <a:r>
              <a:rPr lang="en-GB" sz="2100" b="1">
                <a:latin typeface="Arial" panose="020B0604020202020204" pitchFamily="34" charset="0"/>
                <a:cs typeface="Arial" panose="020B0604020202020204" pitchFamily="34" charset="0"/>
              </a:rPr>
              <a:t>START</a:t>
            </a:r>
            <a:r>
              <a:rPr lang="en-GB" sz="2100">
                <a:latin typeface="Arial" panose="020B0604020202020204" pitchFamily="34" charset="0"/>
                <a:cs typeface="Arial" panose="020B0604020202020204" pitchFamily="34" charset="0"/>
              </a:rPr>
              <a:t>: the existing provider’s contract is coming to an end.</a:t>
            </a:r>
          </a:p>
        </p:txBody>
      </p:sp>
      <p:sp>
        <p:nvSpPr>
          <p:cNvPr id="18" name="Content Placeholder 2">
            <a:extLst>
              <a:ext uri="{FF2B5EF4-FFF2-40B4-BE49-F238E27FC236}">
                <a16:creationId xmlns:a16="http://schemas.microsoft.com/office/drawing/2014/main" id="{9DF95974-887C-5A02-8890-0EC863DDFB58}"/>
              </a:ext>
            </a:extLst>
          </p:cNvPr>
          <p:cNvSpPr>
            <a:spLocks noGrp="1"/>
          </p:cNvSpPr>
          <p:nvPr>
            <p:ph sz="quarter" idx="10"/>
          </p:nvPr>
        </p:nvSpPr>
        <p:spPr>
          <a:xfrm>
            <a:off x="592126" y="2358217"/>
            <a:ext cx="11150107" cy="661696"/>
          </a:xfrm>
        </p:spPr>
        <p:txBody>
          <a:bodyPr>
            <a:noAutofit/>
          </a:bodyPr>
          <a:lstStyle/>
          <a:p>
            <a:pPr marL="0" indent="0" fontAlgn="base">
              <a:buNone/>
            </a:pPr>
            <a:r>
              <a:rPr lang="en-GB" sz="2100" b="1" i="0" u="none" strike="noStrike">
                <a:solidFill>
                  <a:srgbClr val="000000"/>
                </a:solidFill>
                <a:effectLst/>
              </a:rPr>
              <a:t>STEP</a:t>
            </a:r>
            <a:r>
              <a:rPr lang="en-GB" sz="2100" b="0" i="0" u="none" strike="noStrike">
                <a:solidFill>
                  <a:srgbClr val="000000"/>
                </a:solidFill>
                <a:effectLst/>
              </a:rPr>
              <a:t> 1: the relevant authority </a:t>
            </a:r>
            <a:r>
              <a:rPr lang="en-GB" sz="2100" b="1" i="0" u="none" strike="noStrike">
                <a:solidFill>
                  <a:srgbClr val="000000"/>
                </a:solidFill>
                <a:effectLst/>
              </a:rPr>
              <a:t>must</a:t>
            </a:r>
            <a:r>
              <a:rPr lang="en-GB" sz="2100" b="0" i="0" u="none" strike="noStrike">
                <a:solidFill>
                  <a:srgbClr val="000000"/>
                </a:solidFill>
                <a:effectLst/>
              </a:rPr>
              <a:t> establish that there is no realistic alternative to the existing provider. Examples of services that </a:t>
            </a:r>
            <a:r>
              <a:rPr lang="en-GB" sz="2100" b="1" i="0" u="none" strike="noStrike">
                <a:solidFill>
                  <a:srgbClr val="000000"/>
                </a:solidFill>
                <a:effectLst/>
              </a:rPr>
              <a:t>may</a:t>
            </a:r>
            <a:r>
              <a:rPr lang="en-GB" sz="2100" b="0" i="0" u="none" strike="noStrike">
                <a:solidFill>
                  <a:srgbClr val="000000"/>
                </a:solidFill>
                <a:effectLst/>
              </a:rPr>
              <a:t> fall under direct award process A: </a:t>
            </a:r>
          </a:p>
        </p:txBody>
      </p:sp>
      <p:graphicFrame>
        <p:nvGraphicFramePr>
          <p:cNvPr id="19" name="Diagram 18">
            <a:extLst>
              <a:ext uri="{FF2B5EF4-FFF2-40B4-BE49-F238E27FC236}">
                <a16:creationId xmlns:a16="http://schemas.microsoft.com/office/drawing/2014/main" id="{04790A28-DC32-DF13-01A7-68C23B759401}"/>
              </a:ext>
            </a:extLst>
          </p:cNvPr>
          <p:cNvGraphicFramePr/>
          <p:nvPr/>
        </p:nvGraphicFramePr>
        <p:xfrm>
          <a:off x="953489" y="3014106"/>
          <a:ext cx="10191751" cy="314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2162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A468-1EA2-0038-9A0C-D32486840879}"/>
              </a:ext>
            </a:extLst>
          </p:cNvPr>
          <p:cNvSpPr>
            <a:spLocks noGrp="1"/>
          </p:cNvSpPr>
          <p:nvPr>
            <p:ph type="title"/>
          </p:nvPr>
        </p:nvSpPr>
        <p:spPr>
          <a:xfrm>
            <a:off x="2259176" y="441900"/>
            <a:ext cx="7880504" cy="611649"/>
          </a:xfrm>
        </p:spPr>
        <p:txBody>
          <a:bodyPr>
            <a:noAutofit/>
          </a:bodyPr>
          <a:lstStyle/>
          <a:p>
            <a:pPr algn="ctr"/>
            <a:r>
              <a:rPr lang="en-US" b="1" i="0" u="none" strike="noStrike">
                <a:solidFill>
                  <a:srgbClr val="005EB8"/>
                </a:solidFill>
                <a:effectLst/>
                <a:latin typeface="Arial" panose="020B0604020202020204" pitchFamily="34" charset="0"/>
              </a:rPr>
              <a:t>STEPS 2 &amp; 3 of direct award process A</a:t>
            </a:r>
            <a:endParaRPr lang="en-GB" b="1"/>
          </a:p>
        </p:txBody>
      </p:sp>
      <p:grpSp>
        <p:nvGrpSpPr>
          <p:cNvPr id="4" name="Group 3">
            <a:extLst>
              <a:ext uri="{FF2B5EF4-FFF2-40B4-BE49-F238E27FC236}">
                <a16:creationId xmlns:a16="http://schemas.microsoft.com/office/drawing/2014/main" id="{73ACEFCD-8CF4-D38F-DFC5-AB31939BB286}"/>
              </a:ext>
            </a:extLst>
          </p:cNvPr>
          <p:cNvGrpSpPr/>
          <p:nvPr/>
        </p:nvGrpSpPr>
        <p:grpSpPr>
          <a:xfrm>
            <a:off x="83852" y="81326"/>
            <a:ext cx="1620000" cy="1620983"/>
            <a:chOff x="4956463" y="4416134"/>
            <a:chExt cx="1620000" cy="1620983"/>
          </a:xfrm>
        </p:grpSpPr>
        <p:sp>
          <p:nvSpPr>
            <p:cNvPr id="5" name="Oval 4">
              <a:extLst>
                <a:ext uri="{FF2B5EF4-FFF2-40B4-BE49-F238E27FC236}">
                  <a16:creationId xmlns:a16="http://schemas.microsoft.com/office/drawing/2014/main" id="{C65C9083-6119-9F0E-5275-0430E8764B00}"/>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1F93D7B7-FABB-18BF-8A3E-ABB8CDFAEF55}"/>
                </a:ext>
              </a:extLst>
            </p:cNvPr>
            <p:cNvSpPr txBox="1"/>
            <p:nvPr/>
          </p:nvSpPr>
          <p:spPr>
            <a:xfrm>
              <a:off x="4973854" y="4943123"/>
              <a:ext cx="1592449" cy="553998"/>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7 Schedule 2</a:t>
              </a:r>
            </a:p>
          </p:txBody>
        </p:sp>
      </p:grpSp>
      <p:sp>
        <p:nvSpPr>
          <p:cNvPr id="17" name="Arrow: Bent-Up 16">
            <a:extLst>
              <a:ext uri="{FF2B5EF4-FFF2-40B4-BE49-F238E27FC236}">
                <a16:creationId xmlns:a16="http://schemas.microsoft.com/office/drawing/2014/main" id="{456D095B-1D50-45B1-A730-723D38FCAE20}"/>
              </a:ext>
            </a:extLst>
          </p:cNvPr>
          <p:cNvSpPr/>
          <p:nvPr/>
        </p:nvSpPr>
        <p:spPr>
          <a:xfrm rot="5400000">
            <a:off x="741047" y="3688827"/>
            <a:ext cx="1293524" cy="1472631"/>
          </a:xfrm>
          <a:prstGeom prst="bentUpArrow">
            <a:avLst>
              <a:gd name="adj1" fmla="val 32840"/>
              <a:gd name="adj2" fmla="val 25000"/>
              <a:gd name="adj3" fmla="val 35780"/>
            </a:avLst>
          </a:prstGeom>
          <a:solidFill>
            <a:srgbClr val="005EB8"/>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1017A9F2-AB0D-4C36-8BA1-D8041EA11208}"/>
              </a:ext>
            </a:extLst>
          </p:cNvPr>
          <p:cNvSpPr/>
          <p:nvPr/>
        </p:nvSpPr>
        <p:spPr>
          <a:xfrm>
            <a:off x="385970" y="2168182"/>
            <a:ext cx="2177533" cy="1524202"/>
          </a:xfrm>
          <a:custGeom>
            <a:avLst/>
            <a:gdLst>
              <a:gd name="connsiteX0" fmla="*/ 0 w 2177533"/>
              <a:gd name="connsiteY0" fmla="*/ 254084 h 1524202"/>
              <a:gd name="connsiteX1" fmla="*/ 254084 w 2177533"/>
              <a:gd name="connsiteY1" fmla="*/ 0 h 1524202"/>
              <a:gd name="connsiteX2" fmla="*/ 1923449 w 2177533"/>
              <a:gd name="connsiteY2" fmla="*/ 0 h 1524202"/>
              <a:gd name="connsiteX3" fmla="*/ 2177533 w 2177533"/>
              <a:gd name="connsiteY3" fmla="*/ 254084 h 1524202"/>
              <a:gd name="connsiteX4" fmla="*/ 2177533 w 2177533"/>
              <a:gd name="connsiteY4" fmla="*/ 1270118 h 1524202"/>
              <a:gd name="connsiteX5" fmla="*/ 1923449 w 2177533"/>
              <a:gd name="connsiteY5" fmla="*/ 1524202 h 1524202"/>
              <a:gd name="connsiteX6" fmla="*/ 254084 w 2177533"/>
              <a:gd name="connsiteY6" fmla="*/ 1524202 h 1524202"/>
              <a:gd name="connsiteX7" fmla="*/ 0 w 2177533"/>
              <a:gd name="connsiteY7" fmla="*/ 1270118 h 1524202"/>
              <a:gd name="connsiteX8" fmla="*/ 0 w 2177533"/>
              <a:gd name="connsiteY8" fmla="*/ 254084 h 15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533" h="1524202">
                <a:moveTo>
                  <a:pt x="0" y="254084"/>
                </a:moveTo>
                <a:cubicBezTo>
                  <a:pt x="0" y="113757"/>
                  <a:pt x="113757" y="0"/>
                  <a:pt x="254084" y="0"/>
                </a:cubicBezTo>
                <a:lnTo>
                  <a:pt x="1923449" y="0"/>
                </a:lnTo>
                <a:cubicBezTo>
                  <a:pt x="2063776" y="0"/>
                  <a:pt x="2177533" y="113757"/>
                  <a:pt x="2177533" y="254084"/>
                </a:cubicBezTo>
                <a:lnTo>
                  <a:pt x="2177533" y="1270118"/>
                </a:lnTo>
                <a:cubicBezTo>
                  <a:pt x="2177533" y="1410445"/>
                  <a:pt x="2063776" y="1524202"/>
                  <a:pt x="1923449" y="1524202"/>
                </a:cubicBezTo>
                <a:lnTo>
                  <a:pt x="254084" y="1524202"/>
                </a:lnTo>
                <a:cubicBezTo>
                  <a:pt x="113757" y="1524202"/>
                  <a:pt x="0" y="1410445"/>
                  <a:pt x="0" y="1270118"/>
                </a:cubicBezTo>
                <a:lnTo>
                  <a:pt x="0" y="254084"/>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4429" tIns="154429" rIns="154429" bIns="154429" numCol="1" spcCol="1270" anchor="ctr" anchorCtr="0">
            <a:noAutofit/>
          </a:bodyPr>
          <a:lstStyle/>
          <a:p>
            <a:pPr marL="0" lvl="0" indent="0" algn="ctr"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Step 2</a:t>
            </a:r>
          </a:p>
        </p:txBody>
      </p:sp>
      <p:sp>
        <p:nvSpPr>
          <p:cNvPr id="19" name="Rectangle 18">
            <a:extLst>
              <a:ext uri="{FF2B5EF4-FFF2-40B4-BE49-F238E27FC236}">
                <a16:creationId xmlns:a16="http://schemas.microsoft.com/office/drawing/2014/main" id="{74B65109-7CB0-4C43-BD25-6451A066E87F}"/>
              </a:ext>
            </a:extLst>
          </p:cNvPr>
          <p:cNvSpPr/>
          <p:nvPr/>
        </p:nvSpPr>
        <p:spPr>
          <a:xfrm>
            <a:off x="2563503" y="2269125"/>
            <a:ext cx="1583730" cy="12319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Freeform: Shape 19">
            <a:extLst>
              <a:ext uri="{FF2B5EF4-FFF2-40B4-BE49-F238E27FC236}">
                <a16:creationId xmlns:a16="http://schemas.microsoft.com/office/drawing/2014/main" id="{AC130390-2B3C-4130-A53F-B0E0C08503E9}"/>
              </a:ext>
            </a:extLst>
          </p:cNvPr>
          <p:cNvSpPr/>
          <p:nvPr/>
        </p:nvSpPr>
        <p:spPr>
          <a:xfrm>
            <a:off x="2240246" y="3973796"/>
            <a:ext cx="2177533" cy="1524202"/>
          </a:xfrm>
          <a:custGeom>
            <a:avLst/>
            <a:gdLst>
              <a:gd name="connsiteX0" fmla="*/ 0 w 2177533"/>
              <a:gd name="connsiteY0" fmla="*/ 254084 h 1524202"/>
              <a:gd name="connsiteX1" fmla="*/ 254084 w 2177533"/>
              <a:gd name="connsiteY1" fmla="*/ 0 h 1524202"/>
              <a:gd name="connsiteX2" fmla="*/ 1923449 w 2177533"/>
              <a:gd name="connsiteY2" fmla="*/ 0 h 1524202"/>
              <a:gd name="connsiteX3" fmla="*/ 2177533 w 2177533"/>
              <a:gd name="connsiteY3" fmla="*/ 254084 h 1524202"/>
              <a:gd name="connsiteX4" fmla="*/ 2177533 w 2177533"/>
              <a:gd name="connsiteY4" fmla="*/ 1270118 h 1524202"/>
              <a:gd name="connsiteX5" fmla="*/ 1923449 w 2177533"/>
              <a:gd name="connsiteY5" fmla="*/ 1524202 h 1524202"/>
              <a:gd name="connsiteX6" fmla="*/ 254084 w 2177533"/>
              <a:gd name="connsiteY6" fmla="*/ 1524202 h 1524202"/>
              <a:gd name="connsiteX7" fmla="*/ 0 w 2177533"/>
              <a:gd name="connsiteY7" fmla="*/ 1270118 h 1524202"/>
              <a:gd name="connsiteX8" fmla="*/ 0 w 2177533"/>
              <a:gd name="connsiteY8" fmla="*/ 254084 h 15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533" h="1524202">
                <a:moveTo>
                  <a:pt x="0" y="254084"/>
                </a:moveTo>
                <a:cubicBezTo>
                  <a:pt x="0" y="113757"/>
                  <a:pt x="113757" y="0"/>
                  <a:pt x="254084" y="0"/>
                </a:cubicBezTo>
                <a:lnTo>
                  <a:pt x="1923449" y="0"/>
                </a:lnTo>
                <a:cubicBezTo>
                  <a:pt x="2063776" y="0"/>
                  <a:pt x="2177533" y="113757"/>
                  <a:pt x="2177533" y="254084"/>
                </a:cubicBezTo>
                <a:lnTo>
                  <a:pt x="2177533" y="1270118"/>
                </a:lnTo>
                <a:cubicBezTo>
                  <a:pt x="2177533" y="1410445"/>
                  <a:pt x="2063776" y="1524202"/>
                  <a:pt x="1923449" y="1524202"/>
                </a:cubicBezTo>
                <a:lnTo>
                  <a:pt x="254084" y="1524202"/>
                </a:lnTo>
                <a:cubicBezTo>
                  <a:pt x="113757" y="1524202"/>
                  <a:pt x="0" y="1410445"/>
                  <a:pt x="0" y="1270118"/>
                </a:cubicBezTo>
                <a:lnTo>
                  <a:pt x="0" y="254084"/>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4429" tIns="154429" rIns="154429" bIns="154429" numCol="1" spcCol="1270" anchor="ctr" anchorCtr="0">
            <a:noAutofit/>
          </a:bodyPr>
          <a:lstStyle/>
          <a:p>
            <a:pPr marL="0" lvl="0" indent="0" algn="ctr"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Step 3</a:t>
            </a:r>
          </a:p>
        </p:txBody>
      </p:sp>
      <p:sp>
        <p:nvSpPr>
          <p:cNvPr id="11" name="TextBox 10">
            <a:extLst>
              <a:ext uri="{FF2B5EF4-FFF2-40B4-BE49-F238E27FC236}">
                <a16:creationId xmlns:a16="http://schemas.microsoft.com/office/drawing/2014/main" id="{E82F72EB-D0E5-4105-9312-DB2EB90681B5}"/>
              </a:ext>
            </a:extLst>
          </p:cNvPr>
          <p:cNvSpPr txBox="1"/>
          <p:nvPr/>
        </p:nvSpPr>
        <p:spPr>
          <a:xfrm>
            <a:off x="2691688" y="2529721"/>
            <a:ext cx="8636712" cy="738664"/>
          </a:xfrm>
          <a:prstGeom prst="rect">
            <a:avLst/>
          </a:prstGeom>
          <a:noFill/>
        </p:spPr>
        <p:txBody>
          <a:bodyPr wrap="square">
            <a:spAutoFit/>
          </a:bodyPr>
          <a:lstStyle/>
          <a:p>
            <a:r>
              <a:rPr lang="en-GB" sz="2100">
                <a:latin typeface="Arial" panose="020B0604020202020204" pitchFamily="34" charset="0"/>
                <a:cs typeface="Arial" panose="020B0604020202020204" pitchFamily="34" charset="0"/>
              </a:rPr>
              <a:t>Once the relevant authority established that there is only one realistic provider, </a:t>
            </a:r>
            <a:r>
              <a:rPr lang="en-GB" sz="2100" b="1">
                <a:latin typeface="Arial" panose="020B0604020202020204" pitchFamily="34" charset="0"/>
                <a:cs typeface="Arial" panose="020B0604020202020204" pitchFamily="34" charset="0"/>
              </a:rPr>
              <a:t>then they can award the contract to that provider. </a:t>
            </a:r>
          </a:p>
        </p:txBody>
      </p:sp>
      <p:sp>
        <p:nvSpPr>
          <p:cNvPr id="13" name="TextBox 12">
            <a:extLst>
              <a:ext uri="{FF2B5EF4-FFF2-40B4-BE49-F238E27FC236}">
                <a16:creationId xmlns:a16="http://schemas.microsoft.com/office/drawing/2014/main" id="{D15EE10B-6F9E-4900-9CC0-28C8A19D9D70}"/>
              </a:ext>
            </a:extLst>
          </p:cNvPr>
          <p:cNvSpPr txBox="1"/>
          <p:nvPr/>
        </p:nvSpPr>
        <p:spPr>
          <a:xfrm>
            <a:off x="4533900" y="3869139"/>
            <a:ext cx="7607300" cy="1708160"/>
          </a:xfrm>
          <a:prstGeom prst="rect">
            <a:avLst/>
          </a:prstGeom>
          <a:noFill/>
        </p:spPr>
        <p:txBody>
          <a:bodyPr wrap="square">
            <a:spAutoFit/>
          </a:bodyPr>
          <a:lstStyle/>
          <a:p>
            <a:pPr lvl="0"/>
            <a:r>
              <a:rPr lang="en-GB" sz="2100">
                <a:latin typeface="Arial" panose="020B0604020202020204" pitchFamily="34" charset="0"/>
                <a:cs typeface="Arial" panose="020B0604020202020204" pitchFamily="34" charset="0"/>
              </a:rPr>
              <a:t>Next, they must publish a notice setting out that they have awarded a contract. This must be done using the </a:t>
            </a:r>
            <a:r>
              <a:rPr lang="en-GB" sz="2100" b="1">
                <a:latin typeface="Arial" panose="020B0604020202020204" pitchFamily="34" charset="0"/>
                <a:cs typeface="Arial" panose="020B0604020202020204" pitchFamily="34" charset="0"/>
              </a:rPr>
              <a:t>Find a Tender Service (FTS) website</a:t>
            </a:r>
            <a:r>
              <a:rPr lang="en-GB" sz="2100">
                <a:latin typeface="Arial" panose="020B0604020202020204" pitchFamily="34" charset="0"/>
                <a:cs typeface="Arial" panose="020B0604020202020204" pitchFamily="34" charset="0"/>
              </a:rPr>
              <a:t>, including the information required under Schedule 2. This notice must be published within 30 days of the contract award.</a:t>
            </a:r>
          </a:p>
        </p:txBody>
      </p:sp>
    </p:spTree>
    <p:extLst>
      <p:ext uri="{BB962C8B-B14F-4D97-AF65-F5344CB8AC3E}">
        <p14:creationId xmlns:p14="http://schemas.microsoft.com/office/powerpoint/2010/main" val="2954071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1951923" y="384207"/>
            <a:ext cx="8288154" cy="611649"/>
          </a:xfrm>
        </p:spPr>
        <p:txBody>
          <a:bodyPr>
            <a:noAutofit/>
          </a:bodyPr>
          <a:lstStyle/>
          <a:p>
            <a:pPr algn="ctr"/>
            <a:r>
              <a:rPr lang="en-US" b="1"/>
              <a:t>Overview of direct award process B</a:t>
            </a:r>
          </a:p>
        </p:txBody>
      </p:sp>
      <p:sp>
        <p:nvSpPr>
          <p:cNvPr id="9" name="Freeform: Shape 8">
            <a:extLst>
              <a:ext uri="{FF2B5EF4-FFF2-40B4-BE49-F238E27FC236}">
                <a16:creationId xmlns:a16="http://schemas.microsoft.com/office/drawing/2014/main" id="{060C868C-2C2A-3AD4-5120-8C24E8DA8195}"/>
              </a:ext>
            </a:extLst>
          </p:cNvPr>
          <p:cNvSpPr/>
          <p:nvPr/>
        </p:nvSpPr>
        <p:spPr>
          <a:xfrm>
            <a:off x="2507067" y="1317649"/>
            <a:ext cx="2990777" cy="1794466"/>
          </a:xfrm>
          <a:custGeom>
            <a:avLst/>
            <a:gdLst>
              <a:gd name="connsiteX0" fmla="*/ 0 w 2990777"/>
              <a:gd name="connsiteY0" fmla="*/ 179447 h 1794466"/>
              <a:gd name="connsiteX1" fmla="*/ 179447 w 2990777"/>
              <a:gd name="connsiteY1" fmla="*/ 0 h 1794466"/>
              <a:gd name="connsiteX2" fmla="*/ 2811330 w 2990777"/>
              <a:gd name="connsiteY2" fmla="*/ 0 h 1794466"/>
              <a:gd name="connsiteX3" fmla="*/ 2990777 w 2990777"/>
              <a:gd name="connsiteY3" fmla="*/ 179447 h 1794466"/>
              <a:gd name="connsiteX4" fmla="*/ 2990777 w 2990777"/>
              <a:gd name="connsiteY4" fmla="*/ 1615019 h 1794466"/>
              <a:gd name="connsiteX5" fmla="*/ 2811330 w 2990777"/>
              <a:gd name="connsiteY5" fmla="*/ 1794466 h 1794466"/>
              <a:gd name="connsiteX6" fmla="*/ 179447 w 2990777"/>
              <a:gd name="connsiteY6" fmla="*/ 1794466 h 1794466"/>
              <a:gd name="connsiteX7" fmla="*/ 0 w 2990777"/>
              <a:gd name="connsiteY7" fmla="*/ 1615019 h 1794466"/>
              <a:gd name="connsiteX8" fmla="*/ 0 w 2990777"/>
              <a:gd name="connsiteY8" fmla="*/ 179447 h 17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777" h="1794466">
                <a:moveTo>
                  <a:pt x="0" y="179447"/>
                </a:moveTo>
                <a:cubicBezTo>
                  <a:pt x="0" y="80341"/>
                  <a:pt x="80341" y="0"/>
                  <a:pt x="179447" y="0"/>
                </a:cubicBezTo>
                <a:lnTo>
                  <a:pt x="2811330" y="0"/>
                </a:lnTo>
                <a:cubicBezTo>
                  <a:pt x="2910436" y="0"/>
                  <a:pt x="2990777" y="80341"/>
                  <a:pt x="2990777" y="179447"/>
                </a:cubicBezTo>
                <a:lnTo>
                  <a:pt x="2990777" y="1615019"/>
                </a:lnTo>
                <a:cubicBezTo>
                  <a:pt x="2990777" y="1714125"/>
                  <a:pt x="2910436" y="1794466"/>
                  <a:pt x="2811330" y="1794466"/>
                </a:cubicBezTo>
                <a:lnTo>
                  <a:pt x="179447" y="1794466"/>
                </a:lnTo>
                <a:cubicBezTo>
                  <a:pt x="80341" y="1794466"/>
                  <a:pt x="0" y="1714125"/>
                  <a:pt x="0" y="1615019"/>
                </a:cubicBezTo>
                <a:lnTo>
                  <a:pt x="0" y="179447"/>
                </a:lnTo>
                <a:close/>
              </a:path>
            </a:pathLst>
          </a:custGeom>
          <a:solidFill>
            <a:schemeClr val="bg2">
              <a:lumMod val="90000"/>
            </a:scheme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21138" tIns="121138" rIns="121138" bIns="121138"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latin typeface="Arial" panose="020B0604020202020204" pitchFamily="34" charset="0"/>
                <a:cs typeface="Arial" panose="020B0604020202020204" pitchFamily="34" charset="0"/>
              </a:rPr>
              <a:t>START:</a:t>
            </a:r>
          </a:p>
          <a:p>
            <a:pPr lvl="0" algn="ctr" defTabSz="800100">
              <a:lnSpc>
                <a:spcPct val="90000"/>
              </a:lnSpc>
              <a:spcBef>
                <a:spcPct val="0"/>
              </a:spcBef>
              <a:spcAft>
                <a:spcPct val="35000"/>
              </a:spcAft>
            </a:pPr>
            <a:r>
              <a:rPr lang="en-GB" sz="1800" kern="1200">
                <a:solidFill>
                  <a:schemeClr val="tx1"/>
                </a:solidFill>
                <a:latin typeface="Arial" panose="020B0604020202020204" pitchFamily="34" charset="0"/>
                <a:cs typeface="Arial" panose="020B0604020202020204" pitchFamily="34" charset="0"/>
              </a:rPr>
              <a:t>The RA wishes to provide, or currently provides an </a:t>
            </a:r>
            <a:r>
              <a:rPr lang="en-GB">
                <a:solidFill>
                  <a:schemeClr val="tx1"/>
                </a:solidFill>
                <a:latin typeface="Arial" panose="020B0604020202020204" pitchFamily="34" charset="0"/>
                <a:cs typeface="Arial" panose="020B0604020202020204" pitchFamily="34" charset="0"/>
              </a:rPr>
              <a:t>‘unrestricted </a:t>
            </a:r>
            <a:r>
              <a:rPr lang="en-GB" sz="1800" kern="1200">
                <a:solidFill>
                  <a:schemeClr val="tx1"/>
                </a:solidFill>
                <a:latin typeface="Arial" panose="020B0604020202020204" pitchFamily="34" charset="0"/>
                <a:cs typeface="Arial" panose="020B0604020202020204" pitchFamily="34" charset="0"/>
              </a:rPr>
              <a:t>patient choice’ service.</a:t>
            </a:r>
          </a:p>
        </p:txBody>
      </p:sp>
      <p:sp>
        <p:nvSpPr>
          <p:cNvPr id="10" name="Freeform: Shape 9">
            <a:extLst>
              <a:ext uri="{FF2B5EF4-FFF2-40B4-BE49-F238E27FC236}">
                <a16:creationId xmlns:a16="http://schemas.microsoft.com/office/drawing/2014/main" id="{64B63FBA-CF42-CEDF-94F5-47D09F747133}"/>
              </a:ext>
            </a:extLst>
          </p:cNvPr>
          <p:cNvSpPr/>
          <p:nvPr/>
        </p:nvSpPr>
        <p:spPr>
          <a:xfrm>
            <a:off x="5761033" y="1844026"/>
            <a:ext cx="634044" cy="741712"/>
          </a:xfrm>
          <a:custGeom>
            <a:avLst/>
            <a:gdLst>
              <a:gd name="connsiteX0" fmla="*/ 0 w 634044"/>
              <a:gd name="connsiteY0" fmla="*/ 148342 h 741712"/>
              <a:gd name="connsiteX1" fmla="*/ 317022 w 634044"/>
              <a:gd name="connsiteY1" fmla="*/ 148342 h 741712"/>
              <a:gd name="connsiteX2" fmla="*/ 317022 w 634044"/>
              <a:gd name="connsiteY2" fmla="*/ 0 h 741712"/>
              <a:gd name="connsiteX3" fmla="*/ 634044 w 634044"/>
              <a:gd name="connsiteY3" fmla="*/ 370856 h 741712"/>
              <a:gd name="connsiteX4" fmla="*/ 317022 w 634044"/>
              <a:gd name="connsiteY4" fmla="*/ 741712 h 741712"/>
              <a:gd name="connsiteX5" fmla="*/ 317022 w 634044"/>
              <a:gd name="connsiteY5" fmla="*/ 593370 h 741712"/>
              <a:gd name="connsiteX6" fmla="*/ 0 w 634044"/>
              <a:gd name="connsiteY6" fmla="*/ 593370 h 741712"/>
              <a:gd name="connsiteX7" fmla="*/ 0 w 634044"/>
              <a:gd name="connsiteY7" fmla="*/ 148342 h 74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44" h="741712">
                <a:moveTo>
                  <a:pt x="0" y="148342"/>
                </a:moveTo>
                <a:lnTo>
                  <a:pt x="317022" y="148342"/>
                </a:lnTo>
                <a:lnTo>
                  <a:pt x="317022" y="0"/>
                </a:lnTo>
                <a:lnTo>
                  <a:pt x="634044" y="370856"/>
                </a:lnTo>
                <a:lnTo>
                  <a:pt x="317022" y="741712"/>
                </a:lnTo>
                <a:lnTo>
                  <a:pt x="317022" y="593370"/>
                </a:lnTo>
                <a:lnTo>
                  <a:pt x="0" y="593370"/>
                </a:lnTo>
                <a:lnTo>
                  <a:pt x="0" y="148342"/>
                </a:lnTo>
                <a:close/>
              </a:path>
            </a:pathLst>
          </a:custGeom>
          <a:solidFill>
            <a:srgbClr val="A5A5A5"/>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0" tIns="148342" rIns="190213" bIns="148342"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11" name="Freeform: Shape 10">
            <a:extLst>
              <a:ext uri="{FF2B5EF4-FFF2-40B4-BE49-F238E27FC236}">
                <a16:creationId xmlns:a16="http://schemas.microsoft.com/office/drawing/2014/main" id="{02D6B14F-F336-8976-707E-426B164D2268}"/>
              </a:ext>
            </a:extLst>
          </p:cNvPr>
          <p:cNvSpPr/>
          <p:nvPr/>
        </p:nvSpPr>
        <p:spPr>
          <a:xfrm>
            <a:off x="6694155" y="1317649"/>
            <a:ext cx="2990777" cy="1794466"/>
          </a:xfrm>
          <a:custGeom>
            <a:avLst/>
            <a:gdLst>
              <a:gd name="connsiteX0" fmla="*/ 0 w 2990777"/>
              <a:gd name="connsiteY0" fmla="*/ 179447 h 1794466"/>
              <a:gd name="connsiteX1" fmla="*/ 179447 w 2990777"/>
              <a:gd name="connsiteY1" fmla="*/ 0 h 1794466"/>
              <a:gd name="connsiteX2" fmla="*/ 2811330 w 2990777"/>
              <a:gd name="connsiteY2" fmla="*/ 0 h 1794466"/>
              <a:gd name="connsiteX3" fmla="*/ 2990777 w 2990777"/>
              <a:gd name="connsiteY3" fmla="*/ 179447 h 1794466"/>
              <a:gd name="connsiteX4" fmla="*/ 2990777 w 2990777"/>
              <a:gd name="connsiteY4" fmla="*/ 1615019 h 1794466"/>
              <a:gd name="connsiteX5" fmla="*/ 2811330 w 2990777"/>
              <a:gd name="connsiteY5" fmla="*/ 1794466 h 1794466"/>
              <a:gd name="connsiteX6" fmla="*/ 179447 w 2990777"/>
              <a:gd name="connsiteY6" fmla="*/ 1794466 h 1794466"/>
              <a:gd name="connsiteX7" fmla="*/ 0 w 2990777"/>
              <a:gd name="connsiteY7" fmla="*/ 1615019 h 1794466"/>
              <a:gd name="connsiteX8" fmla="*/ 0 w 2990777"/>
              <a:gd name="connsiteY8" fmla="*/ 179447 h 17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777" h="1794466">
                <a:moveTo>
                  <a:pt x="0" y="179447"/>
                </a:moveTo>
                <a:cubicBezTo>
                  <a:pt x="0" y="80341"/>
                  <a:pt x="80341" y="0"/>
                  <a:pt x="179447" y="0"/>
                </a:cubicBezTo>
                <a:lnTo>
                  <a:pt x="2811330" y="0"/>
                </a:lnTo>
                <a:cubicBezTo>
                  <a:pt x="2910436" y="0"/>
                  <a:pt x="2990777" y="80341"/>
                  <a:pt x="2990777" y="179447"/>
                </a:cubicBezTo>
                <a:lnTo>
                  <a:pt x="2990777" y="1615019"/>
                </a:lnTo>
                <a:cubicBezTo>
                  <a:pt x="2990777" y="1714125"/>
                  <a:pt x="2910436" y="1794466"/>
                  <a:pt x="2811330" y="1794466"/>
                </a:cubicBezTo>
                <a:lnTo>
                  <a:pt x="179447" y="1794466"/>
                </a:lnTo>
                <a:cubicBezTo>
                  <a:pt x="80341" y="1794466"/>
                  <a:pt x="0" y="1714125"/>
                  <a:pt x="0" y="1615019"/>
                </a:cubicBezTo>
                <a:lnTo>
                  <a:pt x="0" y="179447"/>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2252848"/>
              <a:satOff val="-5806"/>
              <a:lumOff val="-3922"/>
              <a:alphaOff val="0"/>
            </a:schemeClr>
          </a:effectRef>
          <a:fontRef idx="minor">
            <a:schemeClr val="lt1"/>
          </a:fontRef>
        </p:style>
        <p:txBody>
          <a:bodyPr spcFirstLastPara="0" vert="horz" wrap="square" lIns="121138" tIns="121138" rIns="121138" bIns="121138"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Step 1:</a:t>
            </a:r>
          </a:p>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RA sets any qualifying criteria, ensuring there are arrangements for providers to express interest in the service.</a:t>
            </a:r>
          </a:p>
        </p:txBody>
      </p:sp>
      <p:sp>
        <p:nvSpPr>
          <p:cNvPr id="12" name="Freeform: Shape 11">
            <a:extLst>
              <a:ext uri="{FF2B5EF4-FFF2-40B4-BE49-F238E27FC236}">
                <a16:creationId xmlns:a16="http://schemas.microsoft.com/office/drawing/2014/main" id="{DD151AEE-98F0-F192-1030-8529389F60E7}"/>
              </a:ext>
            </a:extLst>
          </p:cNvPr>
          <p:cNvSpPr/>
          <p:nvPr/>
        </p:nvSpPr>
        <p:spPr>
          <a:xfrm>
            <a:off x="7818688" y="3375304"/>
            <a:ext cx="741712" cy="634044"/>
          </a:xfrm>
          <a:custGeom>
            <a:avLst/>
            <a:gdLst>
              <a:gd name="connsiteX0" fmla="*/ 0 w 634044"/>
              <a:gd name="connsiteY0" fmla="*/ 148342 h 741712"/>
              <a:gd name="connsiteX1" fmla="*/ 317022 w 634044"/>
              <a:gd name="connsiteY1" fmla="*/ 148342 h 741712"/>
              <a:gd name="connsiteX2" fmla="*/ 317022 w 634044"/>
              <a:gd name="connsiteY2" fmla="*/ 0 h 741712"/>
              <a:gd name="connsiteX3" fmla="*/ 634044 w 634044"/>
              <a:gd name="connsiteY3" fmla="*/ 370856 h 741712"/>
              <a:gd name="connsiteX4" fmla="*/ 317022 w 634044"/>
              <a:gd name="connsiteY4" fmla="*/ 741712 h 741712"/>
              <a:gd name="connsiteX5" fmla="*/ 317022 w 634044"/>
              <a:gd name="connsiteY5" fmla="*/ 593370 h 741712"/>
              <a:gd name="connsiteX6" fmla="*/ 0 w 634044"/>
              <a:gd name="connsiteY6" fmla="*/ 593370 h 741712"/>
              <a:gd name="connsiteX7" fmla="*/ 0 w 634044"/>
              <a:gd name="connsiteY7" fmla="*/ 148342 h 74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44" h="741712">
                <a:moveTo>
                  <a:pt x="507236" y="0"/>
                </a:moveTo>
                <a:lnTo>
                  <a:pt x="507236" y="370856"/>
                </a:lnTo>
                <a:lnTo>
                  <a:pt x="634044" y="370856"/>
                </a:lnTo>
                <a:lnTo>
                  <a:pt x="317022" y="741712"/>
                </a:lnTo>
                <a:lnTo>
                  <a:pt x="0" y="370856"/>
                </a:lnTo>
                <a:lnTo>
                  <a:pt x="126808" y="370856"/>
                </a:lnTo>
                <a:lnTo>
                  <a:pt x="126808" y="0"/>
                </a:lnTo>
                <a:lnTo>
                  <a:pt x="507236" y="0"/>
                </a:lnTo>
                <a:close/>
              </a:path>
            </a:pathLst>
          </a:custGeom>
          <a:solidFill>
            <a:schemeClr val="bg1">
              <a:lumMod val="75000"/>
            </a:schemeClr>
          </a:solidFill>
        </p:spPr>
        <p:style>
          <a:lnRef idx="0">
            <a:schemeClr val="lt1">
              <a:hueOff val="0"/>
              <a:satOff val="0"/>
              <a:lumOff val="0"/>
              <a:alphaOff val="0"/>
            </a:schemeClr>
          </a:lnRef>
          <a:fillRef idx="3">
            <a:scrgbClr r="0" g="0" b="0"/>
          </a:fillRef>
          <a:effectRef idx="2">
            <a:schemeClr val="accent5">
              <a:hueOff val="-3379271"/>
              <a:satOff val="-8710"/>
              <a:lumOff val="-5883"/>
              <a:alphaOff val="0"/>
            </a:schemeClr>
          </a:effectRef>
          <a:fontRef idx="minor">
            <a:schemeClr val="lt1"/>
          </a:fontRef>
        </p:style>
        <p:txBody>
          <a:bodyPr spcFirstLastPara="0" vert="horz" wrap="square" lIns="148343" tIns="0" rIns="148341" bIns="190213"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13" name="Freeform: Shape 12">
            <a:extLst>
              <a:ext uri="{FF2B5EF4-FFF2-40B4-BE49-F238E27FC236}">
                <a16:creationId xmlns:a16="http://schemas.microsoft.com/office/drawing/2014/main" id="{A4C8CFA7-0D29-EE7B-0672-AD1FB3A900F9}"/>
              </a:ext>
            </a:extLst>
          </p:cNvPr>
          <p:cNvSpPr/>
          <p:nvPr/>
        </p:nvSpPr>
        <p:spPr>
          <a:xfrm>
            <a:off x="6694155" y="4308426"/>
            <a:ext cx="2990777" cy="1794466"/>
          </a:xfrm>
          <a:custGeom>
            <a:avLst/>
            <a:gdLst>
              <a:gd name="connsiteX0" fmla="*/ 0 w 2990777"/>
              <a:gd name="connsiteY0" fmla="*/ 179447 h 1794466"/>
              <a:gd name="connsiteX1" fmla="*/ 179447 w 2990777"/>
              <a:gd name="connsiteY1" fmla="*/ 0 h 1794466"/>
              <a:gd name="connsiteX2" fmla="*/ 2811330 w 2990777"/>
              <a:gd name="connsiteY2" fmla="*/ 0 h 1794466"/>
              <a:gd name="connsiteX3" fmla="*/ 2990777 w 2990777"/>
              <a:gd name="connsiteY3" fmla="*/ 179447 h 1794466"/>
              <a:gd name="connsiteX4" fmla="*/ 2990777 w 2990777"/>
              <a:gd name="connsiteY4" fmla="*/ 1615019 h 1794466"/>
              <a:gd name="connsiteX5" fmla="*/ 2811330 w 2990777"/>
              <a:gd name="connsiteY5" fmla="*/ 1794466 h 1794466"/>
              <a:gd name="connsiteX6" fmla="*/ 179447 w 2990777"/>
              <a:gd name="connsiteY6" fmla="*/ 1794466 h 1794466"/>
              <a:gd name="connsiteX7" fmla="*/ 0 w 2990777"/>
              <a:gd name="connsiteY7" fmla="*/ 1615019 h 1794466"/>
              <a:gd name="connsiteX8" fmla="*/ 0 w 2990777"/>
              <a:gd name="connsiteY8" fmla="*/ 179447 h 17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777" h="1794466">
                <a:moveTo>
                  <a:pt x="0" y="179447"/>
                </a:moveTo>
                <a:cubicBezTo>
                  <a:pt x="0" y="80341"/>
                  <a:pt x="80341" y="0"/>
                  <a:pt x="179447" y="0"/>
                </a:cubicBezTo>
                <a:lnTo>
                  <a:pt x="2811330" y="0"/>
                </a:lnTo>
                <a:cubicBezTo>
                  <a:pt x="2910436" y="0"/>
                  <a:pt x="2990777" y="80341"/>
                  <a:pt x="2990777" y="179447"/>
                </a:cubicBezTo>
                <a:lnTo>
                  <a:pt x="2990777" y="1615019"/>
                </a:lnTo>
                <a:cubicBezTo>
                  <a:pt x="2990777" y="1714125"/>
                  <a:pt x="2910436" y="1794466"/>
                  <a:pt x="2811330" y="1794466"/>
                </a:cubicBezTo>
                <a:lnTo>
                  <a:pt x="179447" y="1794466"/>
                </a:lnTo>
                <a:cubicBezTo>
                  <a:pt x="80341" y="1794466"/>
                  <a:pt x="0" y="1714125"/>
                  <a:pt x="0" y="1615019"/>
                </a:cubicBezTo>
                <a:lnTo>
                  <a:pt x="0" y="179447"/>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4505695"/>
              <a:satOff val="-11613"/>
              <a:lumOff val="-7843"/>
              <a:alphaOff val="0"/>
            </a:schemeClr>
          </a:effectRef>
          <a:fontRef idx="minor">
            <a:schemeClr val="lt1"/>
          </a:fontRef>
        </p:style>
        <p:txBody>
          <a:bodyPr spcFirstLastPara="0" vert="horz" wrap="square" lIns="121138" tIns="121138" rIns="121138" bIns="121138"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a:cs typeface="Arial"/>
              </a:rPr>
              <a:t>Step </a:t>
            </a:r>
            <a:r>
              <a:rPr lang="en-GB" b="1">
                <a:latin typeface="Arial"/>
                <a:cs typeface="Arial"/>
              </a:rPr>
              <a:t>2</a:t>
            </a:r>
            <a:r>
              <a:rPr lang="en-GB" sz="1800" b="1" kern="1200">
                <a:latin typeface="Arial"/>
                <a:cs typeface="Arial"/>
              </a:rPr>
              <a:t>:</a:t>
            </a:r>
          </a:p>
          <a:p>
            <a:pPr lvl="0" algn="ctr" defTabSz="800100">
              <a:lnSpc>
                <a:spcPct val="90000"/>
              </a:lnSpc>
              <a:spcBef>
                <a:spcPct val="0"/>
              </a:spcBef>
              <a:spcAft>
                <a:spcPct val="35000"/>
              </a:spcAft>
            </a:pPr>
            <a:r>
              <a:rPr lang="en-GB">
                <a:latin typeface="Arial" panose="020B0604020202020204" pitchFamily="34" charset="0"/>
                <a:cs typeface="Arial" panose="020B0604020202020204" pitchFamily="34" charset="0"/>
              </a:rPr>
              <a:t>RA awards contract to each eligible provider.</a:t>
            </a:r>
          </a:p>
        </p:txBody>
      </p:sp>
      <p:sp>
        <p:nvSpPr>
          <p:cNvPr id="14" name="Freeform: Shape 13">
            <a:extLst>
              <a:ext uri="{FF2B5EF4-FFF2-40B4-BE49-F238E27FC236}">
                <a16:creationId xmlns:a16="http://schemas.microsoft.com/office/drawing/2014/main" id="{0940413B-8CA3-5473-6855-2873732DAA9D}"/>
              </a:ext>
            </a:extLst>
          </p:cNvPr>
          <p:cNvSpPr/>
          <p:nvPr/>
        </p:nvSpPr>
        <p:spPr>
          <a:xfrm>
            <a:off x="5796922" y="4834802"/>
            <a:ext cx="634045" cy="741713"/>
          </a:xfrm>
          <a:custGeom>
            <a:avLst/>
            <a:gdLst>
              <a:gd name="connsiteX0" fmla="*/ 0 w 634044"/>
              <a:gd name="connsiteY0" fmla="*/ 148342 h 741712"/>
              <a:gd name="connsiteX1" fmla="*/ 317022 w 634044"/>
              <a:gd name="connsiteY1" fmla="*/ 148342 h 741712"/>
              <a:gd name="connsiteX2" fmla="*/ 317022 w 634044"/>
              <a:gd name="connsiteY2" fmla="*/ 0 h 741712"/>
              <a:gd name="connsiteX3" fmla="*/ 634044 w 634044"/>
              <a:gd name="connsiteY3" fmla="*/ 370856 h 741712"/>
              <a:gd name="connsiteX4" fmla="*/ 317022 w 634044"/>
              <a:gd name="connsiteY4" fmla="*/ 741712 h 741712"/>
              <a:gd name="connsiteX5" fmla="*/ 317022 w 634044"/>
              <a:gd name="connsiteY5" fmla="*/ 593370 h 741712"/>
              <a:gd name="connsiteX6" fmla="*/ 0 w 634044"/>
              <a:gd name="connsiteY6" fmla="*/ 593370 h 741712"/>
              <a:gd name="connsiteX7" fmla="*/ 0 w 634044"/>
              <a:gd name="connsiteY7" fmla="*/ 148342 h 74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44" h="741712">
                <a:moveTo>
                  <a:pt x="634044" y="593370"/>
                </a:moveTo>
                <a:lnTo>
                  <a:pt x="317022" y="593370"/>
                </a:lnTo>
                <a:lnTo>
                  <a:pt x="317022" y="741712"/>
                </a:lnTo>
                <a:lnTo>
                  <a:pt x="0" y="370856"/>
                </a:lnTo>
                <a:lnTo>
                  <a:pt x="317022" y="0"/>
                </a:lnTo>
                <a:lnTo>
                  <a:pt x="317022" y="148342"/>
                </a:lnTo>
                <a:lnTo>
                  <a:pt x="634044" y="148342"/>
                </a:lnTo>
                <a:lnTo>
                  <a:pt x="634044" y="593370"/>
                </a:lnTo>
                <a:close/>
              </a:path>
            </a:pathLst>
          </a:custGeom>
          <a:solidFill>
            <a:schemeClr val="bg1">
              <a:lumMod val="75000"/>
            </a:schemeClr>
          </a:solidFill>
        </p:spPr>
        <p:style>
          <a:lnRef idx="0">
            <a:schemeClr val="lt1">
              <a:hueOff val="0"/>
              <a:satOff val="0"/>
              <a:lumOff val="0"/>
              <a:alphaOff val="0"/>
            </a:schemeClr>
          </a:lnRef>
          <a:fillRef idx="3">
            <a:scrgbClr r="0" g="0" b="0"/>
          </a:fillRef>
          <a:effectRef idx="2">
            <a:schemeClr val="accent5">
              <a:hueOff val="-6758543"/>
              <a:satOff val="-17419"/>
              <a:lumOff val="-11765"/>
              <a:alphaOff val="0"/>
            </a:schemeClr>
          </a:effectRef>
          <a:fontRef idx="minor">
            <a:schemeClr val="lt1"/>
          </a:fontRef>
        </p:style>
        <p:txBody>
          <a:bodyPr spcFirstLastPara="0" vert="horz" wrap="square" lIns="190213" tIns="148343" rIns="1" bIns="148342"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15" name="Freeform: Shape 14">
            <a:extLst>
              <a:ext uri="{FF2B5EF4-FFF2-40B4-BE49-F238E27FC236}">
                <a16:creationId xmlns:a16="http://schemas.microsoft.com/office/drawing/2014/main" id="{F59C9BE5-6CB6-39CE-7862-68B90B1B8CB6}"/>
              </a:ext>
            </a:extLst>
          </p:cNvPr>
          <p:cNvSpPr/>
          <p:nvPr/>
        </p:nvSpPr>
        <p:spPr>
          <a:xfrm>
            <a:off x="2507067" y="4308426"/>
            <a:ext cx="2990777" cy="1794466"/>
          </a:xfrm>
          <a:custGeom>
            <a:avLst/>
            <a:gdLst>
              <a:gd name="connsiteX0" fmla="*/ 0 w 2990777"/>
              <a:gd name="connsiteY0" fmla="*/ 179447 h 1794466"/>
              <a:gd name="connsiteX1" fmla="*/ 179447 w 2990777"/>
              <a:gd name="connsiteY1" fmla="*/ 0 h 1794466"/>
              <a:gd name="connsiteX2" fmla="*/ 2811330 w 2990777"/>
              <a:gd name="connsiteY2" fmla="*/ 0 h 1794466"/>
              <a:gd name="connsiteX3" fmla="*/ 2990777 w 2990777"/>
              <a:gd name="connsiteY3" fmla="*/ 179447 h 1794466"/>
              <a:gd name="connsiteX4" fmla="*/ 2990777 w 2990777"/>
              <a:gd name="connsiteY4" fmla="*/ 1615019 h 1794466"/>
              <a:gd name="connsiteX5" fmla="*/ 2811330 w 2990777"/>
              <a:gd name="connsiteY5" fmla="*/ 1794466 h 1794466"/>
              <a:gd name="connsiteX6" fmla="*/ 179447 w 2990777"/>
              <a:gd name="connsiteY6" fmla="*/ 1794466 h 1794466"/>
              <a:gd name="connsiteX7" fmla="*/ 0 w 2990777"/>
              <a:gd name="connsiteY7" fmla="*/ 1615019 h 1794466"/>
              <a:gd name="connsiteX8" fmla="*/ 0 w 2990777"/>
              <a:gd name="connsiteY8" fmla="*/ 179447 h 17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777" h="1794466">
                <a:moveTo>
                  <a:pt x="0" y="179447"/>
                </a:moveTo>
                <a:cubicBezTo>
                  <a:pt x="0" y="80341"/>
                  <a:pt x="80341" y="0"/>
                  <a:pt x="179447" y="0"/>
                </a:cubicBezTo>
                <a:lnTo>
                  <a:pt x="2811330" y="0"/>
                </a:lnTo>
                <a:cubicBezTo>
                  <a:pt x="2910436" y="0"/>
                  <a:pt x="2990777" y="80341"/>
                  <a:pt x="2990777" y="179447"/>
                </a:cubicBezTo>
                <a:lnTo>
                  <a:pt x="2990777" y="1615019"/>
                </a:lnTo>
                <a:cubicBezTo>
                  <a:pt x="2990777" y="1714125"/>
                  <a:pt x="2910436" y="1794466"/>
                  <a:pt x="2811330" y="1794466"/>
                </a:cubicBezTo>
                <a:lnTo>
                  <a:pt x="179447" y="1794466"/>
                </a:lnTo>
                <a:cubicBezTo>
                  <a:pt x="80341" y="1794466"/>
                  <a:pt x="0" y="1714125"/>
                  <a:pt x="0" y="1615019"/>
                </a:cubicBezTo>
                <a:lnTo>
                  <a:pt x="0" y="179447"/>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6758543"/>
              <a:satOff val="-17419"/>
              <a:lumOff val="-11765"/>
              <a:alphaOff val="0"/>
            </a:schemeClr>
          </a:effectRef>
          <a:fontRef idx="minor">
            <a:schemeClr val="lt1"/>
          </a:fontRef>
        </p:style>
        <p:txBody>
          <a:bodyPr spcFirstLastPara="0" vert="horz" wrap="square" lIns="121138" tIns="121138" rIns="121138" bIns="121138"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a:cs typeface="Arial"/>
              </a:rPr>
              <a:t>Step </a:t>
            </a:r>
            <a:r>
              <a:rPr lang="en-GB" b="1">
                <a:latin typeface="Arial"/>
                <a:cs typeface="Arial"/>
              </a:rPr>
              <a:t>3</a:t>
            </a:r>
            <a:r>
              <a:rPr lang="en-GB" sz="1800" b="1" kern="1200">
                <a:latin typeface="Arial"/>
                <a:cs typeface="Arial"/>
              </a:rPr>
              <a:t>:</a:t>
            </a:r>
          </a:p>
          <a:p>
            <a:pPr marL="0" lvl="0" indent="0" algn="ctr" defTabSz="800100">
              <a:lnSpc>
                <a:spcPct val="90000"/>
              </a:lnSpc>
              <a:spcBef>
                <a:spcPct val="0"/>
              </a:spcBef>
              <a:spcAft>
                <a:spcPct val="35000"/>
              </a:spcAft>
              <a:buNone/>
            </a:pPr>
            <a:r>
              <a:rPr lang="en-GB" sz="1800" kern="1200">
                <a:latin typeface="Arial"/>
                <a:cs typeface="Arial"/>
              </a:rPr>
              <a:t>RA publishes notice confirming award</a:t>
            </a:r>
            <a:r>
              <a:rPr lang="en-GB" sz="1800" b="0" i="0" kern="1200">
                <a:latin typeface="Arial"/>
                <a:cs typeface="Arial"/>
              </a:rPr>
              <a:t>.</a:t>
            </a:r>
            <a:endParaRPr lang="en-GB" sz="1800" kern="1200">
              <a:latin typeface="Arial"/>
              <a:cs typeface="Arial"/>
            </a:endParaRPr>
          </a:p>
        </p:txBody>
      </p:sp>
      <p:sp>
        <p:nvSpPr>
          <p:cNvPr id="3" name="TextBox 2">
            <a:extLst>
              <a:ext uri="{FF2B5EF4-FFF2-40B4-BE49-F238E27FC236}">
                <a16:creationId xmlns:a16="http://schemas.microsoft.com/office/drawing/2014/main" id="{4EEB1AB1-7372-4D0F-A7F6-93E8EDCE5946}"/>
              </a:ext>
            </a:extLst>
          </p:cNvPr>
          <p:cNvSpPr txBox="1"/>
          <p:nvPr/>
        </p:nvSpPr>
        <p:spPr>
          <a:xfrm>
            <a:off x="9446644" y="6424687"/>
            <a:ext cx="2403222"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RA: relevant authority</a:t>
            </a:r>
          </a:p>
        </p:txBody>
      </p:sp>
      <p:grpSp>
        <p:nvGrpSpPr>
          <p:cNvPr id="5" name="Group 4">
            <a:extLst>
              <a:ext uri="{FF2B5EF4-FFF2-40B4-BE49-F238E27FC236}">
                <a16:creationId xmlns:a16="http://schemas.microsoft.com/office/drawing/2014/main" id="{3FAB5260-0B8B-4B1D-A75A-518DEC52E77B}"/>
              </a:ext>
            </a:extLst>
          </p:cNvPr>
          <p:cNvGrpSpPr/>
          <p:nvPr/>
        </p:nvGrpSpPr>
        <p:grpSpPr>
          <a:xfrm>
            <a:off x="90115" y="93924"/>
            <a:ext cx="1620000" cy="1620983"/>
            <a:chOff x="4956463" y="4416134"/>
            <a:chExt cx="1620000" cy="1620983"/>
          </a:xfrm>
        </p:grpSpPr>
        <p:sp>
          <p:nvSpPr>
            <p:cNvPr id="7" name="Oval 6">
              <a:extLst>
                <a:ext uri="{FF2B5EF4-FFF2-40B4-BE49-F238E27FC236}">
                  <a16:creationId xmlns:a16="http://schemas.microsoft.com/office/drawing/2014/main" id="{AF44253F-3048-4402-B076-DB9132668569}"/>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9014DD87-BC7C-43E9-82BE-947C1E0EF8FA}"/>
                </a:ext>
              </a:extLst>
            </p:cNvPr>
            <p:cNvSpPr txBox="1"/>
            <p:nvPr/>
          </p:nvSpPr>
          <p:spPr>
            <a:xfrm>
              <a:off x="5071401" y="4949626"/>
              <a:ext cx="1390125" cy="553998"/>
            </a:xfrm>
            <a:prstGeom prst="rect">
              <a:avLst/>
            </a:prstGeom>
            <a:noFill/>
            <a:ln>
              <a:noFill/>
            </a:ln>
          </p:spPr>
          <p:txBody>
            <a:bodyPr wrap="none" lIns="91440" tIns="45720" rIns="91440" bIns="45720" rtlCol="0" anchor="t">
              <a:spAutoFit/>
            </a:bodyPr>
            <a:lstStyle/>
            <a:p>
              <a:pPr algn="ctr"/>
              <a:r>
                <a:rPr lang="en-GB" sz="1500" b="1">
                  <a:latin typeface="Arial"/>
                  <a:cs typeface="Arial"/>
                </a:rPr>
                <a:t>Regulation 6</a:t>
              </a:r>
              <a:br>
                <a:rPr lang="en-GB" sz="1500" b="1">
                  <a:latin typeface="Arial"/>
                  <a:cs typeface="Arial"/>
                </a:rPr>
              </a:br>
              <a:r>
                <a:rPr lang="en-GB" sz="1500" b="1">
                  <a:latin typeface="Arial"/>
                  <a:cs typeface="Arial"/>
                </a:rPr>
                <a:t>Regulation 8</a:t>
              </a:r>
              <a:endParaRPr lang="en-US" b="1"/>
            </a:p>
          </p:txBody>
        </p:sp>
      </p:grpSp>
    </p:spTree>
    <p:extLst>
      <p:ext uri="{BB962C8B-B14F-4D97-AF65-F5344CB8AC3E}">
        <p14:creationId xmlns:p14="http://schemas.microsoft.com/office/powerpoint/2010/main" val="933238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A468-1EA2-0038-9A0C-D32486840879}"/>
              </a:ext>
            </a:extLst>
          </p:cNvPr>
          <p:cNvSpPr>
            <a:spLocks noGrp="1"/>
          </p:cNvSpPr>
          <p:nvPr>
            <p:ph type="title"/>
          </p:nvPr>
        </p:nvSpPr>
        <p:spPr>
          <a:xfrm>
            <a:off x="2304896" y="435847"/>
            <a:ext cx="7582209" cy="611649"/>
          </a:xfrm>
        </p:spPr>
        <p:txBody>
          <a:bodyPr>
            <a:noAutofit/>
          </a:bodyPr>
          <a:lstStyle/>
          <a:p>
            <a:r>
              <a:rPr lang="en-US" b="1" i="0" u="none" strike="noStrike">
                <a:effectLst/>
                <a:latin typeface="Arial" panose="020B0604020202020204" pitchFamily="34" charset="0"/>
              </a:rPr>
              <a:t>START</a:t>
            </a:r>
            <a:r>
              <a:rPr lang="en-US" b="1" i="0" u="none" strike="noStrike">
                <a:effectLst/>
              </a:rPr>
              <a:t> of direct award process B</a:t>
            </a:r>
            <a:endParaRPr lang="en-GB" b="1"/>
          </a:p>
        </p:txBody>
      </p:sp>
      <p:sp>
        <p:nvSpPr>
          <p:cNvPr id="3" name="Content Placeholder 2">
            <a:extLst>
              <a:ext uri="{FF2B5EF4-FFF2-40B4-BE49-F238E27FC236}">
                <a16:creationId xmlns:a16="http://schemas.microsoft.com/office/drawing/2014/main" id="{9C792BB9-5BEB-DD29-6237-5F3874D9278E}"/>
              </a:ext>
            </a:extLst>
          </p:cNvPr>
          <p:cNvSpPr>
            <a:spLocks noGrp="1"/>
          </p:cNvSpPr>
          <p:nvPr>
            <p:ph sz="quarter" idx="10"/>
          </p:nvPr>
        </p:nvSpPr>
        <p:spPr>
          <a:xfrm>
            <a:off x="2053052" y="1597350"/>
            <a:ext cx="8334121" cy="412426"/>
          </a:xfrm>
        </p:spPr>
        <p:txBody>
          <a:bodyPr>
            <a:noAutofit/>
          </a:bodyPr>
          <a:lstStyle/>
          <a:p>
            <a:pPr marL="0" indent="0" algn="l">
              <a:buNone/>
            </a:pPr>
            <a:r>
              <a:rPr lang="en-GB" sz="2100" b="0" i="0" u="none" strike="noStrike">
                <a:effectLst/>
              </a:rPr>
              <a:t>The </a:t>
            </a:r>
            <a:r>
              <a:rPr lang="en-GB" sz="2100"/>
              <a:t>re</a:t>
            </a:r>
            <a:r>
              <a:rPr lang="en-GB" sz="2100" b="0" i="0" u="none" strike="noStrike">
                <a:effectLst/>
              </a:rPr>
              <a:t>levant authority intends to, or is providing a service where:</a:t>
            </a:r>
          </a:p>
          <a:p>
            <a:pPr marL="0" indent="0" algn="l">
              <a:buNone/>
            </a:pPr>
            <a:endParaRPr lang="en-GB" sz="2100"/>
          </a:p>
          <a:p>
            <a:pPr marL="0" indent="0" algn="l">
              <a:buNone/>
            </a:pPr>
            <a:endParaRPr lang="en-GB" sz="2100" b="0" i="0" u="none" strike="noStrike">
              <a:effectLst/>
            </a:endParaRPr>
          </a:p>
          <a:p>
            <a:pPr marL="0" indent="0" algn="l">
              <a:buNone/>
            </a:pPr>
            <a:endParaRPr lang="en-GB" sz="2100" b="0" i="0" u="none" strike="noStrike">
              <a:effectLst/>
            </a:endParaRPr>
          </a:p>
          <a:p>
            <a:pPr marL="0" indent="0" algn="l">
              <a:buNone/>
            </a:pPr>
            <a:endParaRPr lang="en-GB" sz="2100" b="0" i="0" u="none" strike="noStrike">
              <a:effectLst/>
            </a:endParaRPr>
          </a:p>
          <a:p>
            <a:pPr marL="0" indent="0" algn="l">
              <a:buNone/>
            </a:pPr>
            <a:endParaRPr lang="en-GB" sz="2100" b="0" i="0" u="none" strike="noStrike">
              <a:effectLst/>
            </a:endParaRPr>
          </a:p>
          <a:p>
            <a:pPr marL="0" indent="0" algn="l">
              <a:buNone/>
            </a:pPr>
            <a:endParaRPr lang="en-GB" sz="2100" b="0" i="0" u="none" strike="noStrike">
              <a:effectLst/>
            </a:endParaRPr>
          </a:p>
        </p:txBody>
      </p:sp>
      <p:grpSp>
        <p:nvGrpSpPr>
          <p:cNvPr id="4" name="Group 3">
            <a:extLst>
              <a:ext uri="{FF2B5EF4-FFF2-40B4-BE49-F238E27FC236}">
                <a16:creationId xmlns:a16="http://schemas.microsoft.com/office/drawing/2014/main" id="{73ACEFCD-8CF4-D38F-DFC5-AB31939BB286}"/>
              </a:ext>
            </a:extLst>
          </p:cNvPr>
          <p:cNvGrpSpPr/>
          <p:nvPr/>
        </p:nvGrpSpPr>
        <p:grpSpPr>
          <a:xfrm>
            <a:off x="81897" y="92763"/>
            <a:ext cx="1620000" cy="1620983"/>
            <a:chOff x="4956463" y="4416134"/>
            <a:chExt cx="1620000" cy="1620983"/>
          </a:xfrm>
        </p:grpSpPr>
        <p:sp>
          <p:nvSpPr>
            <p:cNvPr id="5" name="Oval 4">
              <a:extLst>
                <a:ext uri="{FF2B5EF4-FFF2-40B4-BE49-F238E27FC236}">
                  <a16:creationId xmlns:a16="http://schemas.microsoft.com/office/drawing/2014/main" id="{C65C9083-6119-9F0E-5275-0430E8764B00}"/>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1F93D7B7-FABB-18BF-8A3E-ABB8CDFAEF55}"/>
                </a:ext>
              </a:extLst>
            </p:cNvPr>
            <p:cNvSpPr txBox="1"/>
            <p:nvPr/>
          </p:nvSpPr>
          <p:spPr>
            <a:xfrm>
              <a:off x="5097851" y="4949626"/>
              <a:ext cx="1337225"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a:t>
              </a:r>
            </a:p>
            <a:p>
              <a:pPr algn="ctr"/>
              <a:r>
                <a:rPr lang="en-GB" sz="1500" b="1">
                  <a:latin typeface="Arial" panose="020B0604020202020204" pitchFamily="34" charset="0"/>
                  <a:cs typeface="Arial" panose="020B0604020202020204" pitchFamily="34" charset="0"/>
                </a:rPr>
                <a:t>Regulation 8</a:t>
              </a:r>
            </a:p>
          </p:txBody>
        </p:sp>
      </p:grpSp>
      <p:grpSp>
        <p:nvGrpSpPr>
          <p:cNvPr id="25" name="Group 24">
            <a:extLst>
              <a:ext uri="{FF2B5EF4-FFF2-40B4-BE49-F238E27FC236}">
                <a16:creationId xmlns:a16="http://schemas.microsoft.com/office/drawing/2014/main" id="{BAE767EE-A572-B83C-6B3B-343F63A29901}"/>
              </a:ext>
            </a:extLst>
          </p:cNvPr>
          <p:cNvGrpSpPr/>
          <p:nvPr/>
        </p:nvGrpSpPr>
        <p:grpSpPr>
          <a:xfrm>
            <a:off x="-2630606" y="1146632"/>
            <a:ext cx="14120406" cy="4753081"/>
            <a:chOff x="-2630606" y="1146632"/>
            <a:chExt cx="14120406" cy="4753081"/>
          </a:xfrm>
        </p:grpSpPr>
        <p:sp>
          <p:nvSpPr>
            <p:cNvPr id="14" name="Free-form: Shape 13">
              <a:extLst>
                <a:ext uri="{FF2B5EF4-FFF2-40B4-BE49-F238E27FC236}">
                  <a16:creationId xmlns:a16="http://schemas.microsoft.com/office/drawing/2014/main" id="{5217BAE0-A3E4-B35E-6B05-5D7B53FE51EF}"/>
                </a:ext>
              </a:extLst>
            </p:cNvPr>
            <p:cNvSpPr/>
            <p:nvPr/>
          </p:nvSpPr>
          <p:spPr>
            <a:xfrm>
              <a:off x="1836496" y="2111779"/>
              <a:ext cx="9653304" cy="705696"/>
            </a:xfrm>
            <a:custGeom>
              <a:avLst/>
              <a:gdLst>
                <a:gd name="connsiteX0" fmla="*/ 0 w 9653304"/>
                <a:gd name="connsiteY0" fmla="*/ 0 h 705696"/>
                <a:gd name="connsiteX1" fmla="*/ 9653304 w 9653304"/>
                <a:gd name="connsiteY1" fmla="*/ 0 h 705696"/>
                <a:gd name="connsiteX2" fmla="*/ 9653304 w 9653304"/>
                <a:gd name="connsiteY2" fmla="*/ 705696 h 705696"/>
                <a:gd name="connsiteX3" fmla="*/ 0 w 9653304"/>
                <a:gd name="connsiteY3" fmla="*/ 705696 h 705696"/>
                <a:gd name="connsiteX4" fmla="*/ 0 w 9653304"/>
                <a:gd name="connsiteY4" fmla="*/ 0 h 70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3304" h="705696">
                  <a:moveTo>
                    <a:pt x="0" y="0"/>
                  </a:moveTo>
                  <a:lnTo>
                    <a:pt x="9653304" y="0"/>
                  </a:lnTo>
                  <a:lnTo>
                    <a:pt x="9653304" y="705696"/>
                  </a:lnTo>
                  <a:lnTo>
                    <a:pt x="0" y="70569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a:effectLst/>
                  <a:latin typeface="Arial" panose="020B0604020202020204" pitchFamily="34" charset="0"/>
                  <a:cs typeface="Arial" panose="020B0604020202020204" pitchFamily="34" charset="0"/>
                </a:rPr>
                <a:t>patients have a choice of providers </a:t>
              </a:r>
              <a:endParaRPr lang="en-GB" sz="1800" kern="120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E3926F92-DED5-F235-6576-EDB7485D0401}"/>
                </a:ext>
              </a:extLst>
            </p:cNvPr>
            <p:cNvGrpSpPr/>
            <p:nvPr/>
          </p:nvGrpSpPr>
          <p:grpSpPr>
            <a:xfrm>
              <a:off x="-2630606" y="1146632"/>
              <a:ext cx="4921238" cy="4753081"/>
              <a:chOff x="-2630606" y="1146632"/>
              <a:chExt cx="4921238" cy="4753081"/>
            </a:xfrm>
          </p:grpSpPr>
          <p:sp>
            <p:nvSpPr>
              <p:cNvPr id="13" name="Block Arc 12">
                <a:extLst>
                  <a:ext uri="{FF2B5EF4-FFF2-40B4-BE49-F238E27FC236}">
                    <a16:creationId xmlns:a16="http://schemas.microsoft.com/office/drawing/2014/main" id="{B362C78F-E8AC-07AA-9C9B-10B3E7EA37A8}"/>
                  </a:ext>
                </a:extLst>
              </p:cNvPr>
              <p:cNvSpPr/>
              <p:nvPr/>
            </p:nvSpPr>
            <p:spPr>
              <a:xfrm>
                <a:off x="-2630606" y="1146632"/>
                <a:ext cx="4753081" cy="4753081"/>
              </a:xfrm>
              <a:prstGeom prst="blockArc">
                <a:avLst>
                  <a:gd name="adj1" fmla="val 18900000"/>
                  <a:gd name="adj2" fmla="val 2700000"/>
                  <a:gd name="adj3" fmla="val 454"/>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5" name="Oval 14">
                <a:extLst>
                  <a:ext uri="{FF2B5EF4-FFF2-40B4-BE49-F238E27FC236}">
                    <a16:creationId xmlns:a16="http://schemas.microsoft.com/office/drawing/2014/main" id="{75DC64A0-253B-1579-C6BD-64D91A70D752}"/>
                  </a:ext>
                </a:extLst>
              </p:cNvPr>
              <p:cNvSpPr/>
              <p:nvPr/>
            </p:nvSpPr>
            <p:spPr>
              <a:xfrm>
                <a:off x="1408512" y="2023567"/>
                <a:ext cx="882120" cy="88212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TextBox 7">
                <a:extLst>
                  <a:ext uri="{FF2B5EF4-FFF2-40B4-BE49-F238E27FC236}">
                    <a16:creationId xmlns:a16="http://schemas.microsoft.com/office/drawing/2014/main" id="{C9C99CA9-13AA-4E87-9738-3FF27F1CE15A}"/>
                  </a:ext>
                </a:extLst>
              </p:cNvPr>
              <p:cNvSpPr txBox="1"/>
              <p:nvPr/>
            </p:nvSpPr>
            <p:spPr>
              <a:xfrm>
                <a:off x="1679856" y="2279961"/>
                <a:ext cx="339433" cy="369332"/>
              </a:xfrm>
              <a:prstGeom prst="rect">
                <a:avLst/>
              </a:prstGeom>
              <a:noFill/>
            </p:spPr>
            <p:txBody>
              <a:bodyPr wrap="square" rtlCol="0">
                <a:spAutoFit/>
              </a:bodyPr>
              <a:lstStyle/>
              <a:p>
                <a:r>
                  <a:rPr lang="en-GB">
                    <a:solidFill>
                      <a:srgbClr val="005EB8"/>
                    </a:solidFill>
                  </a:rPr>
                  <a:t>1</a:t>
                </a:r>
              </a:p>
            </p:txBody>
          </p:sp>
        </p:grpSp>
      </p:grpSp>
      <p:grpSp>
        <p:nvGrpSpPr>
          <p:cNvPr id="27" name="Group 26">
            <a:extLst>
              <a:ext uri="{FF2B5EF4-FFF2-40B4-BE49-F238E27FC236}">
                <a16:creationId xmlns:a16="http://schemas.microsoft.com/office/drawing/2014/main" id="{99E8DBCA-E846-129C-47D9-AAFD0C1870A4}"/>
              </a:ext>
            </a:extLst>
          </p:cNvPr>
          <p:cNvGrpSpPr/>
          <p:nvPr/>
        </p:nvGrpSpPr>
        <p:grpSpPr>
          <a:xfrm>
            <a:off x="1652753" y="3082112"/>
            <a:ext cx="9803169" cy="882120"/>
            <a:chOff x="1652753" y="3082112"/>
            <a:chExt cx="9803169" cy="882120"/>
          </a:xfrm>
        </p:grpSpPr>
        <p:grpSp>
          <p:nvGrpSpPr>
            <p:cNvPr id="26" name="Group 25">
              <a:extLst>
                <a:ext uri="{FF2B5EF4-FFF2-40B4-BE49-F238E27FC236}">
                  <a16:creationId xmlns:a16="http://schemas.microsoft.com/office/drawing/2014/main" id="{5DD6A92E-2E1B-A258-D997-BB136D5B7E5D}"/>
                </a:ext>
              </a:extLst>
            </p:cNvPr>
            <p:cNvGrpSpPr/>
            <p:nvPr/>
          </p:nvGrpSpPr>
          <p:grpSpPr>
            <a:xfrm>
              <a:off x="1652753" y="3082112"/>
              <a:ext cx="9803169" cy="882120"/>
              <a:chOff x="1646666" y="3082112"/>
              <a:chExt cx="9803169" cy="882120"/>
            </a:xfrm>
          </p:grpSpPr>
          <p:sp>
            <p:nvSpPr>
              <p:cNvPr id="16" name="Free-form: Shape 15">
                <a:extLst>
                  <a:ext uri="{FF2B5EF4-FFF2-40B4-BE49-F238E27FC236}">
                    <a16:creationId xmlns:a16="http://schemas.microsoft.com/office/drawing/2014/main" id="{A9F8605C-20D8-F8AB-DF52-3299B7224442}"/>
                  </a:ext>
                </a:extLst>
              </p:cNvPr>
              <p:cNvSpPr/>
              <p:nvPr/>
            </p:nvSpPr>
            <p:spPr>
              <a:xfrm>
                <a:off x="2053052" y="3170324"/>
                <a:ext cx="9396783" cy="705696"/>
              </a:xfrm>
              <a:custGeom>
                <a:avLst/>
                <a:gdLst>
                  <a:gd name="connsiteX0" fmla="*/ 0 w 9396783"/>
                  <a:gd name="connsiteY0" fmla="*/ 0 h 705696"/>
                  <a:gd name="connsiteX1" fmla="*/ 9396783 w 9396783"/>
                  <a:gd name="connsiteY1" fmla="*/ 0 h 705696"/>
                  <a:gd name="connsiteX2" fmla="*/ 9396783 w 9396783"/>
                  <a:gd name="connsiteY2" fmla="*/ 705696 h 705696"/>
                  <a:gd name="connsiteX3" fmla="*/ 0 w 9396783"/>
                  <a:gd name="connsiteY3" fmla="*/ 705696 h 705696"/>
                  <a:gd name="connsiteX4" fmla="*/ 0 w 9396783"/>
                  <a:gd name="connsiteY4" fmla="*/ 0 h 70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6783" h="705696">
                    <a:moveTo>
                      <a:pt x="0" y="0"/>
                    </a:moveTo>
                    <a:lnTo>
                      <a:pt x="9396783" y="0"/>
                    </a:lnTo>
                    <a:lnTo>
                      <a:pt x="9396783" y="705696"/>
                    </a:lnTo>
                    <a:lnTo>
                      <a:pt x="0" y="70569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a:effectLst/>
                    <a:latin typeface="Arial" panose="020B0604020202020204" pitchFamily="34" charset="0"/>
                    <a:cs typeface="Arial" panose="020B0604020202020204" pitchFamily="34" charset="0"/>
                  </a:rPr>
                  <a:t>the r</a:t>
                </a:r>
                <a:r>
                  <a:rPr lang="en-GB" sz="1800" kern="1200">
                    <a:latin typeface="Arial" panose="020B0604020202020204" pitchFamily="34" charset="0"/>
                    <a:cs typeface="Arial" panose="020B0604020202020204" pitchFamily="34" charset="0"/>
                  </a:rPr>
                  <a:t>elevant authority </a:t>
                </a:r>
                <a:r>
                  <a:rPr lang="en-GB" sz="1800" b="0" i="0" kern="1200">
                    <a:effectLst/>
                    <a:latin typeface="Arial" panose="020B0604020202020204" pitchFamily="34" charset="0"/>
                    <a:cs typeface="Arial" panose="020B0604020202020204" pitchFamily="34" charset="0"/>
                  </a:rPr>
                  <a:t>is not restricting the number of providers from which patients can choose </a:t>
                </a:r>
                <a:endParaRPr lang="en-GB" sz="1800" kern="120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A580AB75-975B-EBBE-169D-6881FB45A693}"/>
                  </a:ext>
                </a:extLst>
              </p:cNvPr>
              <p:cNvSpPr/>
              <p:nvPr/>
            </p:nvSpPr>
            <p:spPr>
              <a:xfrm>
                <a:off x="1646666" y="3082112"/>
                <a:ext cx="882120" cy="88212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grpSp>
        <p:sp>
          <p:nvSpPr>
            <p:cNvPr id="10" name="TextBox 9">
              <a:extLst>
                <a:ext uri="{FF2B5EF4-FFF2-40B4-BE49-F238E27FC236}">
                  <a16:creationId xmlns:a16="http://schemas.microsoft.com/office/drawing/2014/main" id="{9C61AE2C-0857-47E6-8CC6-549756D7C27D}"/>
                </a:ext>
              </a:extLst>
            </p:cNvPr>
            <p:cNvSpPr txBox="1"/>
            <p:nvPr/>
          </p:nvSpPr>
          <p:spPr>
            <a:xfrm>
              <a:off x="1929388" y="3338506"/>
              <a:ext cx="339433" cy="369332"/>
            </a:xfrm>
            <a:prstGeom prst="rect">
              <a:avLst/>
            </a:prstGeom>
            <a:noFill/>
          </p:spPr>
          <p:txBody>
            <a:bodyPr wrap="square" rtlCol="0">
              <a:spAutoFit/>
            </a:bodyPr>
            <a:lstStyle/>
            <a:p>
              <a:r>
                <a:rPr lang="en-GB">
                  <a:solidFill>
                    <a:srgbClr val="005EB8"/>
                  </a:solidFill>
                </a:rPr>
                <a:t>2</a:t>
              </a:r>
            </a:p>
          </p:txBody>
        </p:sp>
      </p:grpSp>
      <p:grpSp>
        <p:nvGrpSpPr>
          <p:cNvPr id="28" name="Group 27">
            <a:extLst>
              <a:ext uri="{FF2B5EF4-FFF2-40B4-BE49-F238E27FC236}">
                <a16:creationId xmlns:a16="http://schemas.microsoft.com/office/drawing/2014/main" id="{2052B22D-A38C-BE2D-7F98-07A4DA795AA9}"/>
              </a:ext>
            </a:extLst>
          </p:cNvPr>
          <p:cNvGrpSpPr/>
          <p:nvPr/>
        </p:nvGrpSpPr>
        <p:grpSpPr>
          <a:xfrm>
            <a:off x="1395436" y="4140657"/>
            <a:ext cx="10094364" cy="882120"/>
            <a:chOff x="1395436" y="4140657"/>
            <a:chExt cx="10094364" cy="882120"/>
          </a:xfrm>
        </p:grpSpPr>
        <p:sp>
          <p:nvSpPr>
            <p:cNvPr id="18" name="Free-form: Shape 17">
              <a:extLst>
                <a:ext uri="{FF2B5EF4-FFF2-40B4-BE49-F238E27FC236}">
                  <a16:creationId xmlns:a16="http://schemas.microsoft.com/office/drawing/2014/main" id="{0805D5CC-4453-06F9-4D06-C82A67719BDD}"/>
                </a:ext>
              </a:extLst>
            </p:cNvPr>
            <p:cNvSpPr/>
            <p:nvPr/>
          </p:nvSpPr>
          <p:spPr>
            <a:xfrm>
              <a:off x="1836496" y="4228869"/>
              <a:ext cx="9653304" cy="705696"/>
            </a:xfrm>
            <a:custGeom>
              <a:avLst/>
              <a:gdLst>
                <a:gd name="connsiteX0" fmla="*/ 0 w 9653304"/>
                <a:gd name="connsiteY0" fmla="*/ 0 h 705696"/>
                <a:gd name="connsiteX1" fmla="*/ 9653304 w 9653304"/>
                <a:gd name="connsiteY1" fmla="*/ 0 h 705696"/>
                <a:gd name="connsiteX2" fmla="*/ 9653304 w 9653304"/>
                <a:gd name="connsiteY2" fmla="*/ 705696 h 705696"/>
                <a:gd name="connsiteX3" fmla="*/ 0 w 9653304"/>
                <a:gd name="connsiteY3" fmla="*/ 705696 h 705696"/>
                <a:gd name="connsiteX4" fmla="*/ 0 w 9653304"/>
                <a:gd name="connsiteY4" fmla="*/ 0 h 70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3304" h="705696">
                  <a:moveTo>
                    <a:pt x="0" y="0"/>
                  </a:moveTo>
                  <a:lnTo>
                    <a:pt x="9653304" y="0"/>
                  </a:lnTo>
                  <a:lnTo>
                    <a:pt x="9653304" y="705696"/>
                  </a:lnTo>
                  <a:lnTo>
                    <a:pt x="0" y="70569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a:effectLst/>
                  <a:latin typeface="Arial" panose="020B0604020202020204" pitchFamily="34" charset="0"/>
                  <a:cs typeface="Arial" panose="020B0604020202020204" pitchFamily="34" charset="0"/>
                </a:rPr>
                <a:t>the relevant authority will offer contracts to all providers to whom an award can be made</a:t>
              </a:r>
              <a:endParaRPr lang="en-GB" sz="1800" kern="1200">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FA4FF18A-B088-E7CA-8B5D-C1F48AD263B5}"/>
                </a:ext>
              </a:extLst>
            </p:cNvPr>
            <p:cNvGrpSpPr/>
            <p:nvPr/>
          </p:nvGrpSpPr>
          <p:grpSpPr>
            <a:xfrm>
              <a:off x="1395436" y="4140657"/>
              <a:ext cx="882120" cy="882120"/>
              <a:chOff x="1395436" y="4140657"/>
              <a:chExt cx="882120" cy="882120"/>
            </a:xfrm>
          </p:grpSpPr>
          <p:sp>
            <p:nvSpPr>
              <p:cNvPr id="19" name="Oval 18">
                <a:extLst>
                  <a:ext uri="{FF2B5EF4-FFF2-40B4-BE49-F238E27FC236}">
                    <a16:creationId xmlns:a16="http://schemas.microsoft.com/office/drawing/2014/main" id="{9951AA77-4F19-12B3-5FD9-4FEFF5115881}"/>
                  </a:ext>
                </a:extLst>
              </p:cNvPr>
              <p:cNvSpPr/>
              <p:nvPr/>
            </p:nvSpPr>
            <p:spPr>
              <a:xfrm>
                <a:off x="1395436" y="4140657"/>
                <a:ext cx="882120" cy="88212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TextBox 10">
                <a:extLst>
                  <a:ext uri="{FF2B5EF4-FFF2-40B4-BE49-F238E27FC236}">
                    <a16:creationId xmlns:a16="http://schemas.microsoft.com/office/drawing/2014/main" id="{4F661320-73A7-4AF6-93B8-F6E0A88C82BB}"/>
                  </a:ext>
                </a:extLst>
              </p:cNvPr>
              <p:cNvSpPr txBox="1"/>
              <p:nvPr/>
            </p:nvSpPr>
            <p:spPr>
              <a:xfrm>
                <a:off x="1666780" y="4397051"/>
                <a:ext cx="339433" cy="369332"/>
              </a:xfrm>
              <a:prstGeom prst="rect">
                <a:avLst/>
              </a:prstGeom>
              <a:noFill/>
            </p:spPr>
            <p:txBody>
              <a:bodyPr wrap="square" rtlCol="0">
                <a:spAutoFit/>
              </a:bodyPr>
              <a:lstStyle/>
              <a:p>
                <a:r>
                  <a:rPr lang="en-GB">
                    <a:solidFill>
                      <a:srgbClr val="005EB8"/>
                    </a:solidFill>
                  </a:rPr>
                  <a:t>3</a:t>
                </a:r>
              </a:p>
            </p:txBody>
          </p:sp>
        </p:grpSp>
      </p:grpSp>
      <p:sp>
        <p:nvSpPr>
          <p:cNvPr id="12" name="Rectangle 11">
            <a:extLst>
              <a:ext uri="{FF2B5EF4-FFF2-40B4-BE49-F238E27FC236}">
                <a16:creationId xmlns:a16="http://schemas.microsoft.com/office/drawing/2014/main" id="{957868F5-8A03-4C27-A7E5-156526D2E5AC}"/>
              </a:ext>
            </a:extLst>
          </p:cNvPr>
          <p:cNvSpPr/>
          <p:nvPr/>
        </p:nvSpPr>
        <p:spPr>
          <a:xfrm>
            <a:off x="1000125" y="5511789"/>
            <a:ext cx="10700792" cy="1061829"/>
          </a:xfrm>
          <a:prstGeom prst="rect">
            <a:avLst/>
          </a:prstGeom>
        </p:spPr>
        <p:txBody>
          <a:bodyPr wrap="square">
            <a:spAutoFit/>
          </a:bodyPr>
          <a:lstStyle/>
          <a:p>
            <a:r>
              <a:rPr lang="en-GB" sz="2100">
                <a:latin typeface="Arial" panose="020B0604020202020204" pitchFamily="34" charset="0"/>
                <a:cs typeface="Arial" panose="020B0604020202020204" pitchFamily="34" charset="0"/>
              </a:rPr>
              <a:t>If a relevant authority wants to restrict the number of providers that patients can choose from, then they </a:t>
            </a:r>
            <a:r>
              <a:rPr lang="en-GB" sz="2100" b="1">
                <a:latin typeface="Arial" panose="020B0604020202020204" pitchFamily="34" charset="0"/>
                <a:cs typeface="Arial" panose="020B0604020202020204" pitchFamily="34" charset="0"/>
              </a:rPr>
              <a:t>cannot</a:t>
            </a:r>
            <a:r>
              <a:rPr lang="en-GB" sz="2100">
                <a:latin typeface="Arial" panose="020B0604020202020204" pitchFamily="34" charset="0"/>
                <a:cs typeface="Arial" panose="020B0604020202020204" pitchFamily="34" charset="0"/>
              </a:rPr>
              <a:t> use this approach, and must use direct award process C, the most suitable provider process or the competitive process instead. </a:t>
            </a:r>
          </a:p>
        </p:txBody>
      </p:sp>
    </p:spTree>
    <p:extLst>
      <p:ext uri="{BB962C8B-B14F-4D97-AF65-F5344CB8AC3E}">
        <p14:creationId xmlns:p14="http://schemas.microsoft.com/office/powerpoint/2010/main" val="572603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A468-1EA2-0038-9A0C-D32486840879}"/>
              </a:ext>
            </a:extLst>
          </p:cNvPr>
          <p:cNvSpPr>
            <a:spLocks noGrp="1"/>
          </p:cNvSpPr>
          <p:nvPr>
            <p:ph type="title"/>
          </p:nvPr>
        </p:nvSpPr>
        <p:spPr>
          <a:xfrm>
            <a:off x="1864047" y="441900"/>
            <a:ext cx="8463906" cy="611649"/>
          </a:xfrm>
        </p:spPr>
        <p:txBody>
          <a:bodyPr>
            <a:normAutofit/>
          </a:bodyPr>
          <a:lstStyle/>
          <a:p>
            <a:pPr algn="ctr"/>
            <a:r>
              <a:rPr lang="en-US" b="1" i="0" u="none" strike="noStrike">
                <a:solidFill>
                  <a:srgbClr val="005EB8"/>
                </a:solidFill>
                <a:effectLst/>
                <a:latin typeface="Arial" panose="020B0604020202020204" pitchFamily="34" charset="0"/>
              </a:rPr>
              <a:t>STEP 1 of direct award process B</a:t>
            </a:r>
            <a:endParaRPr lang="en-GB" b="1"/>
          </a:p>
        </p:txBody>
      </p:sp>
      <p:sp>
        <p:nvSpPr>
          <p:cNvPr id="3" name="Content Placeholder 2">
            <a:extLst>
              <a:ext uri="{FF2B5EF4-FFF2-40B4-BE49-F238E27FC236}">
                <a16:creationId xmlns:a16="http://schemas.microsoft.com/office/drawing/2014/main" id="{9C792BB9-5BEB-DD29-6237-5F3874D9278E}"/>
              </a:ext>
            </a:extLst>
          </p:cNvPr>
          <p:cNvSpPr>
            <a:spLocks noGrp="1"/>
          </p:cNvSpPr>
          <p:nvPr>
            <p:ph sz="quarter" idx="10"/>
          </p:nvPr>
        </p:nvSpPr>
        <p:spPr>
          <a:xfrm>
            <a:off x="1069457" y="2113157"/>
            <a:ext cx="10053086" cy="713585"/>
          </a:xfrm>
        </p:spPr>
        <p:txBody>
          <a:bodyPr>
            <a:normAutofit/>
          </a:bodyPr>
          <a:lstStyle/>
          <a:p>
            <a:pPr marL="0" indent="0">
              <a:buNone/>
            </a:pPr>
            <a:r>
              <a:rPr lang="en-GB" sz="2100"/>
              <a:t>Relevant authorities must ensure that there are arrangements in place to enable providers to express an interest in providing the service. They must set out:</a:t>
            </a:r>
          </a:p>
          <a:p>
            <a:pPr marL="0" indent="0">
              <a:buNone/>
            </a:pPr>
            <a:endParaRPr lang="en-GB" sz="2100"/>
          </a:p>
        </p:txBody>
      </p:sp>
      <p:grpSp>
        <p:nvGrpSpPr>
          <p:cNvPr id="4" name="Group 3">
            <a:extLst>
              <a:ext uri="{FF2B5EF4-FFF2-40B4-BE49-F238E27FC236}">
                <a16:creationId xmlns:a16="http://schemas.microsoft.com/office/drawing/2014/main" id="{73ACEFCD-8CF4-D38F-DFC5-AB31939BB286}"/>
              </a:ext>
            </a:extLst>
          </p:cNvPr>
          <p:cNvGrpSpPr/>
          <p:nvPr/>
        </p:nvGrpSpPr>
        <p:grpSpPr>
          <a:xfrm>
            <a:off x="87131" y="84792"/>
            <a:ext cx="1620000" cy="1620983"/>
            <a:chOff x="4956463" y="4416134"/>
            <a:chExt cx="1620000" cy="1620983"/>
          </a:xfrm>
        </p:grpSpPr>
        <p:sp>
          <p:nvSpPr>
            <p:cNvPr id="5" name="Oval 4">
              <a:extLst>
                <a:ext uri="{FF2B5EF4-FFF2-40B4-BE49-F238E27FC236}">
                  <a16:creationId xmlns:a16="http://schemas.microsoft.com/office/drawing/2014/main" id="{C65C9083-6119-9F0E-5275-0430E8764B00}"/>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1F93D7B7-FABB-18BF-8A3E-ABB8CDFAEF55}"/>
                </a:ext>
              </a:extLst>
            </p:cNvPr>
            <p:cNvSpPr txBox="1"/>
            <p:nvPr/>
          </p:nvSpPr>
          <p:spPr>
            <a:xfrm>
              <a:off x="5097850" y="4949626"/>
              <a:ext cx="1337226"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a:t>
              </a:r>
            </a:p>
            <a:p>
              <a:pPr algn="ctr"/>
              <a:r>
                <a:rPr lang="en-GB" sz="1500" b="1">
                  <a:latin typeface="Arial" panose="020B0604020202020204" pitchFamily="34" charset="0"/>
                  <a:cs typeface="Arial" panose="020B0604020202020204" pitchFamily="34" charset="0"/>
                </a:rPr>
                <a:t>Regulation 8</a:t>
              </a:r>
            </a:p>
          </p:txBody>
        </p:sp>
      </p:grpSp>
      <p:grpSp>
        <p:nvGrpSpPr>
          <p:cNvPr id="7" name="Group 6">
            <a:extLst>
              <a:ext uri="{FF2B5EF4-FFF2-40B4-BE49-F238E27FC236}">
                <a16:creationId xmlns:a16="http://schemas.microsoft.com/office/drawing/2014/main" id="{D2BCE31B-9111-3A6F-C7C0-395817214D65}"/>
              </a:ext>
            </a:extLst>
          </p:cNvPr>
          <p:cNvGrpSpPr/>
          <p:nvPr/>
        </p:nvGrpSpPr>
        <p:grpSpPr>
          <a:xfrm>
            <a:off x="407511" y="3180335"/>
            <a:ext cx="10420826" cy="636767"/>
            <a:chOff x="407511" y="3180335"/>
            <a:chExt cx="10420826" cy="636767"/>
          </a:xfrm>
        </p:grpSpPr>
        <p:sp>
          <p:nvSpPr>
            <p:cNvPr id="12" name="Freeform: Shape 11">
              <a:extLst>
                <a:ext uri="{FF2B5EF4-FFF2-40B4-BE49-F238E27FC236}">
                  <a16:creationId xmlns:a16="http://schemas.microsoft.com/office/drawing/2014/main" id="{94D033F4-7F41-46CF-AB2E-6B05CB9913D9}"/>
                </a:ext>
              </a:extLst>
            </p:cNvPr>
            <p:cNvSpPr/>
            <p:nvPr/>
          </p:nvSpPr>
          <p:spPr>
            <a:xfrm>
              <a:off x="1363662" y="3180335"/>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a description of the health care services to be provided</a:t>
              </a:r>
            </a:p>
          </p:txBody>
        </p:sp>
        <p:sp>
          <p:nvSpPr>
            <p:cNvPr id="8" name="Oval 7">
              <a:extLst>
                <a:ext uri="{FF2B5EF4-FFF2-40B4-BE49-F238E27FC236}">
                  <a16:creationId xmlns:a16="http://schemas.microsoft.com/office/drawing/2014/main" id="{75EE1DAF-96F4-4D04-9AC3-E81F0D8BE7F8}"/>
                </a:ext>
              </a:extLst>
            </p:cNvPr>
            <p:cNvSpPr/>
            <p:nvPr/>
          </p:nvSpPr>
          <p:spPr>
            <a:xfrm>
              <a:off x="407511" y="3183646"/>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1.</a:t>
              </a:r>
            </a:p>
          </p:txBody>
        </p:sp>
      </p:grpSp>
      <p:grpSp>
        <p:nvGrpSpPr>
          <p:cNvPr id="11" name="Group 10">
            <a:extLst>
              <a:ext uri="{FF2B5EF4-FFF2-40B4-BE49-F238E27FC236}">
                <a16:creationId xmlns:a16="http://schemas.microsoft.com/office/drawing/2014/main" id="{C284AFE3-1274-BC04-45EE-1025AEAF6AE9}"/>
              </a:ext>
            </a:extLst>
          </p:cNvPr>
          <p:cNvGrpSpPr/>
          <p:nvPr/>
        </p:nvGrpSpPr>
        <p:grpSpPr>
          <a:xfrm>
            <a:off x="407511" y="4095887"/>
            <a:ext cx="10420826" cy="636767"/>
            <a:chOff x="407511" y="4094232"/>
            <a:chExt cx="10420826" cy="636767"/>
          </a:xfrm>
        </p:grpSpPr>
        <p:sp>
          <p:nvSpPr>
            <p:cNvPr id="13" name="Freeform: Shape 12">
              <a:extLst>
                <a:ext uri="{FF2B5EF4-FFF2-40B4-BE49-F238E27FC236}">
                  <a16:creationId xmlns:a16="http://schemas.microsoft.com/office/drawing/2014/main" id="{F6F76084-BC8E-4903-87D7-C886C09AA66A}"/>
                </a:ext>
              </a:extLst>
            </p:cNvPr>
            <p:cNvSpPr/>
            <p:nvPr/>
          </p:nvSpPr>
          <p:spPr>
            <a:xfrm>
              <a:off x="1363662" y="4094232"/>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a:solidFill>
                    <a:schemeClr val="bg1"/>
                  </a:solidFill>
                  <a:latin typeface="Arial" panose="020B0604020202020204" pitchFamily="34" charset="0"/>
                  <a:cs typeface="Arial" panose="020B0604020202020204" pitchFamily="34" charset="0"/>
                </a:rPr>
                <a:t>how a provider can express their interest in providing the service</a:t>
              </a:r>
            </a:p>
          </p:txBody>
        </p:sp>
        <p:sp>
          <p:nvSpPr>
            <p:cNvPr id="9" name="Oval 8">
              <a:extLst>
                <a:ext uri="{FF2B5EF4-FFF2-40B4-BE49-F238E27FC236}">
                  <a16:creationId xmlns:a16="http://schemas.microsoft.com/office/drawing/2014/main" id="{B7DDF3F2-68A7-4420-B024-8F756898D601}"/>
                </a:ext>
              </a:extLst>
            </p:cNvPr>
            <p:cNvSpPr/>
            <p:nvPr/>
          </p:nvSpPr>
          <p:spPr>
            <a:xfrm>
              <a:off x="407511" y="4097302"/>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2.</a:t>
              </a:r>
            </a:p>
          </p:txBody>
        </p:sp>
      </p:grpSp>
      <p:grpSp>
        <p:nvGrpSpPr>
          <p:cNvPr id="15" name="Group 14">
            <a:extLst>
              <a:ext uri="{FF2B5EF4-FFF2-40B4-BE49-F238E27FC236}">
                <a16:creationId xmlns:a16="http://schemas.microsoft.com/office/drawing/2014/main" id="{4A431913-1CCB-DDF9-D59B-BFC40EA1D7C1}"/>
              </a:ext>
            </a:extLst>
          </p:cNvPr>
          <p:cNvGrpSpPr/>
          <p:nvPr/>
        </p:nvGrpSpPr>
        <p:grpSpPr>
          <a:xfrm>
            <a:off x="407511" y="5011439"/>
            <a:ext cx="10420826" cy="636767"/>
            <a:chOff x="407511" y="5008129"/>
            <a:chExt cx="10420826" cy="636767"/>
          </a:xfrm>
        </p:grpSpPr>
        <p:sp>
          <p:nvSpPr>
            <p:cNvPr id="14" name="Freeform: Shape 13">
              <a:extLst>
                <a:ext uri="{FF2B5EF4-FFF2-40B4-BE49-F238E27FC236}">
                  <a16:creationId xmlns:a16="http://schemas.microsoft.com/office/drawing/2014/main" id="{AD321638-BBBB-493F-9AE7-05B0A1B7F890}"/>
                </a:ext>
              </a:extLst>
            </p:cNvPr>
            <p:cNvSpPr/>
            <p:nvPr/>
          </p:nvSpPr>
          <p:spPr>
            <a:xfrm>
              <a:off x="1363662" y="5008129"/>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a:solidFill>
                    <a:schemeClr val="bg1"/>
                  </a:solidFill>
                  <a:latin typeface="Arial" panose="020B0604020202020204" pitchFamily="34" charset="0"/>
                  <a:cs typeface="Arial" panose="020B0604020202020204" pitchFamily="34" charset="0"/>
                </a:rPr>
                <a:t>any minimum requirements that providers must meet</a:t>
              </a:r>
            </a:p>
          </p:txBody>
        </p:sp>
        <p:sp>
          <p:nvSpPr>
            <p:cNvPr id="10" name="Oval 9">
              <a:extLst>
                <a:ext uri="{FF2B5EF4-FFF2-40B4-BE49-F238E27FC236}">
                  <a16:creationId xmlns:a16="http://schemas.microsoft.com/office/drawing/2014/main" id="{56B9BC6F-AA24-4A22-89FB-9FF66C22A073}"/>
                </a:ext>
              </a:extLst>
            </p:cNvPr>
            <p:cNvSpPr/>
            <p:nvPr/>
          </p:nvSpPr>
          <p:spPr>
            <a:xfrm>
              <a:off x="407511" y="5014751"/>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1129193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A468-1EA2-0038-9A0C-D32486840879}"/>
              </a:ext>
            </a:extLst>
          </p:cNvPr>
          <p:cNvSpPr>
            <a:spLocks noGrp="1"/>
          </p:cNvSpPr>
          <p:nvPr>
            <p:ph type="title"/>
          </p:nvPr>
        </p:nvSpPr>
        <p:spPr>
          <a:xfrm>
            <a:off x="2259176" y="441900"/>
            <a:ext cx="7880504" cy="611649"/>
          </a:xfrm>
        </p:spPr>
        <p:txBody>
          <a:bodyPr>
            <a:noAutofit/>
          </a:bodyPr>
          <a:lstStyle/>
          <a:p>
            <a:pPr algn="ctr"/>
            <a:r>
              <a:rPr lang="en-US" b="1" i="0" u="none" strike="noStrike">
                <a:solidFill>
                  <a:srgbClr val="005EB8"/>
                </a:solidFill>
                <a:effectLst/>
                <a:latin typeface="Arial" panose="020B0604020202020204" pitchFamily="34" charset="0"/>
              </a:rPr>
              <a:t>STEPS 2 &amp; 3 of direct </a:t>
            </a:r>
            <a:r>
              <a:rPr lang="en-US" b="1"/>
              <a:t>a</a:t>
            </a:r>
            <a:r>
              <a:rPr lang="en-US" b="1" i="0" u="none" strike="noStrike">
                <a:solidFill>
                  <a:srgbClr val="005EB8"/>
                </a:solidFill>
                <a:effectLst/>
                <a:latin typeface="Arial" panose="020B0604020202020204" pitchFamily="34" charset="0"/>
              </a:rPr>
              <a:t>ward </a:t>
            </a:r>
            <a:r>
              <a:rPr lang="en-US" b="1"/>
              <a:t>p</a:t>
            </a:r>
            <a:r>
              <a:rPr lang="en-US" b="1" i="0" u="none" strike="noStrike">
                <a:solidFill>
                  <a:srgbClr val="005EB8"/>
                </a:solidFill>
                <a:effectLst/>
                <a:latin typeface="Arial" panose="020B0604020202020204" pitchFamily="34" charset="0"/>
              </a:rPr>
              <a:t>rocess B</a:t>
            </a:r>
            <a:endParaRPr lang="en-GB" b="1"/>
          </a:p>
        </p:txBody>
      </p:sp>
      <p:grpSp>
        <p:nvGrpSpPr>
          <p:cNvPr id="4" name="Group 3">
            <a:extLst>
              <a:ext uri="{FF2B5EF4-FFF2-40B4-BE49-F238E27FC236}">
                <a16:creationId xmlns:a16="http://schemas.microsoft.com/office/drawing/2014/main" id="{73ACEFCD-8CF4-D38F-DFC5-AB31939BB286}"/>
              </a:ext>
            </a:extLst>
          </p:cNvPr>
          <p:cNvGrpSpPr/>
          <p:nvPr/>
        </p:nvGrpSpPr>
        <p:grpSpPr>
          <a:xfrm>
            <a:off x="83852" y="81326"/>
            <a:ext cx="1620000" cy="1620983"/>
            <a:chOff x="4956463" y="4416134"/>
            <a:chExt cx="1620000" cy="1620983"/>
          </a:xfrm>
        </p:grpSpPr>
        <p:sp>
          <p:nvSpPr>
            <p:cNvPr id="5" name="Oval 4">
              <a:extLst>
                <a:ext uri="{FF2B5EF4-FFF2-40B4-BE49-F238E27FC236}">
                  <a16:creationId xmlns:a16="http://schemas.microsoft.com/office/drawing/2014/main" id="{C65C9083-6119-9F0E-5275-0430E8764B00}"/>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1F93D7B7-FABB-18BF-8A3E-ABB8CDFAEF55}"/>
                </a:ext>
              </a:extLst>
            </p:cNvPr>
            <p:cNvSpPr txBox="1"/>
            <p:nvPr/>
          </p:nvSpPr>
          <p:spPr>
            <a:xfrm>
              <a:off x="4973854" y="4953283"/>
              <a:ext cx="1592449" cy="553998"/>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8 Schedule 2</a:t>
              </a:r>
            </a:p>
          </p:txBody>
        </p:sp>
      </p:grpSp>
      <p:sp>
        <p:nvSpPr>
          <p:cNvPr id="19" name="Rectangle 18">
            <a:extLst>
              <a:ext uri="{FF2B5EF4-FFF2-40B4-BE49-F238E27FC236}">
                <a16:creationId xmlns:a16="http://schemas.microsoft.com/office/drawing/2014/main" id="{74B65109-7CB0-4C43-BD25-6451A066E87F}"/>
              </a:ext>
            </a:extLst>
          </p:cNvPr>
          <p:cNvSpPr/>
          <p:nvPr/>
        </p:nvSpPr>
        <p:spPr>
          <a:xfrm>
            <a:off x="2563503" y="2269125"/>
            <a:ext cx="1583730" cy="12319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grpSp>
        <p:nvGrpSpPr>
          <p:cNvPr id="3" name="Group 2">
            <a:extLst>
              <a:ext uri="{FF2B5EF4-FFF2-40B4-BE49-F238E27FC236}">
                <a16:creationId xmlns:a16="http://schemas.microsoft.com/office/drawing/2014/main" id="{3B4D5EA5-7464-CFD7-E2BE-70D0264F7C86}"/>
              </a:ext>
            </a:extLst>
          </p:cNvPr>
          <p:cNvGrpSpPr/>
          <p:nvPr/>
        </p:nvGrpSpPr>
        <p:grpSpPr>
          <a:xfrm>
            <a:off x="385970" y="2175053"/>
            <a:ext cx="10942430" cy="1524202"/>
            <a:chOff x="385970" y="2175053"/>
            <a:chExt cx="10942430" cy="1524202"/>
          </a:xfrm>
        </p:grpSpPr>
        <p:sp>
          <p:nvSpPr>
            <p:cNvPr id="18" name="Freeform: Shape 17">
              <a:extLst>
                <a:ext uri="{FF2B5EF4-FFF2-40B4-BE49-F238E27FC236}">
                  <a16:creationId xmlns:a16="http://schemas.microsoft.com/office/drawing/2014/main" id="{1017A9F2-AB0D-4C36-8BA1-D8041EA11208}"/>
                </a:ext>
              </a:extLst>
            </p:cNvPr>
            <p:cNvSpPr/>
            <p:nvPr/>
          </p:nvSpPr>
          <p:spPr>
            <a:xfrm>
              <a:off x="385970" y="2175053"/>
              <a:ext cx="2177533" cy="1524202"/>
            </a:xfrm>
            <a:custGeom>
              <a:avLst/>
              <a:gdLst>
                <a:gd name="connsiteX0" fmla="*/ 0 w 2177533"/>
                <a:gd name="connsiteY0" fmla="*/ 254084 h 1524202"/>
                <a:gd name="connsiteX1" fmla="*/ 254084 w 2177533"/>
                <a:gd name="connsiteY1" fmla="*/ 0 h 1524202"/>
                <a:gd name="connsiteX2" fmla="*/ 1923449 w 2177533"/>
                <a:gd name="connsiteY2" fmla="*/ 0 h 1524202"/>
                <a:gd name="connsiteX3" fmla="*/ 2177533 w 2177533"/>
                <a:gd name="connsiteY3" fmla="*/ 254084 h 1524202"/>
                <a:gd name="connsiteX4" fmla="*/ 2177533 w 2177533"/>
                <a:gd name="connsiteY4" fmla="*/ 1270118 h 1524202"/>
                <a:gd name="connsiteX5" fmla="*/ 1923449 w 2177533"/>
                <a:gd name="connsiteY5" fmla="*/ 1524202 h 1524202"/>
                <a:gd name="connsiteX6" fmla="*/ 254084 w 2177533"/>
                <a:gd name="connsiteY6" fmla="*/ 1524202 h 1524202"/>
                <a:gd name="connsiteX7" fmla="*/ 0 w 2177533"/>
                <a:gd name="connsiteY7" fmla="*/ 1270118 h 1524202"/>
                <a:gd name="connsiteX8" fmla="*/ 0 w 2177533"/>
                <a:gd name="connsiteY8" fmla="*/ 254084 h 15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533" h="1524202">
                  <a:moveTo>
                    <a:pt x="0" y="254084"/>
                  </a:moveTo>
                  <a:cubicBezTo>
                    <a:pt x="0" y="113757"/>
                    <a:pt x="113757" y="0"/>
                    <a:pt x="254084" y="0"/>
                  </a:cubicBezTo>
                  <a:lnTo>
                    <a:pt x="1923449" y="0"/>
                  </a:lnTo>
                  <a:cubicBezTo>
                    <a:pt x="2063776" y="0"/>
                    <a:pt x="2177533" y="113757"/>
                    <a:pt x="2177533" y="254084"/>
                  </a:cubicBezTo>
                  <a:lnTo>
                    <a:pt x="2177533" y="1270118"/>
                  </a:lnTo>
                  <a:cubicBezTo>
                    <a:pt x="2177533" y="1410445"/>
                    <a:pt x="2063776" y="1524202"/>
                    <a:pt x="1923449" y="1524202"/>
                  </a:cubicBezTo>
                  <a:lnTo>
                    <a:pt x="254084" y="1524202"/>
                  </a:lnTo>
                  <a:cubicBezTo>
                    <a:pt x="113757" y="1524202"/>
                    <a:pt x="0" y="1410445"/>
                    <a:pt x="0" y="1270118"/>
                  </a:cubicBezTo>
                  <a:lnTo>
                    <a:pt x="0" y="254084"/>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4429" tIns="154429" rIns="154429" bIns="154429" numCol="1" spcCol="1270" anchor="ctr" anchorCtr="0">
              <a:noAutofit/>
            </a:bodyPr>
            <a:lstStyle/>
            <a:p>
              <a:pPr marL="0" lvl="0" indent="0" algn="ctr"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Step 2</a:t>
              </a:r>
            </a:p>
          </p:txBody>
        </p:sp>
        <p:sp>
          <p:nvSpPr>
            <p:cNvPr id="11" name="TextBox 10">
              <a:extLst>
                <a:ext uri="{FF2B5EF4-FFF2-40B4-BE49-F238E27FC236}">
                  <a16:creationId xmlns:a16="http://schemas.microsoft.com/office/drawing/2014/main" id="{E82F72EB-D0E5-4105-9312-DB2EB90681B5}"/>
                </a:ext>
              </a:extLst>
            </p:cNvPr>
            <p:cNvSpPr txBox="1"/>
            <p:nvPr/>
          </p:nvSpPr>
          <p:spPr>
            <a:xfrm>
              <a:off x="2691688" y="2548738"/>
              <a:ext cx="8636712" cy="738664"/>
            </a:xfrm>
            <a:prstGeom prst="rect">
              <a:avLst/>
            </a:prstGeom>
            <a:noFill/>
          </p:spPr>
          <p:txBody>
            <a:bodyPr wrap="square">
              <a:spAutoFit/>
            </a:bodyPr>
            <a:lstStyle/>
            <a:p>
              <a:r>
                <a:rPr lang="en-GB" sz="2100">
                  <a:latin typeface="Arial" panose="020B0604020202020204" pitchFamily="34" charset="0"/>
                  <a:cs typeface="Arial" panose="020B0604020202020204" pitchFamily="34" charset="0"/>
                </a:rPr>
                <a:t>Once the relevant authority have met the requirements set out in Step 1, </a:t>
              </a:r>
              <a:r>
                <a:rPr lang="en-GB" sz="2100" b="1">
                  <a:latin typeface="Arial" panose="020B0604020202020204" pitchFamily="34" charset="0"/>
                  <a:cs typeface="Arial" panose="020B0604020202020204" pitchFamily="34" charset="0"/>
                </a:rPr>
                <a:t>then they can award contracts to all eligible providers. </a:t>
              </a:r>
            </a:p>
          </p:txBody>
        </p:sp>
      </p:grpSp>
      <p:grpSp>
        <p:nvGrpSpPr>
          <p:cNvPr id="7" name="Group 6">
            <a:extLst>
              <a:ext uri="{FF2B5EF4-FFF2-40B4-BE49-F238E27FC236}">
                <a16:creationId xmlns:a16="http://schemas.microsoft.com/office/drawing/2014/main" id="{9E8FEE4D-2A84-9B02-FD34-79FF4D7E5A82}"/>
              </a:ext>
            </a:extLst>
          </p:cNvPr>
          <p:cNvGrpSpPr/>
          <p:nvPr/>
        </p:nvGrpSpPr>
        <p:grpSpPr>
          <a:xfrm>
            <a:off x="651494" y="3778380"/>
            <a:ext cx="11489706" cy="1798919"/>
            <a:chOff x="651494" y="3778380"/>
            <a:chExt cx="11489706" cy="1798919"/>
          </a:xfrm>
        </p:grpSpPr>
        <p:sp>
          <p:nvSpPr>
            <p:cNvPr id="17" name="Arrow: Bent-Up 16">
              <a:extLst>
                <a:ext uri="{FF2B5EF4-FFF2-40B4-BE49-F238E27FC236}">
                  <a16:creationId xmlns:a16="http://schemas.microsoft.com/office/drawing/2014/main" id="{456D095B-1D50-45B1-A730-723D38FCAE20}"/>
                </a:ext>
              </a:extLst>
            </p:cNvPr>
            <p:cNvSpPr/>
            <p:nvPr/>
          </p:nvSpPr>
          <p:spPr>
            <a:xfrm rot="5400000">
              <a:off x="741048" y="3688826"/>
              <a:ext cx="1293524" cy="1472631"/>
            </a:xfrm>
            <a:prstGeom prst="bentUpArrow">
              <a:avLst>
                <a:gd name="adj1" fmla="val 32840"/>
                <a:gd name="adj2" fmla="val 25000"/>
                <a:gd name="adj3" fmla="val 35780"/>
              </a:avLst>
            </a:prstGeom>
            <a:solidFill>
              <a:srgbClr val="005EB8"/>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0" name="Freeform: Shape 19">
              <a:extLst>
                <a:ext uri="{FF2B5EF4-FFF2-40B4-BE49-F238E27FC236}">
                  <a16:creationId xmlns:a16="http://schemas.microsoft.com/office/drawing/2014/main" id="{AC130390-2B3C-4130-A53F-B0E0C08503E9}"/>
                </a:ext>
              </a:extLst>
            </p:cNvPr>
            <p:cNvSpPr/>
            <p:nvPr/>
          </p:nvSpPr>
          <p:spPr>
            <a:xfrm>
              <a:off x="2240246" y="3973796"/>
              <a:ext cx="2177533" cy="1524202"/>
            </a:xfrm>
            <a:custGeom>
              <a:avLst/>
              <a:gdLst>
                <a:gd name="connsiteX0" fmla="*/ 0 w 2177533"/>
                <a:gd name="connsiteY0" fmla="*/ 254084 h 1524202"/>
                <a:gd name="connsiteX1" fmla="*/ 254084 w 2177533"/>
                <a:gd name="connsiteY1" fmla="*/ 0 h 1524202"/>
                <a:gd name="connsiteX2" fmla="*/ 1923449 w 2177533"/>
                <a:gd name="connsiteY2" fmla="*/ 0 h 1524202"/>
                <a:gd name="connsiteX3" fmla="*/ 2177533 w 2177533"/>
                <a:gd name="connsiteY3" fmla="*/ 254084 h 1524202"/>
                <a:gd name="connsiteX4" fmla="*/ 2177533 w 2177533"/>
                <a:gd name="connsiteY4" fmla="*/ 1270118 h 1524202"/>
                <a:gd name="connsiteX5" fmla="*/ 1923449 w 2177533"/>
                <a:gd name="connsiteY5" fmla="*/ 1524202 h 1524202"/>
                <a:gd name="connsiteX6" fmla="*/ 254084 w 2177533"/>
                <a:gd name="connsiteY6" fmla="*/ 1524202 h 1524202"/>
                <a:gd name="connsiteX7" fmla="*/ 0 w 2177533"/>
                <a:gd name="connsiteY7" fmla="*/ 1270118 h 1524202"/>
                <a:gd name="connsiteX8" fmla="*/ 0 w 2177533"/>
                <a:gd name="connsiteY8" fmla="*/ 254084 h 15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533" h="1524202">
                  <a:moveTo>
                    <a:pt x="0" y="254084"/>
                  </a:moveTo>
                  <a:cubicBezTo>
                    <a:pt x="0" y="113757"/>
                    <a:pt x="113757" y="0"/>
                    <a:pt x="254084" y="0"/>
                  </a:cubicBezTo>
                  <a:lnTo>
                    <a:pt x="1923449" y="0"/>
                  </a:lnTo>
                  <a:cubicBezTo>
                    <a:pt x="2063776" y="0"/>
                    <a:pt x="2177533" y="113757"/>
                    <a:pt x="2177533" y="254084"/>
                  </a:cubicBezTo>
                  <a:lnTo>
                    <a:pt x="2177533" y="1270118"/>
                  </a:lnTo>
                  <a:cubicBezTo>
                    <a:pt x="2177533" y="1410445"/>
                    <a:pt x="2063776" y="1524202"/>
                    <a:pt x="1923449" y="1524202"/>
                  </a:cubicBezTo>
                  <a:lnTo>
                    <a:pt x="254084" y="1524202"/>
                  </a:lnTo>
                  <a:cubicBezTo>
                    <a:pt x="113757" y="1524202"/>
                    <a:pt x="0" y="1410445"/>
                    <a:pt x="0" y="1270118"/>
                  </a:cubicBezTo>
                  <a:lnTo>
                    <a:pt x="0" y="254084"/>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4429" tIns="154429" rIns="154429" bIns="154429" numCol="1" spcCol="1270" anchor="ctr" anchorCtr="0">
              <a:noAutofit/>
            </a:bodyPr>
            <a:lstStyle/>
            <a:p>
              <a:pPr marL="0" lvl="0" indent="0" algn="ctr"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Step 3</a:t>
              </a:r>
            </a:p>
          </p:txBody>
        </p:sp>
        <p:sp>
          <p:nvSpPr>
            <p:cNvPr id="13" name="TextBox 12">
              <a:extLst>
                <a:ext uri="{FF2B5EF4-FFF2-40B4-BE49-F238E27FC236}">
                  <a16:creationId xmlns:a16="http://schemas.microsoft.com/office/drawing/2014/main" id="{D15EE10B-6F9E-4900-9CC0-28C8A19D9D70}"/>
                </a:ext>
              </a:extLst>
            </p:cNvPr>
            <p:cNvSpPr txBox="1"/>
            <p:nvPr/>
          </p:nvSpPr>
          <p:spPr>
            <a:xfrm>
              <a:off x="4533900" y="3869139"/>
              <a:ext cx="7607300" cy="1708160"/>
            </a:xfrm>
            <a:prstGeom prst="rect">
              <a:avLst/>
            </a:prstGeom>
            <a:noFill/>
          </p:spPr>
          <p:txBody>
            <a:bodyPr wrap="square">
              <a:spAutoFit/>
            </a:bodyPr>
            <a:lstStyle/>
            <a:p>
              <a:pPr marL="0" lvl="0" indent="0">
                <a:buNone/>
              </a:pPr>
              <a:r>
                <a:rPr lang="en-GB" sz="2100">
                  <a:latin typeface="Arial" panose="020B0604020202020204" pitchFamily="34" charset="0"/>
                  <a:cs typeface="Arial" panose="020B0604020202020204" pitchFamily="34" charset="0"/>
                </a:rPr>
                <a:t>Next, the relevant authority must publish a notice setting out that they have awarded a contract. This must be done using the </a:t>
              </a:r>
              <a:r>
                <a:rPr lang="en-GB" sz="2100" b="1">
                  <a:latin typeface="Arial" panose="020B0604020202020204" pitchFamily="34" charset="0"/>
                  <a:cs typeface="Arial" panose="020B0604020202020204" pitchFamily="34" charset="0"/>
                </a:rPr>
                <a:t>Find a Tender Service (FTS) website</a:t>
              </a:r>
              <a:r>
                <a:rPr lang="en-GB" sz="2100">
                  <a:latin typeface="Arial" panose="020B0604020202020204" pitchFamily="34" charset="0"/>
                  <a:cs typeface="Arial" panose="020B0604020202020204" pitchFamily="34" charset="0"/>
                </a:rPr>
                <a:t>, including the information required under Schedule 2. This notice must be published within 30 days of the contract award.</a:t>
              </a:r>
            </a:p>
          </p:txBody>
        </p:sp>
      </p:grpSp>
    </p:spTree>
    <p:extLst>
      <p:ext uri="{BB962C8B-B14F-4D97-AF65-F5344CB8AC3E}">
        <p14:creationId xmlns:p14="http://schemas.microsoft.com/office/powerpoint/2010/main" val="510127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A468-1EA2-0038-9A0C-D32486840879}"/>
              </a:ext>
            </a:extLst>
          </p:cNvPr>
          <p:cNvSpPr>
            <a:spLocks noGrp="1"/>
          </p:cNvSpPr>
          <p:nvPr>
            <p:ph type="title"/>
          </p:nvPr>
        </p:nvSpPr>
        <p:spPr>
          <a:xfrm>
            <a:off x="2152496" y="284480"/>
            <a:ext cx="7887009" cy="1009084"/>
          </a:xfrm>
        </p:spPr>
        <p:txBody>
          <a:bodyPr>
            <a:noAutofit/>
          </a:bodyPr>
          <a:lstStyle/>
          <a:p>
            <a:pPr algn="ctr"/>
            <a:r>
              <a:rPr lang="en-US" b="1" i="0" u="none" strike="noStrike">
                <a:solidFill>
                  <a:srgbClr val="005EB8"/>
                </a:solidFill>
                <a:effectLst/>
                <a:latin typeface="Arial" panose="020B0604020202020204" pitchFamily="34" charset="0"/>
              </a:rPr>
              <a:t>Summary of direct award processes A &amp; B</a:t>
            </a:r>
            <a:endParaRPr lang="en-GB" b="1"/>
          </a:p>
        </p:txBody>
      </p:sp>
      <p:grpSp>
        <p:nvGrpSpPr>
          <p:cNvPr id="7" name="Group 6">
            <a:extLst>
              <a:ext uri="{FF2B5EF4-FFF2-40B4-BE49-F238E27FC236}">
                <a16:creationId xmlns:a16="http://schemas.microsoft.com/office/drawing/2014/main" id="{9B2E9BE1-71D7-46D9-BBE3-07802D2786DB}"/>
              </a:ext>
            </a:extLst>
          </p:cNvPr>
          <p:cNvGrpSpPr/>
          <p:nvPr/>
        </p:nvGrpSpPr>
        <p:grpSpPr>
          <a:xfrm>
            <a:off x="83852" y="81326"/>
            <a:ext cx="1620000" cy="1620983"/>
            <a:chOff x="4956463" y="4416134"/>
            <a:chExt cx="1620000" cy="1620983"/>
          </a:xfrm>
        </p:grpSpPr>
        <p:sp>
          <p:nvSpPr>
            <p:cNvPr id="8" name="Oval 7">
              <a:extLst>
                <a:ext uri="{FF2B5EF4-FFF2-40B4-BE49-F238E27FC236}">
                  <a16:creationId xmlns:a16="http://schemas.microsoft.com/office/drawing/2014/main" id="{908215F4-4D02-433F-8A2E-5F04BB9BA947}"/>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086039AE-CA37-419E-A23B-92B5E31404C9}"/>
                </a:ext>
              </a:extLst>
            </p:cNvPr>
            <p:cNvSpPr txBox="1"/>
            <p:nvPr/>
          </p:nvSpPr>
          <p:spPr>
            <a:xfrm>
              <a:off x="4984014" y="4834211"/>
              <a:ext cx="1592449" cy="784830"/>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6 </a:t>
              </a:r>
            </a:p>
            <a:p>
              <a:pPr algn="ctr"/>
              <a:r>
                <a:rPr lang="en-GB" sz="1500" b="1">
                  <a:latin typeface="Arial" panose="020B0604020202020204" pitchFamily="34" charset="0"/>
                  <a:cs typeface="Arial" panose="020B0604020202020204" pitchFamily="34" charset="0"/>
                </a:rPr>
                <a:t>Regulation 7</a:t>
              </a:r>
            </a:p>
            <a:p>
              <a:pPr algn="ctr"/>
              <a:r>
                <a:rPr lang="en-GB" sz="1500" b="1">
                  <a:latin typeface="Arial" panose="020B0604020202020204" pitchFamily="34" charset="0"/>
                  <a:cs typeface="Arial" panose="020B0604020202020204" pitchFamily="34" charset="0"/>
                </a:rPr>
                <a:t>Regulation 8</a:t>
              </a:r>
            </a:p>
          </p:txBody>
        </p:sp>
      </p:grpSp>
      <p:grpSp>
        <p:nvGrpSpPr>
          <p:cNvPr id="16" name="Group 15">
            <a:extLst>
              <a:ext uri="{FF2B5EF4-FFF2-40B4-BE49-F238E27FC236}">
                <a16:creationId xmlns:a16="http://schemas.microsoft.com/office/drawing/2014/main" id="{E4B4AC25-711C-5C27-35F1-E6B5DC807022}"/>
              </a:ext>
            </a:extLst>
          </p:cNvPr>
          <p:cNvGrpSpPr/>
          <p:nvPr/>
        </p:nvGrpSpPr>
        <p:grpSpPr>
          <a:xfrm>
            <a:off x="120734" y="1888093"/>
            <a:ext cx="11735986" cy="954046"/>
            <a:chOff x="120734" y="1888093"/>
            <a:chExt cx="11735986" cy="954046"/>
          </a:xfrm>
        </p:grpSpPr>
        <p:sp>
          <p:nvSpPr>
            <p:cNvPr id="5" name="Rectangle 4">
              <a:extLst>
                <a:ext uri="{FF2B5EF4-FFF2-40B4-BE49-F238E27FC236}">
                  <a16:creationId xmlns:a16="http://schemas.microsoft.com/office/drawing/2014/main" id="{9D1FBAB8-8F80-FD9D-7825-4D66E9A1D2F1}"/>
                </a:ext>
              </a:extLst>
            </p:cNvPr>
            <p:cNvSpPr/>
            <p:nvPr/>
          </p:nvSpPr>
          <p:spPr>
            <a:xfrm>
              <a:off x="120734" y="2262539"/>
              <a:ext cx="11735986" cy="5796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4F1637B7-0130-68BD-EBE8-30D23E22B4C0}"/>
                </a:ext>
              </a:extLst>
            </p:cNvPr>
            <p:cNvSpPr/>
            <p:nvPr/>
          </p:nvSpPr>
          <p:spPr>
            <a:xfrm>
              <a:off x="679454" y="1888093"/>
              <a:ext cx="11174389" cy="678960"/>
            </a:xfrm>
            <a:custGeom>
              <a:avLst/>
              <a:gdLst>
                <a:gd name="connsiteX0" fmla="*/ 0 w 11174389"/>
                <a:gd name="connsiteY0" fmla="*/ 113162 h 678960"/>
                <a:gd name="connsiteX1" fmla="*/ 113162 w 11174389"/>
                <a:gd name="connsiteY1" fmla="*/ 0 h 678960"/>
                <a:gd name="connsiteX2" fmla="*/ 11061227 w 11174389"/>
                <a:gd name="connsiteY2" fmla="*/ 0 h 678960"/>
                <a:gd name="connsiteX3" fmla="*/ 11174389 w 11174389"/>
                <a:gd name="connsiteY3" fmla="*/ 113162 h 678960"/>
                <a:gd name="connsiteX4" fmla="*/ 11174389 w 11174389"/>
                <a:gd name="connsiteY4" fmla="*/ 565798 h 678960"/>
                <a:gd name="connsiteX5" fmla="*/ 11061227 w 11174389"/>
                <a:gd name="connsiteY5" fmla="*/ 678960 h 678960"/>
                <a:gd name="connsiteX6" fmla="*/ 113162 w 11174389"/>
                <a:gd name="connsiteY6" fmla="*/ 678960 h 678960"/>
                <a:gd name="connsiteX7" fmla="*/ 0 w 11174389"/>
                <a:gd name="connsiteY7" fmla="*/ 565798 h 678960"/>
                <a:gd name="connsiteX8" fmla="*/ 0 w 1117438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4389" h="678960">
                  <a:moveTo>
                    <a:pt x="0" y="113162"/>
                  </a:moveTo>
                  <a:cubicBezTo>
                    <a:pt x="0" y="50664"/>
                    <a:pt x="50664" y="0"/>
                    <a:pt x="113162" y="0"/>
                  </a:cubicBezTo>
                  <a:lnTo>
                    <a:pt x="11061227" y="0"/>
                  </a:lnTo>
                  <a:cubicBezTo>
                    <a:pt x="11123725" y="0"/>
                    <a:pt x="11174389" y="50664"/>
                    <a:pt x="11174389" y="113162"/>
                  </a:cubicBezTo>
                  <a:lnTo>
                    <a:pt x="11174389" y="565798"/>
                  </a:lnTo>
                  <a:cubicBezTo>
                    <a:pt x="11174389" y="628296"/>
                    <a:pt x="11123725" y="678960"/>
                    <a:pt x="11061227" y="678960"/>
                  </a:cubicBezTo>
                  <a:lnTo>
                    <a:pt x="113162" y="678960"/>
                  </a:lnTo>
                  <a:cubicBezTo>
                    <a:pt x="50664" y="678960"/>
                    <a:pt x="0" y="628296"/>
                    <a:pt x="0" y="565798"/>
                  </a:cubicBezTo>
                  <a:lnTo>
                    <a:pt x="0" y="1131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3659" tIns="33144" rIns="343659" bIns="33144"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These processes </a:t>
              </a:r>
              <a:r>
                <a:rPr lang="en-GB" sz="1800" b="1" kern="1200">
                  <a:latin typeface="Arial" panose="020B0604020202020204" pitchFamily="34" charset="0"/>
                  <a:cs typeface="Arial" panose="020B0604020202020204" pitchFamily="34" charset="0"/>
                </a:rPr>
                <a:t>must</a:t>
              </a:r>
              <a:r>
                <a:rPr lang="en-GB" sz="1800" kern="1200">
                  <a:latin typeface="Arial" panose="020B0604020202020204" pitchFamily="34" charset="0"/>
                  <a:cs typeface="Arial" panose="020B0604020202020204" pitchFamily="34" charset="0"/>
                </a:rPr>
                <a:t> be used in the previously defined circumstances. </a:t>
              </a:r>
            </a:p>
          </p:txBody>
        </p:sp>
      </p:grpSp>
      <p:grpSp>
        <p:nvGrpSpPr>
          <p:cNvPr id="17" name="Group 16">
            <a:extLst>
              <a:ext uri="{FF2B5EF4-FFF2-40B4-BE49-F238E27FC236}">
                <a16:creationId xmlns:a16="http://schemas.microsoft.com/office/drawing/2014/main" id="{23F8FA87-5D63-C837-883A-4F612F5F0113}"/>
              </a:ext>
            </a:extLst>
          </p:cNvPr>
          <p:cNvGrpSpPr/>
          <p:nvPr/>
        </p:nvGrpSpPr>
        <p:grpSpPr>
          <a:xfrm>
            <a:off x="120734" y="2931373"/>
            <a:ext cx="11735986" cy="954046"/>
            <a:chOff x="120734" y="2931373"/>
            <a:chExt cx="11735986" cy="954046"/>
          </a:xfrm>
        </p:grpSpPr>
        <p:sp>
          <p:nvSpPr>
            <p:cNvPr id="10" name="Rectangle 9">
              <a:extLst>
                <a:ext uri="{FF2B5EF4-FFF2-40B4-BE49-F238E27FC236}">
                  <a16:creationId xmlns:a16="http://schemas.microsoft.com/office/drawing/2014/main" id="{C8004B05-350E-DF26-5D85-EF8939ACF73B}"/>
                </a:ext>
              </a:extLst>
            </p:cNvPr>
            <p:cNvSpPr/>
            <p:nvPr/>
          </p:nvSpPr>
          <p:spPr>
            <a:xfrm>
              <a:off x="120734" y="3305819"/>
              <a:ext cx="11735986" cy="5796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A915A8D7-AC95-3D9C-63AB-9CC20C3971AB}"/>
                </a:ext>
              </a:extLst>
            </p:cNvPr>
            <p:cNvSpPr/>
            <p:nvPr/>
          </p:nvSpPr>
          <p:spPr>
            <a:xfrm>
              <a:off x="679454" y="2931373"/>
              <a:ext cx="11174389" cy="678960"/>
            </a:xfrm>
            <a:custGeom>
              <a:avLst/>
              <a:gdLst>
                <a:gd name="connsiteX0" fmla="*/ 0 w 11174389"/>
                <a:gd name="connsiteY0" fmla="*/ 113162 h 678960"/>
                <a:gd name="connsiteX1" fmla="*/ 113162 w 11174389"/>
                <a:gd name="connsiteY1" fmla="*/ 0 h 678960"/>
                <a:gd name="connsiteX2" fmla="*/ 11061227 w 11174389"/>
                <a:gd name="connsiteY2" fmla="*/ 0 h 678960"/>
                <a:gd name="connsiteX3" fmla="*/ 11174389 w 11174389"/>
                <a:gd name="connsiteY3" fmla="*/ 113162 h 678960"/>
                <a:gd name="connsiteX4" fmla="*/ 11174389 w 11174389"/>
                <a:gd name="connsiteY4" fmla="*/ 565798 h 678960"/>
                <a:gd name="connsiteX5" fmla="*/ 11061227 w 11174389"/>
                <a:gd name="connsiteY5" fmla="*/ 678960 h 678960"/>
                <a:gd name="connsiteX6" fmla="*/ 113162 w 11174389"/>
                <a:gd name="connsiteY6" fmla="*/ 678960 h 678960"/>
                <a:gd name="connsiteX7" fmla="*/ 0 w 11174389"/>
                <a:gd name="connsiteY7" fmla="*/ 565798 h 678960"/>
                <a:gd name="connsiteX8" fmla="*/ 0 w 1117438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4389" h="678960">
                  <a:moveTo>
                    <a:pt x="0" y="113162"/>
                  </a:moveTo>
                  <a:cubicBezTo>
                    <a:pt x="0" y="50664"/>
                    <a:pt x="50664" y="0"/>
                    <a:pt x="113162" y="0"/>
                  </a:cubicBezTo>
                  <a:lnTo>
                    <a:pt x="11061227" y="0"/>
                  </a:lnTo>
                  <a:cubicBezTo>
                    <a:pt x="11123725" y="0"/>
                    <a:pt x="11174389" y="50664"/>
                    <a:pt x="11174389" y="113162"/>
                  </a:cubicBezTo>
                  <a:lnTo>
                    <a:pt x="11174389" y="565798"/>
                  </a:lnTo>
                  <a:cubicBezTo>
                    <a:pt x="11174389" y="628296"/>
                    <a:pt x="11123725" y="678960"/>
                    <a:pt x="11061227" y="678960"/>
                  </a:cubicBezTo>
                  <a:lnTo>
                    <a:pt x="113162" y="678960"/>
                  </a:lnTo>
                  <a:cubicBezTo>
                    <a:pt x="50664" y="678960"/>
                    <a:pt x="0" y="628296"/>
                    <a:pt x="0" y="565798"/>
                  </a:cubicBezTo>
                  <a:lnTo>
                    <a:pt x="0" y="1131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3659" tIns="33144" rIns="343659" bIns="33144"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When using these processes to award a contract, the relevant authority does not need to refer to the key criteria (covered in slide </a:t>
              </a:r>
              <a:r>
                <a:rPr lang="en-GB">
                  <a:latin typeface="Arial" panose="020B0604020202020204" pitchFamily="34" charset="0"/>
                  <a:cs typeface="Arial" panose="020B0604020202020204" pitchFamily="34" charset="0"/>
                </a:rPr>
                <a:t>30</a:t>
              </a:r>
              <a:r>
                <a:rPr lang="en-GB" sz="1800" kern="1200">
                  <a:latin typeface="Arial" panose="020B0604020202020204" pitchFamily="34" charset="0"/>
                  <a:cs typeface="Arial" panose="020B0604020202020204" pitchFamily="34" charset="0"/>
                </a:rPr>
                <a:t>). This is not the case for the other processes. </a:t>
              </a:r>
            </a:p>
          </p:txBody>
        </p:sp>
      </p:grpSp>
      <p:grpSp>
        <p:nvGrpSpPr>
          <p:cNvPr id="18" name="Group 17">
            <a:extLst>
              <a:ext uri="{FF2B5EF4-FFF2-40B4-BE49-F238E27FC236}">
                <a16:creationId xmlns:a16="http://schemas.microsoft.com/office/drawing/2014/main" id="{1945E4C8-1A03-C6B9-30D5-6F32272CD8E5}"/>
              </a:ext>
            </a:extLst>
          </p:cNvPr>
          <p:cNvGrpSpPr/>
          <p:nvPr/>
        </p:nvGrpSpPr>
        <p:grpSpPr>
          <a:xfrm>
            <a:off x="120734" y="3974653"/>
            <a:ext cx="11735986" cy="1276260"/>
            <a:chOff x="120734" y="3974653"/>
            <a:chExt cx="11735986" cy="1276260"/>
          </a:xfrm>
        </p:grpSpPr>
        <p:sp>
          <p:nvSpPr>
            <p:cNvPr id="12" name="Rectangle 11">
              <a:extLst>
                <a:ext uri="{FF2B5EF4-FFF2-40B4-BE49-F238E27FC236}">
                  <a16:creationId xmlns:a16="http://schemas.microsoft.com/office/drawing/2014/main" id="{0649A4B7-C113-FADA-DC7C-3D147203B5D5}"/>
                </a:ext>
              </a:extLst>
            </p:cNvPr>
            <p:cNvSpPr/>
            <p:nvPr/>
          </p:nvSpPr>
          <p:spPr>
            <a:xfrm>
              <a:off x="120734" y="4671313"/>
              <a:ext cx="11735986" cy="5796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Free-form: Shape 12">
              <a:extLst>
                <a:ext uri="{FF2B5EF4-FFF2-40B4-BE49-F238E27FC236}">
                  <a16:creationId xmlns:a16="http://schemas.microsoft.com/office/drawing/2014/main" id="{2D9ED239-11B9-5558-6053-D2AFA1F064E8}"/>
                </a:ext>
              </a:extLst>
            </p:cNvPr>
            <p:cNvSpPr/>
            <p:nvPr/>
          </p:nvSpPr>
          <p:spPr>
            <a:xfrm>
              <a:off x="679454" y="3974653"/>
              <a:ext cx="11174389" cy="1001174"/>
            </a:xfrm>
            <a:custGeom>
              <a:avLst/>
              <a:gdLst>
                <a:gd name="connsiteX0" fmla="*/ 0 w 11174389"/>
                <a:gd name="connsiteY0" fmla="*/ 166866 h 1001174"/>
                <a:gd name="connsiteX1" fmla="*/ 166866 w 11174389"/>
                <a:gd name="connsiteY1" fmla="*/ 0 h 1001174"/>
                <a:gd name="connsiteX2" fmla="*/ 11007523 w 11174389"/>
                <a:gd name="connsiteY2" fmla="*/ 0 h 1001174"/>
                <a:gd name="connsiteX3" fmla="*/ 11174389 w 11174389"/>
                <a:gd name="connsiteY3" fmla="*/ 166866 h 1001174"/>
                <a:gd name="connsiteX4" fmla="*/ 11174389 w 11174389"/>
                <a:gd name="connsiteY4" fmla="*/ 834308 h 1001174"/>
                <a:gd name="connsiteX5" fmla="*/ 11007523 w 11174389"/>
                <a:gd name="connsiteY5" fmla="*/ 1001174 h 1001174"/>
                <a:gd name="connsiteX6" fmla="*/ 166866 w 11174389"/>
                <a:gd name="connsiteY6" fmla="*/ 1001174 h 1001174"/>
                <a:gd name="connsiteX7" fmla="*/ 0 w 11174389"/>
                <a:gd name="connsiteY7" fmla="*/ 834308 h 1001174"/>
                <a:gd name="connsiteX8" fmla="*/ 0 w 11174389"/>
                <a:gd name="connsiteY8" fmla="*/ 166866 h 100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4389" h="1001174">
                  <a:moveTo>
                    <a:pt x="0" y="166866"/>
                  </a:moveTo>
                  <a:cubicBezTo>
                    <a:pt x="0" y="74708"/>
                    <a:pt x="74708" y="0"/>
                    <a:pt x="166866" y="0"/>
                  </a:cubicBezTo>
                  <a:lnTo>
                    <a:pt x="11007523" y="0"/>
                  </a:lnTo>
                  <a:cubicBezTo>
                    <a:pt x="11099681" y="0"/>
                    <a:pt x="11174389" y="74708"/>
                    <a:pt x="11174389" y="166866"/>
                  </a:cubicBezTo>
                  <a:lnTo>
                    <a:pt x="11174389" y="834308"/>
                  </a:lnTo>
                  <a:cubicBezTo>
                    <a:pt x="11174389" y="926466"/>
                    <a:pt x="11099681" y="1001174"/>
                    <a:pt x="11007523" y="1001174"/>
                  </a:cubicBezTo>
                  <a:lnTo>
                    <a:pt x="166866" y="1001174"/>
                  </a:lnTo>
                  <a:cubicBezTo>
                    <a:pt x="74708" y="1001174"/>
                    <a:pt x="0" y="926466"/>
                    <a:pt x="0" y="834308"/>
                  </a:cubicBezTo>
                  <a:lnTo>
                    <a:pt x="0" y="166866"/>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9388" tIns="48873" rIns="359388" bIns="48873"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Once the relevant authority has decided that one of these is the appropriate process to use, they can award a contract. The sole transparency requirement is to publish a contract award notice. This is in contrast to the other processes, which require a number of additional transparency notices to be published. </a:t>
              </a:r>
            </a:p>
          </p:txBody>
        </p:sp>
      </p:grpSp>
      <p:grpSp>
        <p:nvGrpSpPr>
          <p:cNvPr id="19" name="Group 18">
            <a:extLst>
              <a:ext uri="{FF2B5EF4-FFF2-40B4-BE49-F238E27FC236}">
                <a16:creationId xmlns:a16="http://schemas.microsoft.com/office/drawing/2014/main" id="{C463C6E1-14BE-FF1E-A469-25E40E5811A8}"/>
              </a:ext>
            </a:extLst>
          </p:cNvPr>
          <p:cNvGrpSpPr/>
          <p:nvPr/>
        </p:nvGrpSpPr>
        <p:grpSpPr>
          <a:xfrm>
            <a:off x="120734" y="5375113"/>
            <a:ext cx="11735986" cy="919080"/>
            <a:chOff x="120734" y="5375113"/>
            <a:chExt cx="11735986" cy="919080"/>
          </a:xfrm>
        </p:grpSpPr>
        <p:sp>
          <p:nvSpPr>
            <p:cNvPr id="14" name="Rectangle 13">
              <a:extLst>
                <a:ext uri="{FF2B5EF4-FFF2-40B4-BE49-F238E27FC236}">
                  <a16:creationId xmlns:a16="http://schemas.microsoft.com/office/drawing/2014/main" id="{75209A3B-4C9F-5475-29C9-228C7FC59A3C}"/>
                </a:ext>
              </a:extLst>
            </p:cNvPr>
            <p:cNvSpPr/>
            <p:nvPr/>
          </p:nvSpPr>
          <p:spPr>
            <a:xfrm>
              <a:off x="120734" y="5714593"/>
              <a:ext cx="11735986" cy="5796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5" name="Free-form: Shape 14">
              <a:extLst>
                <a:ext uri="{FF2B5EF4-FFF2-40B4-BE49-F238E27FC236}">
                  <a16:creationId xmlns:a16="http://schemas.microsoft.com/office/drawing/2014/main" id="{6F613B32-AEF7-BCB8-9C4E-EEC3A6F64172}"/>
                </a:ext>
              </a:extLst>
            </p:cNvPr>
            <p:cNvSpPr/>
            <p:nvPr/>
          </p:nvSpPr>
          <p:spPr>
            <a:xfrm>
              <a:off x="679454" y="5375113"/>
              <a:ext cx="11174389" cy="678960"/>
            </a:xfrm>
            <a:custGeom>
              <a:avLst/>
              <a:gdLst>
                <a:gd name="connsiteX0" fmla="*/ 0 w 11174389"/>
                <a:gd name="connsiteY0" fmla="*/ 113162 h 678960"/>
                <a:gd name="connsiteX1" fmla="*/ 113162 w 11174389"/>
                <a:gd name="connsiteY1" fmla="*/ 0 h 678960"/>
                <a:gd name="connsiteX2" fmla="*/ 11061227 w 11174389"/>
                <a:gd name="connsiteY2" fmla="*/ 0 h 678960"/>
                <a:gd name="connsiteX3" fmla="*/ 11174389 w 11174389"/>
                <a:gd name="connsiteY3" fmla="*/ 113162 h 678960"/>
                <a:gd name="connsiteX4" fmla="*/ 11174389 w 11174389"/>
                <a:gd name="connsiteY4" fmla="*/ 565798 h 678960"/>
                <a:gd name="connsiteX5" fmla="*/ 11061227 w 11174389"/>
                <a:gd name="connsiteY5" fmla="*/ 678960 h 678960"/>
                <a:gd name="connsiteX6" fmla="*/ 113162 w 11174389"/>
                <a:gd name="connsiteY6" fmla="*/ 678960 h 678960"/>
                <a:gd name="connsiteX7" fmla="*/ 0 w 11174389"/>
                <a:gd name="connsiteY7" fmla="*/ 565798 h 678960"/>
                <a:gd name="connsiteX8" fmla="*/ 0 w 1117438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4389" h="678960">
                  <a:moveTo>
                    <a:pt x="0" y="113162"/>
                  </a:moveTo>
                  <a:cubicBezTo>
                    <a:pt x="0" y="50664"/>
                    <a:pt x="50664" y="0"/>
                    <a:pt x="113162" y="0"/>
                  </a:cubicBezTo>
                  <a:lnTo>
                    <a:pt x="11061227" y="0"/>
                  </a:lnTo>
                  <a:cubicBezTo>
                    <a:pt x="11123725" y="0"/>
                    <a:pt x="11174389" y="50664"/>
                    <a:pt x="11174389" y="113162"/>
                  </a:cubicBezTo>
                  <a:lnTo>
                    <a:pt x="11174389" y="565798"/>
                  </a:lnTo>
                  <a:cubicBezTo>
                    <a:pt x="11174389" y="628296"/>
                    <a:pt x="11123725" y="678960"/>
                    <a:pt x="11061227" y="678960"/>
                  </a:cubicBezTo>
                  <a:lnTo>
                    <a:pt x="113162" y="678960"/>
                  </a:lnTo>
                  <a:cubicBezTo>
                    <a:pt x="50664" y="678960"/>
                    <a:pt x="0" y="628296"/>
                    <a:pt x="0" y="565798"/>
                  </a:cubicBezTo>
                  <a:lnTo>
                    <a:pt x="0" y="1131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3659" tIns="33144" rIns="343659" bIns="33144"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When following either of these processes, the standstill period (covered in slide </a:t>
              </a:r>
              <a:r>
                <a:rPr lang="en-GB">
                  <a:latin typeface="Arial" panose="020B0604020202020204" pitchFamily="34" charset="0"/>
                  <a:cs typeface="Arial" panose="020B0604020202020204" pitchFamily="34" charset="0"/>
                </a:rPr>
                <a:t>61</a:t>
              </a:r>
              <a:r>
                <a:rPr lang="en-GB" sz="1800" kern="1200">
                  <a:latin typeface="Arial" panose="020B0604020202020204" pitchFamily="34" charset="0"/>
                  <a:cs typeface="Arial" panose="020B0604020202020204" pitchFamily="34" charset="0"/>
                </a:rPr>
                <a:t>) does not have to be observed. This is not the case for the other processes.</a:t>
              </a:r>
            </a:p>
          </p:txBody>
        </p:sp>
      </p:grpSp>
    </p:spTree>
    <p:extLst>
      <p:ext uri="{BB962C8B-B14F-4D97-AF65-F5344CB8AC3E}">
        <p14:creationId xmlns:p14="http://schemas.microsoft.com/office/powerpoint/2010/main" val="3088262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D881B8-C66A-4C5B-80BA-A81844CD6CB2}"/>
              </a:ext>
            </a:extLst>
          </p:cNvPr>
          <p:cNvSpPr>
            <a:spLocks noGrp="1"/>
          </p:cNvSpPr>
          <p:nvPr>
            <p:ph type="title"/>
          </p:nvPr>
        </p:nvSpPr>
        <p:spPr>
          <a:xfrm>
            <a:off x="1488041" y="152768"/>
            <a:ext cx="9215918" cy="971332"/>
          </a:xfrm>
        </p:spPr>
        <p:txBody>
          <a:bodyPr>
            <a:noAutofit/>
          </a:bodyPr>
          <a:lstStyle/>
          <a:p>
            <a:pPr algn="ctr"/>
            <a:r>
              <a:rPr lang="en-GB" b="1"/>
              <a:t>Steps in common for the below provider selection processes</a:t>
            </a:r>
          </a:p>
        </p:txBody>
      </p:sp>
      <p:sp>
        <p:nvSpPr>
          <p:cNvPr id="6" name="TextBox 5">
            <a:extLst>
              <a:ext uri="{FF2B5EF4-FFF2-40B4-BE49-F238E27FC236}">
                <a16:creationId xmlns:a16="http://schemas.microsoft.com/office/drawing/2014/main" id="{A3F4345D-5AD6-4E77-BA06-F1088A28143D}"/>
              </a:ext>
            </a:extLst>
          </p:cNvPr>
          <p:cNvSpPr txBox="1"/>
          <p:nvPr/>
        </p:nvSpPr>
        <p:spPr>
          <a:xfrm flipH="1">
            <a:off x="487680" y="1124100"/>
            <a:ext cx="11216640" cy="415498"/>
          </a:xfrm>
          <a:prstGeom prst="rect">
            <a:avLst/>
          </a:prstGeom>
          <a:noFill/>
        </p:spPr>
        <p:txBody>
          <a:bodyPr wrap="square" rtlCol="0">
            <a:spAutoFit/>
          </a:bodyPr>
          <a:lstStyle/>
          <a:p>
            <a:r>
              <a:rPr lang="en-GB" sz="2100">
                <a:latin typeface="Arial" panose="020B0604020202020204" pitchFamily="34" charset="0"/>
                <a:cs typeface="Arial" panose="020B0604020202020204" pitchFamily="34" charset="0"/>
              </a:rPr>
              <a:t>Next, the following provider selection processes will be covered:</a:t>
            </a:r>
          </a:p>
        </p:txBody>
      </p:sp>
      <p:grpSp>
        <p:nvGrpSpPr>
          <p:cNvPr id="3" name="Group 2">
            <a:extLst>
              <a:ext uri="{FF2B5EF4-FFF2-40B4-BE49-F238E27FC236}">
                <a16:creationId xmlns:a16="http://schemas.microsoft.com/office/drawing/2014/main" id="{ED43EE1E-36EB-469F-84AB-28C8194C660A}"/>
              </a:ext>
            </a:extLst>
          </p:cNvPr>
          <p:cNvGrpSpPr/>
          <p:nvPr/>
        </p:nvGrpSpPr>
        <p:grpSpPr>
          <a:xfrm>
            <a:off x="1017111" y="1779984"/>
            <a:ext cx="9912827" cy="1986845"/>
            <a:chOff x="1017111" y="1779984"/>
            <a:chExt cx="9912827" cy="1986845"/>
          </a:xfrm>
        </p:grpSpPr>
        <p:grpSp>
          <p:nvGrpSpPr>
            <p:cNvPr id="17" name="Group 16">
              <a:extLst>
                <a:ext uri="{FF2B5EF4-FFF2-40B4-BE49-F238E27FC236}">
                  <a16:creationId xmlns:a16="http://schemas.microsoft.com/office/drawing/2014/main" id="{EA27427A-F8BD-4E58-BFF3-AB79167AC48A}"/>
                </a:ext>
              </a:extLst>
            </p:cNvPr>
            <p:cNvGrpSpPr/>
            <p:nvPr/>
          </p:nvGrpSpPr>
          <p:grpSpPr>
            <a:xfrm>
              <a:off x="1017111" y="1779984"/>
              <a:ext cx="9912827" cy="528346"/>
              <a:chOff x="661511" y="1779983"/>
              <a:chExt cx="10420826" cy="637068"/>
            </a:xfrm>
          </p:grpSpPr>
          <p:sp>
            <p:nvSpPr>
              <p:cNvPr id="10" name="Freeform: Shape 9">
                <a:extLst>
                  <a:ext uri="{FF2B5EF4-FFF2-40B4-BE49-F238E27FC236}">
                    <a16:creationId xmlns:a16="http://schemas.microsoft.com/office/drawing/2014/main" id="{6B7F2770-249C-4B5E-BEE7-5D9AC2B12852}"/>
                  </a:ext>
                </a:extLst>
              </p:cNvPr>
              <p:cNvSpPr/>
              <p:nvPr/>
            </p:nvSpPr>
            <p:spPr>
              <a:xfrm>
                <a:off x="1617662" y="1779983"/>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Direct award process C</a:t>
                </a:r>
              </a:p>
            </p:txBody>
          </p:sp>
          <p:sp>
            <p:nvSpPr>
              <p:cNvPr id="13" name="Oval 12">
                <a:extLst>
                  <a:ext uri="{FF2B5EF4-FFF2-40B4-BE49-F238E27FC236}">
                    <a16:creationId xmlns:a16="http://schemas.microsoft.com/office/drawing/2014/main" id="{046E36B6-2A94-4A84-90F0-4879BDA30C31}"/>
                  </a:ext>
                </a:extLst>
              </p:cNvPr>
              <p:cNvSpPr/>
              <p:nvPr/>
            </p:nvSpPr>
            <p:spPr>
              <a:xfrm>
                <a:off x="661511" y="1783294"/>
                <a:ext cx="525600" cy="633757"/>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latin typeface="Arial" panose="020B0604020202020204" pitchFamily="34" charset="0"/>
                  <a:cs typeface="Arial" panose="020B0604020202020204" pitchFamily="34" charset="0"/>
                </a:endParaRPr>
              </a:p>
              <a:p>
                <a:pPr algn="ctr"/>
                <a:r>
                  <a:rPr lang="en-GB" sz="2100">
                    <a:latin typeface="Arial" panose="020B0604020202020204" pitchFamily="34" charset="0"/>
                    <a:cs typeface="Arial" panose="020B0604020202020204" pitchFamily="34" charset="0"/>
                  </a:rPr>
                  <a:t>1</a:t>
                </a:r>
              </a:p>
              <a:p>
                <a:pPr algn="ctr"/>
                <a:r>
                  <a:rPr lang="en-GB" sz="2100">
                    <a:latin typeface="Arial" panose="020B0604020202020204" pitchFamily="34" charset="0"/>
                    <a:cs typeface="Arial" panose="020B0604020202020204" pitchFamily="34" charset="0"/>
                  </a:rPr>
                  <a:t>.</a:t>
                </a:r>
              </a:p>
            </p:txBody>
          </p:sp>
        </p:grpSp>
        <p:grpSp>
          <p:nvGrpSpPr>
            <p:cNvPr id="18" name="Group 17">
              <a:extLst>
                <a:ext uri="{FF2B5EF4-FFF2-40B4-BE49-F238E27FC236}">
                  <a16:creationId xmlns:a16="http://schemas.microsoft.com/office/drawing/2014/main" id="{539DF0F0-BCD6-45BD-AAC6-00650E12FC0C}"/>
                </a:ext>
              </a:extLst>
            </p:cNvPr>
            <p:cNvGrpSpPr/>
            <p:nvPr/>
          </p:nvGrpSpPr>
          <p:grpSpPr>
            <a:xfrm>
              <a:off x="1017111" y="2508379"/>
              <a:ext cx="9912827" cy="529200"/>
              <a:chOff x="661511" y="2693879"/>
              <a:chExt cx="10420826" cy="636767"/>
            </a:xfrm>
          </p:grpSpPr>
          <p:sp>
            <p:nvSpPr>
              <p:cNvPr id="11" name="Freeform: Shape 10">
                <a:extLst>
                  <a:ext uri="{FF2B5EF4-FFF2-40B4-BE49-F238E27FC236}">
                    <a16:creationId xmlns:a16="http://schemas.microsoft.com/office/drawing/2014/main" id="{989115C3-400A-4EA4-990D-D51BB59AD351}"/>
                  </a:ext>
                </a:extLst>
              </p:cNvPr>
              <p:cNvSpPr/>
              <p:nvPr/>
            </p:nvSpPr>
            <p:spPr>
              <a:xfrm>
                <a:off x="1617662" y="2693879"/>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a:solidFill>
                      <a:schemeClr val="bg1"/>
                    </a:solidFill>
                    <a:latin typeface="Arial" panose="020B0604020202020204" pitchFamily="34" charset="0"/>
                    <a:cs typeface="Arial" panose="020B0604020202020204" pitchFamily="34" charset="0"/>
                  </a:rPr>
                  <a:t>The most suitable provider process</a:t>
                </a:r>
              </a:p>
            </p:txBody>
          </p:sp>
          <p:sp>
            <p:nvSpPr>
              <p:cNvPr id="14" name="Oval 13">
                <a:extLst>
                  <a:ext uri="{FF2B5EF4-FFF2-40B4-BE49-F238E27FC236}">
                    <a16:creationId xmlns:a16="http://schemas.microsoft.com/office/drawing/2014/main" id="{A442BFA3-A293-408F-A551-2A4B1400D32D}"/>
                  </a:ext>
                </a:extLst>
              </p:cNvPr>
              <p:cNvSpPr/>
              <p:nvPr/>
            </p:nvSpPr>
            <p:spPr>
              <a:xfrm>
                <a:off x="661511" y="2696949"/>
                <a:ext cx="5256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latin typeface="Arial" panose="020B0604020202020204" pitchFamily="34" charset="0"/>
                  <a:cs typeface="Arial" panose="020B0604020202020204" pitchFamily="34" charset="0"/>
                </a:endParaRPr>
              </a:p>
              <a:p>
                <a:pPr algn="ctr"/>
                <a:r>
                  <a:rPr lang="en-GB" sz="2100">
                    <a:latin typeface="Arial" panose="020B0604020202020204" pitchFamily="34" charset="0"/>
                    <a:cs typeface="Arial" panose="020B0604020202020204" pitchFamily="34" charset="0"/>
                  </a:rPr>
                  <a:t>2.</a:t>
                </a:r>
              </a:p>
            </p:txBody>
          </p:sp>
        </p:grpSp>
        <p:grpSp>
          <p:nvGrpSpPr>
            <p:cNvPr id="19" name="Group 18">
              <a:extLst>
                <a:ext uri="{FF2B5EF4-FFF2-40B4-BE49-F238E27FC236}">
                  <a16:creationId xmlns:a16="http://schemas.microsoft.com/office/drawing/2014/main" id="{56C43DE6-ADED-468B-829F-680C45FC4688}"/>
                </a:ext>
              </a:extLst>
            </p:cNvPr>
            <p:cNvGrpSpPr/>
            <p:nvPr/>
          </p:nvGrpSpPr>
          <p:grpSpPr>
            <a:xfrm>
              <a:off x="1017111" y="3237629"/>
              <a:ext cx="9912827" cy="529200"/>
              <a:chOff x="661511" y="3607776"/>
              <a:chExt cx="10420826" cy="636767"/>
            </a:xfrm>
          </p:grpSpPr>
          <p:sp>
            <p:nvSpPr>
              <p:cNvPr id="12" name="Freeform: Shape 11">
                <a:extLst>
                  <a:ext uri="{FF2B5EF4-FFF2-40B4-BE49-F238E27FC236}">
                    <a16:creationId xmlns:a16="http://schemas.microsoft.com/office/drawing/2014/main" id="{26B77008-3FF9-4926-9954-EE915E2F08E4}"/>
                  </a:ext>
                </a:extLst>
              </p:cNvPr>
              <p:cNvSpPr/>
              <p:nvPr/>
            </p:nvSpPr>
            <p:spPr>
              <a:xfrm>
                <a:off x="1617662" y="3607776"/>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a:solidFill>
                      <a:schemeClr val="bg1"/>
                    </a:solidFill>
                    <a:latin typeface="Arial" panose="020B0604020202020204" pitchFamily="34" charset="0"/>
                    <a:cs typeface="Arial" panose="020B0604020202020204" pitchFamily="34" charset="0"/>
                  </a:rPr>
                  <a:t>The competitive process</a:t>
                </a:r>
              </a:p>
            </p:txBody>
          </p:sp>
          <p:sp>
            <p:nvSpPr>
              <p:cNvPr id="15" name="Oval 14">
                <a:extLst>
                  <a:ext uri="{FF2B5EF4-FFF2-40B4-BE49-F238E27FC236}">
                    <a16:creationId xmlns:a16="http://schemas.microsoft.com/office/drawing/2014/main" id="{78003BAE-DBD4-4154-909D-54D7C6E016E3}"/>
                  </a:ext>
                </a:extLst>
              </p:cNvPr>
              <p:cNvSpPr/>
              <p:nvPr/>
            </p:nvSpPr>
            <p:spPr>
              <a:xfrm>
                <a:off x="661511" y="3614398"/>
                <a:ext cx="5256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latin typeface="Arial" panose="020B0604020202020204" pitchFamily="34" charset="0"/>
                  <a:cs typeface="Arial" panose="020B0604020202020204" pitchFamily="34" charset="0"/>
                </a:endParaRPr>
              </a:p>
              <a:p>
                <a:pPr algn="ctr"/>
                <a:r>
                  <a:rPr lang="en-GB" sz="2100">
                    <a:latin typeface="Arial" panose="020B0604020202020204" pitchFamily="34" charset="0"/>
                    <a:cs typeface="Arial" panose="020B0604020202020204" pitchFamily="34" charset="0"/>
                  </a:rPr>
                  <a:t>3.</a:t>
                </a:r>
              </a:p>
            </p:txBody>
          </p:sp>
        </p:grpSp>
      </p:grpSp>
      <p:sp>
        <p:nvSpPr>
          <p:cNvPr id="16" name="TextBox 15">
            <a:extLst>
              <a:ext uri="{FF2B5EF4-FFF2-40B4-BE49-F238E27FC236}">
                <a16:creationId xmlns:a16="http://schemas.microsoft.com/office/drawing/2014/main" id="{0605AE72-F604-46E8-9F02-11B804D2CEE3}"/>
              </a:ext>
            </a:extLst>
          </p:cNvPr>
          <p:cNvSpPr txBox="1"/>
          <p:nvPr/>
        </p:nvSpPr>
        <p:spPr>
          <a:xfrm flipH="1">
            <a:off x="487680" y="4087922"/>
            <a:ext cx="5434489" cy="415498"/>
          </a:xfrm>
          <a:prstGeom prst="rect">
            <a:avLst/>
          </a:prstGeom>
          <a:noFill/>
        </p:spPr>
        <p:txBody>
          <a:bodyPr wrap="square" rtlCol="0">
            <a:spAutoFit/>
          </a:bodyPr>
          <a:lstStyle/>
          <a:p>
            <a:r>
              <a:rPr lang="en-GB" sz="2100">
                <a:latin typeface="Arial" panose="020B0604020202020204" pitchFamily="34" charset="0"/>
                <a:cs typeface="Arial" panose="020B0604020202020204" pitchFamily="34" charset="0"/>
              </a:rPr>
              <a:t>These have a number of common features:</a:t>
            </a:r>
          </a:p>
        </p:txBody>
      </p:sp>
      <p:grpSp>
        <p:nvGrpSpPr>
          <p:cNvPr id="20" name="Group 19">
            <a:extLst>
              <a:ext uri="{FF2B5EF4-FFF2-40B4-BE49-F238E27FC236}">
                <a16:creationId xmlns:a16="http://schemas.microsoft.com/office/drawing/2014/main" id="{9F34B6C6-4D16-451A-975F-0E178F90FE4E}"/>
              </a:ext>
            </a:extLst>
          </p:cNvPr>
          <p:cNvGrpSpPr/>
          <p:nvPr/>
        </p:nvGrpSpPr>
        <p:grpSpPr>
          <a:xfrm>
            <a:off x="996791" y="4549921"/>
            <a:ext cx="9912827" cy="528346"/>
            <a:chOff x="661511" y="1779983"/>
            <a:chExt cx="10420826" cy="637068"/>
          </a:xfrm>
        </p:grpSpPr>
        <p:sp>
          <p:nvSpPr>
            <p:cNvPr id="21" name="Freeform: Shape 20">
              <a:extLst>
                <a:ext uri="{FF2B5EF4-FFF2-40B4-BE49-F238E27FC236}">
                  <a16:creationId xmlns:a16="http://schemas.microsoft.com/office/drawing/2014/main" id="{9B6E729F-701C-4933-A06E-F4A7E9E7D21A}"/>
                </a:ext>
              </a:extLst>
            </p:cNvPr>
            <p:cNvSpPr/>
            <p:nvPr/>
          </p:nvSpPr>
          <p:spPr>
            <a:xfrm>
              <a:off x="1617662" y="1779983"/>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 The use of the key criteria and the basic selection criteria</a:t>
              </a:r>
            </a:p>
          </p:txBody>
        </p:sp>
        <p:sp>
          <p:nvSpPr>
            <p:cNvPr id="22" name="Oval 21">
              <a:extLst>
                <a:ext uri="{FF2B5EF4-FFF2-40B4-BE49-F238E27FC236}">
                  <a16:creationId xmlns:a16="http://schemas.microsoft.com/office/drawing/2014/main" id="{5D5B6006-68F2-4B3C-A08C-23BED71B28D4}"/>
                </a:ext>
              </a:extLst>
            </p:cNvPr>
            <p:cNvSpPr/>
            <p:nvPr/>
          </p:nvSpPr>
          <p:spPr>
            <a:xfrm>
              <a:off x="661511" y="1783294"/>
              <a:ext cx="525600" cy="633757"/>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latin typeface="Arial" panose="020B0604020202020204" pitchFamily="34" charset="0"/>
                <a:cs typeface="Arial" panose="020B0604020202020204" pitchFamily="34" charset="0"/>
              </a:endParaRPr>
            </a:p>
            <a:p>
              <a:pPr algn="ctr"/>
              <a:r>
                <a:rPr lang="en-GB" sz="2100">
                  <a:latin typeface="Arial" panose="020B0604020202020204" pitchFamily="34" charset="0"/>
                  <a:cs typeface="Arial" panose="020B0604020202020204" pitchFamily="34" charset="0"/>
                </a:rPr>
                <a:t>1</a:t>
              </a:r>
            </a:p>
            <a:p>
              <a:pPr algn="ctr"/>
              <a:r>
                <a:rPr lang="en-GB" sz="2100">
                  <a:latin typeface="Arial" panose="020B0604020202020204" pitchFamily="34" charset="0"/>
                  <a:cs typeface="Arial" panose="020B0604020202020204" pitchFamily="34" charset="0"/>
                </a:rPr>
                <a:t>.</a:t>
              </a:r>
            </a:p>
          </p:txBody>
        </p:sp>
      </p:grpSp>
      <p:grpSp>
        <p:nvGrpSpPr>
          <p:cNvPr id="23" name="Group 22">
            <a:extLst>
              <a:ext uri="{FF2B5EF4-FFF2-40B4-BE49-F238E27FC236}">
                <a16:creationId xmlns:a16="http://schemas.microsoft.com/office/drawing/2014/main" id="{116C5931-17E2-46ED-8E7B-83C8C495B34F}"/>
              </a:ext>
            </a:extLst>
          </p:cNvPr>
          <p:cNvGrpSpPr/>
          <p:nvPr/>
        </p:nvGrpSpPr>
        <p:grpSpPr>
          <a:xfrm>
            <a:off x="996791" y="5278316"/>
            <a:ext cx="9912827" cy="529200"/>
            <a:chOff x="661511" y="2693879"/>
            <a:chExt cx="10420826" cy="636767"/>
          </a:xfrm>
        </p:grpSpPr>
        <p:sp>
          <p:nvSpPr>
            <p:cNvPr id="24" name="Freeform: Shape 23">
              <a:extLst>
                <a:ext uri="{FF2B5EF4-FFF2-40B4-BE49-F238E27FC236}">
                  <a16:creationId xmlns:a16="http://schemas.microsoft.com/office/drawing/2014/main" id="{F1C53803-4839-4ABD-ADDD-36DD49A325E7}"/>
                </a:ext>
              </a:extLst>
            </p:cNvPr>
            <p:cNvSpPr/>
            <p:nvPr/>
          </p:nvSpPr>
          <p:spPr>
            <a:xfrm>
              <a:off x="1617662" y="2693879"/>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a:solidFill>
                    <a:schemeClr val="bg1"/>
                  </a:solidFill>
                  <a:latin typeface="Arial" panose="020B0604020202020204" pitchFamily="34" charset="0"/>
                  <a:cs typeface="Arial" panose="020B0604020202020204" pitchFamily="34" charset="0"/>
                </a:rPr>
                <a:t> the</a:t>
              </a:r>
              <a:r>
                <a:rPr lang="en-GB" sz="2100" kern="1200">
                  <a:solidFill>
                    <a:schemeClr val="bg1"/>
                  </a:solidFill>
                  <a:latin typeface="Arial" panose="020B0604020202020204" pitchFamily="34" charset="0"/>
                  <a:cs typeface="Arial" panose="020B0604020202020204" pitchFamily="34" charset="0"/>
                </a:rPr>
                <a:t> standstill period mus</a:t>
              </a:r>
              <a:r>
                <a:rPr lang="en-GB" sz="2100">
                  <a:solidFill>
                    <a:schemeClr val="bg1"/>
                  </a:solidFill>
                  <a:latin typeface="Arial" panose="020B0604020202020204" pitchFamily="34" charset="0"/>
                  <a:cs typeface="Arial" panose="020B0604020202020204" pitchFamily="34" charset="0"/>
                </a:rPr>
                <a:t>t be observed</a:t>
              </a:r>
              <a:endParaRPr lang="en-GB" sz="2100" kern="1200">
                <a:solidFill>
                  <a:schemeClr val="bg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5A7DDD62-5A4E-4022-BDE3-742407535BB0}"/>
                </a:ext>
              </a:extLst>
            </p:cNvPr>
            <p:cNvSpPr/>
            <p:nvPr/>
          </p:nvSpPr>
          <p:spPr>
            <a:xfrm>
              <a:off x="661511" y="2696949"/>
              <a:ext cx="5256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latin typeface="Arial" panose="020B0604020202020204" pitchFamily="34" charset="0"/>
                <a:cs typeface="Arial" panose="020B0604020202020204" pitchFamily="34" charset="0"/>
              </a:endParaRPr>
            </a:p>
            <a:p>
              <a:pPr algn="ctr"/>
              <a:r>
                <a:rPr lang="en-GB" sz="2100">
                  <a:latin typeface="Arial" panose="020B0604020202020204" pitchFamily="34" charset="0"/>
                  <a:cs typeface="Arial" panose="020B0604020202020204" pitchFamily="34" charset="0"/>
                </a:rPr>
                <a:t>2.</a:t>
              </a:r>
            </a:p>
          </p:txBody>
        </p:sp>
      </p:grpSp>
      <p:grpSp>
        <p:nvGrpSpPr>
          <p:cNvPr id="26" name="Group 25">
            <a:extLst>
              <a:ext uri="{FF2B5EF4-FFF2-40B4-BE49-F238E27FC236}">
                <a16:creationId xmlns:a16="http://schemas.microsoft.com/office/drawing/2014/main" id="{B0480B1D-ADC4-40DE-9E9A-EB7DB6E072EF}"/>
              </a:ext>
            </a:extLst>
          </p:cNvPr>
          <p:cNvGrpSpPr/>
          <p:nvPr/>
        </p:nvGrpSpPr>
        <p:grpSpPr>
          <a:xfrm>
            <a:off x="996791" y="6007566"/>
            <a:ext cx="9912827" cy="529200"/>
            <a:chOff x="661511" y="3607776"/>
            <a:chExt cx="10420826" cy="636767"/>
          </a:xfrm>
        </p:grpSpPr>
        <p:sp>
          <p:nvSpPr>
            <p:cNvPr id="27" name="Freeform: Shape 26">
              <a:extLst>
                <a:ext uri="{FF2B5EF4-FFF2-40B4-BE49-F238E27FC236}">
                  <a16:creationId xmlns:a16="http://schemas.microsoft.com/office/drawing/2014/main" id="{D2B97AF0-FC88-4CA8-BCA0-F2155D61BE61}"/>
                </a:ext>
              </a:extLst>
            </p:cNvPr>
            <p:cNvSpPr/>
            <p:nvPr/>
          </p:nvSpPr>
          <p:spPr>
            <a:xfrm>
              <a:off x="1617662" y="3607776"/>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a:solidFill>
                    <a:schemeClr val="bg1"/>
                  </a:solidFill>
                  <a:latin typeface="Arial" panose="020B0604020202020204" pitchFamily="34" charset="0"/>
                  <a:cs typeface="Arial" panose="020B0604020202020204" pitchFamily="34" charset="0"/>
                </a:rPr>
                <a:t> multiple transparency notices must be published</a:t>
              </a:r>
              <a:endParaRPr lang="en-GB" sz="2100" kern="1200">
                <a:solidFill>
                  <a:schemeClr val="bg1"/>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534F8357-F53F-42DA-B8AC-D268C0DEAB3B}"/>
                </a:ext>
              </a:extLst>
            </p:cNvPr>
            <p:cNvSpPr/>
            <p:nvPr/>
          </p:nvSpPr>
          <p:spPr>
            <a:xfrm>
              <a:off x="661511" y="3614398"/>
              <a:ext cx="5256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latin typeface="Arial" panose="020B0604020202020204" pitchFamily="34" charset="0"/>
                <a:cs typeface="Arial" panose="020B0604020202020204" pitchFamily="34" charset="0"/>
              </a:endParaRPr>
            </a:p>
            <a:p>
              <a:pPr algn="ctr"/>
              <a:r>
                <a:rPr lang="en-GB" sz="2100">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202634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2828818" y="81811"/>
            <a:ext cx="6534364" cy="772791"/>
          </a:xfrm>
        </p:spPr>
        <p:txBody>
          <a:bodyPr>
            <a:noAutofit/>
          </a:bodyPr>
          <a:lstStyle/>
          <a:p>
            <a:pPr algn="ctr"/>
            <a:r>
              <a:rPr lang="en-US" b="1"/>
              <a:t>PSR implementation toolkit</a:t>
            </a:r>
          </a:p>
        </p:txBody>
      </p:sp>
      <p:sp>
        <p:nvSpPr>
          <p:cNvPr id="8" name="TextBox 7">
            <a:extLst>
              <a:ext uri="{FF2B5EF4-FFF2-40B4-BE49-F238E27FC236}">
                <a16:creationId xmlns:a16="http://schemas.microsoft.com/office/drawing/2014/main" id="{53F704D0-6A88-21BE-0A92-A76B2BBFD65E}"/>
              </a:ext>
            </a:extLst>
          </p:cNvPr>
          <p:cNvSpPr txBox="1"/>
          <p:nvPr/>
        </p:nvSpPr>
        <p:spPr>
          <a:xfrm>
            <a:off x="681519" y="1294547"/>
            <a:ext cx="10828962" cy="4939814"/>
          </a:xfrm>
          <a:prstGeom prst="rect">
            <a:avLst/>
          </a:prstGeom>
          <a:noFill/>
        </p:spPr>
        <p:txBody>
          <a:bodyPr wrap="square" rtlCol="0">
            <a:spAutoFit/>
          </a:bodyPr>
          <a:lstStyle/>
          <a:p>
            <a:r>
              <a:rPr lang="en-GB" sz="2100">
                <a:latin typeface="Arial" panose="020B0604020202020204" pitchFamily="34" charset="0"/>
                <a:cs typeface="Arial" panose="020B0604020202020204" pitchFamily="34" charset="0"/>
              </a:rPr>
              <a:t>This slide deck is aimed at procurement practitioners who will be applying the PSR day-to-day. This slide deck is part of the PSR implementation toolkit, containing the following:</a:t>
            </a:r>
          </a:p>
          <a:p>
            <a:endParaRPr lang="en-GB" sz="2100">
              <a:latin typeface="Arial" panose="020B0604020202020204" pitchFamily="34" charset="0"/>
              <a:cs typeface="Arial" panose="020B0604020202020204" pitchFamily="34" charset="0"/>
            </a:endParaRP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Overview slide deck, providing a quick introduction to the PSR and is aimed at senior leaders</a:t>
            </a: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Policy slide deck, providing some more detail about the key features of the PSR and is aimed at commissioners and procurement leads</a:t>
            </a: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Practitioner slide deck (this one), providing in-depth information about the steps in the PSR processes and is aimed at practitioners</a:t>
            </a: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End-to-end process maps for all provider selection processes in the PSR, aimed at practitioners</a:t>
            </a: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FTS guide, providing information about which notices need to be published on FTS and is aimed at practitioners </a:t>
            </a: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Flow-charts, providing a visual representation of some of the key processes in the PSR.</a:t>
            </a:r>
          </a:p>
        </p:txBody>
      </p:sp>
    </p:spTree>
    <p:extLst>
      <p:ext uri="{BB962C8B-B14F-4D97-AF65-F5344CB8AC3E}">
        <p14:creationId xmlns:p14="http://schemas.microsoft.com/office/powerpoint/2010/main" val="1032119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2031381" y="248249"/>
            <a:ext cx="8129239" cy="930243"/>
          </a:xfrm>
        </p:spPr>
        <p:txBody>
          <a:bodyPr>
            <a:noAutofit/>
          </a:bodyPr>
          <a:lstStyle/>
          <a:p>
            <a:pPr algn="ctr"/>
            <a:r>
              <a:rPr lang="en-US" b="1"/>
              <a:t>Key criteria and the basic selection criteria</a:t>
            </a:r>
          </a:p>
        </p:txBody>
      </p:sp>
      <p:grpSp>
        <p:nvGrpSpPr>
          <p:cNvPr id="9" name="Group 8">
            <a:extLst>
              <a:ext uri="{FF2B5EF4-FFF2-40B4-BE49-F238E27FC236}">
                <a16:creationId xmlns:a16="http://schemas.microsoft.com/office/drawing/2014/main" id="{B3B0513D-C03B-8501-7684-3B2E4BB7D45D}"/>
              </a:ext>
            </a:extLst>
          </p:cNvPr>
          <p:cNvGrpSpPr/>
          <p:nvPr/>
        </p:nvGrpSpPr>
        <p:grpSpPr>
          <a:xfrm>
            <a:off x="141680" y="111595"/>
            <a:ext cx="1602000" cy="1602000"/>
            <a:chOff x="4968318" y="4392410"/>
            <a:chExt cx="1620000" cy="1620983"/>
          </a:xfrm>
        </p:grpSpPr>
        <p:sp>
          <p:nvSpPr>
            <p:cNvPr id="10" name="Oval 9">
              <a:extLst>
                <a:ext uri="{FF2B5EF4-FFF2-40B4-BE49-F238E27FC236}">
                  <a16:creationId xmlns:a16="http://schemas.microsoft.com/office/drawing/2014/main" id="{167EB187-7DDD-7B26-909E-D0B5F8C2A984}"/>
                </a:ext>
              </a:extLst>
            </p:cNvPr>
            <p:cNvSpPr/>
            <p:nvPr/>
          </p:nvSpPr>
          <p:spPr>
            <a:xfrm>
              <a:off x="4968318" y="4392410"/>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D79B369-DB37-7EED-0C29-DF5582FA72C6}"/>
                </a:ext>
              </a:extLst>
            </p:cNvPr>
            <p:cNvSpPr txBox="1"/>
            <p:nvPr/>
          </p:nvSpPr>
          <p:spPr>
            <a:xfrm>
              <a:off x="5021142" y="4805837"/>
              <a:ext cx="1514352" cy="794130"/>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5</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19</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Schedule 16</a:t>
              </a:r>
            </a:p>
          </p:txBody>
        </p:sp>
      </p:grpSp>
      <p:sp>
        <p:nvSpPr>
          <p:cNvPr id="14" name="Rectangle 13">
            <a:extLst>
              <a:ext uri="{FF2B5EF4-FFF2-40B4-BE49-F238E27FC236}">
                <a16:creationId xmlns:a16="http://schemas.microsoft.com/office/drawing/2014/main" id="{6BD3ACBD-CEF9-4B02-9D09-350E3C11B111}"/>
              </a:ext>
            </a:extLst>
          </p:cNvPr>
          <p:cNvSpPr/>
          <p:nvPr/>
        </p:nvSpPr>
        <p:spPr>
          <a:xfrm>
            <a:off x="539149" y="1782029"/>
            <a:ext cx="11113702" cy="1061829"/>
          </a:xfrm>
          <a:prstGeom prst="rect">
            <a:avLst/>
          </a:prstGeom>
        </p:spPr>
        <p:txBody>
          <a:bodyPr wrap="square" lIns="91440" tIns="45720" rIns="91440" bIns="45720" anchor="t">
            <a:spAutoFit/>
          </a:bodyPr>
          <a:lstStyle/>
          <a:p>
            <a:pPr lvl="0"/>
            <a:r>
              <a:rPr lang="en-GB" sz="2100">
                <a:latin typeface="Arial"/>
                <a:cs typeface="Arial"/>
              </a:rPr>
              <a:t>When following direct award process C, the most suitable provider process, or the competitive process, the relevant authority must take into account the </a:t>
            </a:r>
            <a:r>
              <a:rPr lang="en-GB" sz="2100" b="1">
                <a:latin typeface="Arial"/>
                <a:cs typeface="Arial"/>
              </a:rPr>
              <a:t>key criteria</a:t>
            </a:r>
            <a:r>
              <a:rPr lang="en-GB" sz="2100">
                <a:latin typeface="Arial"/>
                <a:cs typeface="Arial"/>
              </a:rPr>
              <a:t> and the </a:t>
            </a:r>
            <a:r>
              <a:rPr lang="en-GB" sz="2100" b="1">
                <a:latin typeface="Arial"/>
                <a:cs typeface="Arial"/>
              </a:rPr>
              <a:t>basic selection criteria</a:t>
            </a:r>
            <a:r>
              <a:rPr lang="en-GB" sz="2100">
                <a:latin typeface="Arial"/>
                <a:cs typeface="Arial"/>
              </a:rPr>
              <a:t>. </a:t>
            </a:r>
          </a:p>
        </p:txBody>
      </p:sp>
      <p:sp>
        <p:nvSpPr>
          <p:cNvPr id="5" name="Rectangle 4">
            <a:extLst>
              <a:ext uri="{FF2B5EF4-FFF2-40B4-BE49-F238E27FC236}">
                <a16:creationId xmlns:a16="http://schemas.microsoft.com/office/drawing/2014/main" id="{32E7C2F0-EEF1-4463-9CF9-245D2496E289}"/>
              </a:ext>
            </a:extLst>
          </p:cNvPr>
          <p:cNvSpPr/>
          <p:nvPr/>
        </p:nvSpPr>
        <p:spPr>
          <a:xfrm>
            <a:off x="-598532" y="2991097"/>
            <a:ext cx="7022120" cy="3466254"/>
          </a:xfrm>
          <a:prstGeom prst="rect">
            <a:avLst/>
          </a:prstGeom>
          <a:noFill/>
        </p:spPr>
        <p:txBody>
          <a:bodyPr/>
          <a:lstStyle/>
          <a:p>
            <a:endParaRPr lang="en-GB"/>
          </a:p>
        </p:txBody>
      </p:sp>
      <p:sp>
        <p:nvSpPr>
          <p:cNvPr id="7" name="Freeform: Shape 6">
            <a:extLst>
              <a:ext uri="{FF2B5EF4-FFF2-40B4-BE49-F238E27FC236}">
                <a16:creationId xmlns:a16="http://schemas.microsoft.com/office/drawing/2014/main" id="{49B1D8B7-69E6-40AE-BFAB-C8D399BE1673}"/>
              </a:ext>
            </a:extLst>
          </p:cNvPr>
          <p:cNvSpPr/>
          <p:nvPr/>
        </p:nvSpPr>
        <p:spPr>
          <a:xfrm>
            <a:off x="1213174" y="4724224"/>
            <a:ext cx="316933" cy="721233"/>
          </a:xfrm>
          <a:custGeom>
            <a:avLst/>
            <a:gdLst>
              <a:gd name="connsiteX0" fmla="*/ 0 w 316933"/>
              <a:gd name="connsiteY0" fmla="*/ 0 h 721233"/>
              <a:gd name="connsiteX1" fmla="*/ 158466 w 316933"/>
              <a:gd name="connsiteY1" fmla="*/ 0 h 721233"/>
              <a:gd name="connsiteX2" fmla="*/ 158466 w 316933"/>
              <a:gd name="connsiteY2" fmla="*/ 721233 h 721233"/>
              <a:gd name="connsiteX3" fmla="*/ 316933 w 316933"/>
              <a:gd name="connsiteY3" fmla="*/ 721233 h 721233"/>
            </a:gdLst>
            <a:ahLst/>
            <a:cxnLst>
              <a:cxn ang="0">
                <a:pos x="connsiteX0" y="connsiteY0"/>
              </a:cxn>
              <a:cxn ang="0">
                <a:pos x="connsiteX1" y="connsiteY1"/>
              </a:cxn>
              <a:cxn ang="0">
                <a:pos x="connsiteX2" y="connsiteY2"/>
              </a:cxn>
              <a:cxn ang="0">
                <a:pos x="connsiteX3" y="connsiteY3"/>
              </a:cxn>
            </a:cxnLst>
            <a:rect l="l" t="t" r="r" b="b"/>
            <a:pathLst>
              <a:path w="316933" h="721233">
                <a:moveTo>
                  <a:pt x="0" y="0"/>
                </a:moveTo>
                <a:lnTo>
                  <a:pt x="158466" y="0"/>
                </a:lnTo>
                <a:lnTo>
                  <a:pt x="158466" y="721233"/>
                </a:lnTo>
                <a:lnTo>
                  <a:pt x="316933" y="721233"/>
                </a:lnTo>
              </a:path>
            </a:pathLst>
          </a:custGeom>
          <a:noFill/>
          <a:ln>
            <a:solidFill>
              <a:srgbClr val="005EB8"/>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1472" tIns="340921" rIns="151472" bIns="340923"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12" name="Freeform: Shape 11">
            <a:extLst>
              <a:ext uri="{FF2B5EF4-FFF2-40B4-BE49-F238E27FC236}">
                <a16:creationId xmlns:a16="http://schemas.microsoft.com/office/drawing/2014/main" id="{C818B923-E454-46C9-A137-2ED391A83BAC}"/>
              </a:ext>
            </a:extLst>
          </p:cNvPr>
          <p:cNvSpPr/>
          <p:nvPr/>
        </p:nvSpPr>
        <p:spPr>
          <a:xfrm>
            <a:off x="1213174" y="4014145"/>
            <a:ext cx="316933" cy="710080"/>
          </a:xfrm>
          <a:custGeom>
            <a:avLst/>
            <a:gdLst>
              <a:gd name="connsiteX0" fmla="*/ 0 w 316933"/>
              <a:gd name="connsiteY0" fmla="*/ 710080 h 710080"/>
              <a:gd name="connsiteX1" fmla="*/ 158466 w 316933"/>
              <a:gd name="connsiteY1" fmla="*/ 710080 h 710080"/>
              <a:gd name="connsiteX2" fmla="*/ 158466 w 316933"/>
              <a:gd name="connsiteY2" fmla="*/ 0 h 710080"/>
              <a:gd name="connsiteX3" fmla="*/ 316933 w 316933"/>
              <a:gd name="connsiteY3" fmla="*/ 0 h 710080"/>
            </a:gdLst>
            <a:ahLst/>
            <a:cxnLst>
              <a:cxn ang="0">
                <a:pos x="connsiteX0" y="connsiteY0"/>
              </a:cxn>
              <a:cxn ang="0">
                <a:pos x="connsiteX1" y="connsiteY1"/>
              </a:cxn>
              <a:cxn ang="0">
                <a:pos x="connsiteX2" y="connsiteY2"/>
              </a:cxn>
              <a:cxn ang="0">
                <a:pos x="connsiteX3" y="connsiteY3"/>
              </a:cxn>
            </a:cxnLst>
            <a:rect l="l" t="t" r="r" b="b"/>
            <a:pathLst>
              <a:path w="316933" h="710080">
                <a:moveTo>
                  <a:pt x="0" y="710080"/>
                </a:moveTo>
                <a:lnTo>
                  <a:pt x="158466" y="710080"/>
                </a:lnTo>
                <a:lnTo>
                  <a:pt x="158466" y="0"/>
                </a:lnTo>
                <a:lnTo>
                  <a:pt x="316933"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1727" tIns="335600" rIns="151727" bIns="335601"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nvGrpSpPr>
          <p:cNvPr id="34" name="Group 33">
            <a:extLst>
              <a:ext uri="{FF2B5EF4-FFF2-40B4-BE49-F238E27FC236}">
                <a16:creationId xmlns:a16="http://schemas.microsoft.com/office/drawing/2014/main" id="{42C3F5B5-CE65-4225-B0C2-E7036704B2D5}"/>
              </a:ext>
            </a:extLst>
          </p:cNvPr>
          <p:cNvGrpSpPr/>
          <p:nvPr/>
        </p:nvGrpSpPr>
        <p:grpSpPr>
          <a:xfrm>
            <a:off x="636187" y="3205837"/>
            <a:ext cx="893920" cy="3036773"/>
            <a:chOff x="636187" y="3205837"/>
            <a:chExt cx="893920" cy="3036773"/>
          </a:xfrm>
        </p:grpSpPr>
        <p:sp>
          <p:nvSpPr>
            <p:cNvPr id="6" name="Freeform: Shape 5">
              <a:extLst>
                <a:ext uri="{FF2B5EF4-FFF2-40B4-BE49-F238E27FC236}">
                  <a16:creationId xmlns:a16="http://schemas.microsoft.com/office/drawing/2014/main" id="{9443CECB-262F-4820-87C1-98EE5CBAF655}"/>
                </a:ext>
              </a:extLst>
            </p:cNvPr>
            <p:cNvSpPr/>
            <p:nvPr/>
          </p:nvSpPr>
          <p:spPr>
            <a:xfrm>
              <a:off x="1213174" y="4724224"/>
              <a:ext cx="316933" cy="1442467"/>
            </a:xfrm>
            <a:custGeom>
              <a:avLst/>
              <a:gdLst>
                <a:gd name="connsiteX0" fmla="*/ 0 w 316933"/>
                <a:gd name="connsiteY0" fmla="*/ 0 h 1442467"/>
                <a:gd name="connsiteX1" fmla="*/ 158466 w 316933"/>
                <a:gd name="connsiteY1" fmla="*/ 0 h 1442467"/>
                <a:gd name="connsiteX2" fmla="*/ 158466 w 316933"/>
                <a:gd name="connsiteY2" fmla="*/ 1442467 h 1442467"/>
                <a:gd name="connsiteX3" fmla="*/ 316933 w 316933"/>
                <a:gd name="connsiteY3" fmla="*/ 1442467 h 1442467"/>
              </a:gdLst>
              <a:ahLst/>
              <a:cxnLst>
                <a:cxn ang="0">
                  <a:pos x="connsiteX0" y="connsiteY0"/>
                </a:cxn>
                <a:cxn ang="0">
                  <a:pos x="connsiteX1" y="connsiteY1"/>
                </a:cxn>
                <a:cxn ang="0">
                  <a:pos x="connsiteX2" y="connsiteY2"/>
                </a:cxn>
                <a:cxn ang="0">
                  <a:pos x="connsiteX3" y="connsiteY3"/>
                </a:cxn>
              </a:cxnLst>
              <a:rect l="l" t="t" r="r" b="b"/>
              <a:pathLst>
                <a:path w="316933" h="1442467">
                  <a:moveTo>
                    <a:pt x="0" y="0"/>
                  </a:moveTo>
                  <a:lnTo>
                    <a:pt x="158466" y="0"/>
                  </a:lnTo>
                  <a:lnTo>
                    <a:pt x="158466" y="1442467"/>
                  </a:lnTo>
                  <a:lnTo>
                    <a:pt x="316933" y="1442467"/>
                  </a:lnTo>
                </a:path>
              </a:pathLst>
            </a:custGeom>
            <a:noFill/>
            <a:ln>
              <a:solidFill>
                <a:srgbClr val="005EB8"/>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4245" tIns="684311" rIns="134245" bIns="684313"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15" name="Freeform: Shape 14">
              <a:extLst>
                <a:ext uri="{FF2B5EF4-FFF2-40B4-BE49-F238E27FC236}">
                  <a16:creationId xmlns:a16="http://schemas.microsoft.com/office/drawing/2014/main" id="{8D8111CC-113E-40C4-811C-44FBD76692C3}"/>
                </a:ext>
              </a:extLst>
            </p:cNvPr>
            <p:cNvSpPr/>
            <p:nvPr/>
          </p:nvSpPr>
          <p:spPr>
            <a:xfrm>
              <a:off x="1213174" y="3298970"/>
              <a:ext cx="316933" cy="1425256"/>
            </a:xfrm>
            <a:custGeom>
              <a:avLst/>
              <a:gdLst>
                <a:gd name="connsiteX0" fmla="*/ 0 w 316933"/>
                <a:gd name="connsiteY0" fmla="*/ 1425256 h 1425256"/>
                <a:gd name="connsiteX1" fmla="*/ 158466 w 316933"/>
                <a:gd name="connsiteY1" fmla="*/ 1425256 h 1425256"/>
                <a:gd name="connsiteX2" fmla="*/ 158466 w 316933"/>
                <a:gd name="connsiteY2" fmla="*/ 0 h 1425256"/>
                <a:gd name="connsiteX3" fmla="*/ 316933 w 316933"/>
                <a:gd name="connsiteY3" fmla="*/ 0 h 1425256"/>
              </a:gdLst>
              <a:ahLst/>
              <a:cxnLst>
                <a:cxn ang="0">
                  <a:pos x="connsiteX0" y="connsiteY0"/>
                </a:cxn>
                <a:cxn ang="0">
                  <a:pos x="connsiteX1" y="connsiteY1"/>
                </a:cxn>
                <a:cxn ang="0">
                  <a:pos x="connsiteX2" y="connsiteY2"/>
                </a:cxn>
                <a:cxn ang="0">
                  <a:pos x="connsiteX3" y="connsiteY3"/>
                </a:cxn>
              </a:cxnLst>
              <a:rect l="l" t="t" r="r" b="b"/>
              <a:pathLst>
                <a:path w="316933" h="1425256">
                  <a:moveTo>
                    <a:pt x="0" y="1425256"/>
                  </a:moveTo>
                  <a:lnTo>
                    <a:pt x="158466" y="1425256"/>
                  </a:lnTo>
                  <a:lnTo>
                    <a:pt x="158466" y="0"/>
                  </a:lnTo>
                  <a:lnTo>
                    <a:pt x="316933" y="0"/>
                  </a:lnTo>
                </a:path>
              </a:pathLst>
            </a:custGeom>
            <a:noFill/>
            <a:ln>
              <a:solidFill>
                <a:srgbClr val="005EB8"/>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4665" tIns="676127" rIns="134665" bIns="676126"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nvGrpSpPr>
            <p:cNvPr id="22" name="Group 21">
              <a:extLst>
                <a:ext uri="{FF2B5EF4-FFF2-40B4-BE49-F238E27FC236}">
                  <a16:creationId xmlns:a16="http://schemas.microsoft.com/office/drawing/2014/main" id="{F03A354B-281D-4048-BEBB-BE3D6F6C5645}"/>
                </a:ext>
              </a:extLst>
            </p:cNvPr>
            <p:cNvGrpSpPr/>
            <p:nvPr/>
          </p:nvGrpSpPr>
          <p:grpSpPr>
            <a:xfrm>
              <a:off x="636187" y="3205837"/>
              <a:ext cx="893920" cy="3036773"/>
              <a:chOff x="636187" y="3205837"/>
              <a:chExt cx="893920" cy="3036773"/>
            </a:xfrm>
          </p:grpSpPr>
          <p:sp>
            <p:nvSpPr>
              <p:cNvPr id="8" name="Freeform: Shape 7">
                <a:extLst>
                  <a:ext uri="{FF2B5EF4-FFF2-40B4-BE49-F238E27FC236}">
                    <a16:creationId xmlns:a16="http://schemas.microsoft.com/office/drawing/2014/main" id="{BF8AFBEA-5EB8-44B7-A5B8-22768612B667}"/>
                  </a:ext>
                </a:extLst>
              </p:cNvPr>
              <p:cNvSpPr/>
              <p:nvPr/>
            </p:nvSpPr>
            <p:spPr>
              <a:xfrm>
                <a:off x="1213174" y="4678504"/>
                <a:ext cx="316933" cy="91440"/>
              </a:xfrm>
              <a:custGeom>
                <a:avLst/>
                <a:gdLst>
                  <a:gd name="connsiteX0" fmla="*/ 0 w 316933"/>
                  <a:gd name="connsiteY0" fmla="*/ 45720 h 91440"/>
                  <a:gd name="connsiteX1" fmla="*/ 316933 w 316933"/>
                  <a:gd name="connsiteY1" fmla="*/ 45720 h 91440"/>
                </a:gdLst>
                <a:ahLst/>
                <a:cxnLst>
                  <a:cxn ang="0">
                    <a:pos x="connsiteX0" y="connsiteY0"/>
                  </a:cxn>
                  <a:cxn ang="0">
                    <a:pos x="connsiteX1" y="connsiteY1"/>
                  </a:cxn>
                </a:cxnLst>
                <a:rect l="l" t="t" r="r" b="b"/>
                <a:pathLst>
                  <a:path w="316933" h="91440">
                    <a:moveTo>
                      <a:pt x="0" y="45720"/>
                    </a:moveTo>
                    <a:lnTo>
                      <a:pt x="316933"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3244" tIns="37796" rIns="163243" bIns="37798"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16" name="Freeform: Shape 15">
                <a:extLst>
                  <a:ext uri="{FF2B5EF4-FFF2-40B4-BE49-F238E27FC236}">
                    <a16:creationId xmlns:a16="http://schemas.microsoft.com/office/drawing/2014/main" id="{9D41D91C-886C-48BD-AB43-E6E8470EACF8}"/>
                  </a:ext>
                </a:extLst>
              </p:cNvPr>
              <p:cNvSpPr/>
              <p:nvPr/>
            </p:nvSpPr>
            <p:spPr>
              <a:xfrm rot="16200000">
                <a:off x="-593706" y="4435730"/>
                <a:ext cx="3036773" cy="576987"/>
              </a:xfrm>
              <a:custGeom>
                <a:avLst/>
                <a:gdLst>
                  <a:gd name="connsiteX0" fmla="*/ 0 w 3036773"/>
                  <a:gd name="connsiteY0" fmla="*/ 0 h 576987"/>
                  <a:gd name="connsiteX1" fmla="*/ 3036773 w 3036773"/>
                  <a:gd name="connsiteY1" fmla="*/ 0 h 576987"/>
                  <a:gd name="connsiteX2" fmla="*/ 3036773 w 3036773"/>
                  <a:gd name="connsiteY2" fmla="*/ 576987 h 576987"/>
                  <a:gd name="connsiteX3" fmla="*/ 0 w 3036773"/>
                  <a:gd name="connsiteY3" fmla="*/ 576987 h 576987"/>
                  <a:gd name="connsiteX4" fmla="*/ 0 w 3036773"/>
                  <a:gd name="connsiteY4" fmla="*/ 0 h 57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773" h="576987">
                    <a:moveTo>
                      <a:pt x="0" y="0"/>
                    </a:moveTo>
                    <a:lnTo>
                      <a:pt x="3036773" y="0"/>
                    </a:lnTo>
                    <a:lnTo>
                      <a:pt x="3036773" y="576987"/>
                    </a:lnTo>
                    <a:lnTo>
                      <a:pt x="0" y="57698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334" tIns="13334" rIns="13336" bIns="13335" numCol="1" spcCol="1270" anchor="ctr" anchorCtr="0">
                <a:noAutofit/>
              </a:bodyPr>
              <a:lstStyle/>
              <a:p>
                <a:pPr marL="0" lvl="0" indent="0" algn="ctr" defTabSz="933450">
                  <a:lnSpc>
                    <a:spcPct val="90000"/>
                  </a:lnSpc>
                  <a:spcBef>
                    <a:spcPct val="0"/>
                  </a:spcBef>
                  <a:spcAft>
                    <a:spcPct val="35000"/>
                  </a:spcAft>
                  <a:buNone/>
                </a:pPr>
                <a:r>
                  <a:rPr lang="en-GB" sz="2100" b="1" kern="1200">
                    <a:latin typeface="Arial" panose="020B0604020202020204" pitchFamily="34" charset="0"/>
                    <a:cs typeface="Arial" panose="020B0604020202020204" pitchFamily="34" charset="0"/>
                  </a:rPr>
                  <a:t>key criteria</a:t>
                </a:r>
              </a:p>
            </p:txBody>
          </p:sp>
        </p:grpSp>
      </p:grpSp>
      <p:sp>
        <p:nvSpPr>
          <p:cNvPr id="17" name="Freeform: Shape 16">
            <a:extLst>
              <a:ext uri="{FF2B5EF4-FFF2-40B4-BE49-F238E27FC236}">
                <a16:creationId xmlns:a16="http://schemas.microsoft.com/office/drawing/2014/main" id="{64719185-341B-4466-9B27-4595E9625655}"/>
              </a:ext>
            </a:extLst>
          </p:cNvPr>
          <p:cNvSpPr/>
          <p:nvPr/>
        </p:nvSpPr>
        <p:spPr>
          <a:xfrm>
            <a:off x="1530108" y="3010474"/>
            <a:ext cx="3740617" cy="576987"/>
          </a:xfrm>
          <a:custGeom>
            <a:avLst/>
            <a:gdLst>
              <a:gd name="connsiteX0" fmla="*/ 0 w 3740617"/>
              <a:gd name="connsiteY0" fmla="*/ 0 h 576987"/>
              <a:gd name="connsiteX1" fmla="*/ 3740617 w 3740617"/>
              <a:gd name="connsiteY1" fmla="*/ 0 h 576987"/>
              <a:gd name="connsiteX2" fmla="*/ 3740617 w 3740617"/>
              <a:gd name="connsiteY2" fmla="*/ 576987 h 576987"/>
              <a:gd name="connsiteX3" fmla="*/ 0 w 3740617"/>
              <a:gd name="connsiteY3" fmla="*/ 576987 h 576987"/>
              <a:gd name="connsiteX4" fmla="*/ 0 w 3740617"/>
              <a:gd name="connsiteY4" fmla="*/ 0 h 57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17" h="576987">
                <a:moveTo>
                  <a:pt x="0" y="0"/>
                </a:moveTo>
                <a:lnTo>
                  <a:pt x="3740617" y="0"/>
                </a:lnTo>
                <a:lnTo>
                  <a:pt x="3740617" y="576987"/>
                </a:lnTo>
                <a:lnTo>
                  <a:pt x="0" y="57698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Quality and innovation</a:t>
            </a:r>
          </a:p>
        </p:txBody>
      </p:sp>
      <p:sp>
        <p:nvSpPr>
          <p:cNvPr id="18" name="Freeform: Shape 17">
            <a:extLst>
              <a:ext uri="{FF2B5EF4-FFF2-40B4-BE49-F238E27FC236}">
                <a16:creationId xmlns:a16="http://schemas.microsoft.com/office/drawing/2014/main" id="{C995D4AE-546B-475B-9586-30B438ABB7EF}"/>
              </a:ext>
            </a:extLst>
          </p:cNvPr>
          <p:cNvSpPr/>
          <p:nvPr/>
        </p:nvSpPr>
        <p:spPr>
          <a:xfrm>
            <a:off x="1530108" y="3725649"/>
            <a:ext cx="3740617" cy="576987"/>
          </a:xfrm>
          <a:custGeom>
            <a:avLst/>
            <a:gdLst>
              <a:gd name="connsiteX0" fmla="*/ 0 w 3740617"/>
              <a:gd name="connsiteY0" fmla="*/ 0 h 576987"/>
              <a:gd name="connsiteX1" fmla="*/ 3740617 w 3740617"/>
              <a:gd name="connsiteY1" fmla="*/ 0 h 576987"/>
              <a:gd name="connsiteX2" fmla="*/ 3740617 w 3740617"/>
              <a:gd name="connsiteY2" fmla="*/ 576987 h 576987"/>
              <a:gd name="connsiteX3" fmla="*/ 0 w 3740617"/>
              <a:gd name="connsiteY3" fmla="*/ 576987 h 576987"/>
              <a:gd name="connsiteX4" fmla="*/ 0 w 3740617"/>
              <a:gd name="connsiteY4" fmla="*/ 0 h 57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17" h="576987">
                <a:moveTo>
                  <a:pt x="0" y="0"/>
                </a:moveTo>
                <a:lnTo>
                  <a:pt x="3740617" y="0"/>
                </a:lnTo>
                <a:lnTo>
                  <a:pt x="3740617" y="576987"/>
                </a:lnTo>
                <a:lnTo>
                  <a:pt x="0" y="57698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Value</a:t>
            </a:r>
          </a:p>
        </p:txBody>
      </p:sp>
      <p:sp>
        <p:nvSpPr>
          <p:cNvPr id="19" name="Freeform: Shape 18">
            <a:extLst>
              <a:ext uri="{FF2B5EF4-FFF2-40B4-BE49-F238E27FC236}">
                <a16:creationId xmlns:a16="http://schemas.microsoft.com/office/drawing/2014/main" id="{A51A1414-0370-4677-99A6-B7CCAAC61FF3}"/>
              </a:ext>
            </a:extLst>
          </p:cNvPr>
          <p:cNvSpPr/>
          <p:nvPr/>
        </p:nvSpPr>
        <p:spPr>
          <a:xfrm>
            <a:off x="1530108" y="4435730"/>
            <a:ext cx="3740617" cy="576987"/>
          </a:xfrm>
          <a:custGeom>
            <a:avLst/>
            <a:gdLst>
              <a:gd name="connsiteX0" fmla="*/ 0 w 3740617"/>
              <a:gd name="connsiteY0" fmla="*/ 0 h 576987"/>
              <a:gd name="connsiteX1" fmla="*/ 3740617 w 3740617"/>
              <a:gd name="connsiteY1" fmla="*/ 0 h 576987"/>
              <a:gd name="connsiteX2" fmla="*/ 3740617 w 3740617"/>
              <a:gd name="connsiteY2" fmla="*/ 576987 h 576987"/>
              <a:gd name="connsiteX3" fmla="*/ 0 w 3740617"/>
              <a:gd name="connsiteY3" fmla="*/ 576987 h 576987"/>
              <a:gd name="connsiteX4" fmla="*/ 0 w 3740617"/>
              <a:gd name="connsiteY4" fmla="*/ 0 h 57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17" h="576987">
                <a:moveTo>
                  <a:pt x="0" y="0"/>
                </a:moveTo>
                <a:lnTo>
                  <a:pt x="3740617" y="0"/>
                </a:lnTo>
                <a:lnTo>
                  <a:pt x="3740617" y="576987"/>
                </a:lnTo>
                <a:lnTo>
                  <a:pt x="0" y="57698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Integration, collaboration, and service sustainability </a:t>
            </a:r>
          </a:p>
        </p:txBody>
      </p:sp>
      <p:sp>
        <p:nvSpPr>
          <p:cNvPr id="20" name="Freeform: Shape 19">
            <a:extLst>
              <a:ext uri="{FF2B5EF4-FFF2-40B4-BE49-F238E27FC236}">
                <a16:creationId xmlns:a16="http://schemas.microsoft.com/office/drawing/2014/main" id="{8353DB90-A705-4788-8ECF-4E5872A7076F}"/>
              </a:ext>
            </a:extLst>
          </p:cNvPr>
          <p:cNvSpPr/>
          <p:nvPr/>
        </p:nvSpPr>
        <p:spPr>
          <a:xfrm>
            <a:off x="1530108" y="5156964"/>
            <a:ext cx="3740617" cy="576987"/>
          </a:xfrm>
          <a:custGeom>
            <a:avLst/>
            <a:gdLst>
              <a:gd name="connsiteX0" fmla="*/ 0 w 3740617"/>
              <a:gd name="connsiteY0" fmla="*/ 0 h 576987"/>
              <a:gd name="connsiteX1" fmla="*/ 3740617 w 3740617"/>
              <a:gd name="connsiteY1" fmla="*/ 0 h 576987"/>
              <a:gd name="connsiteX2" fmla="*/ 3740617 w 3740617"/>
              <a:gd name="connsiteY2" fmla="*/ 576987 h 576987"/>
              <a:gd name="connsiteX3" fmla="*/ 0 w 3740617"/>
              <a:gd name="connsiteY3" fmla="*/ 576987 h 576987"/>
              <a:gd name="connsiteX4" fmla="*/ 0 w 3740617"/>
              <a:gd name="connsiteY4" fmla="*/ 0 h 57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17" h="576987">
                <a:moveTo>
                  <a:pt x="0" y="0"/>
                </a:moveTo>
                <a:lnTo>
                  <a:pt x="3740617" y="0"/>
                </a:lnTo>
                <a:lnTo>
                  <a:pt x="3740617" y="576987"/>
                </a:lnTo>
                <a:lnTo>
                  <a:pt x="0" y="57698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Improving access, reducing health inequalities, and facilitating choice</a:t>
            </a:r>
          </a:p>
        </p:txBody>
      </p:sp>
      <p:sp>
        <p:nvSpPr>
          <p:cNvPr id="21" name="Freeform: Shape 20">
            <a:extLst>
              <a:ext uri="{FF2B5EF4-FFF2-40B4-BE49-F238E27FC236}">
                <a16:creationId xmlns:a16="http://schemas.microsoft.com/office/drawing/2014/main" id="{590A8D21-16EB-49CA-A3CA-52118B920F9A}"/>
              </a:ext>
            </a:extLst>
          </p:cNvPr>
          <p:cNvSpPr/>
          <p:nvPr/>
        </p:nvSpPr>
        <p:spPr>
          <a:xfrm>
            <a:off x="1530108" y="5878198"/>
            <a:ext cx="3740617" cy="576987"/>
          </a:xfrm>
          <a:custGeom>
            <a:avLst/>
            <a:gdLst>
              <a:gd name="connsiteX0" fmla="*/ 0 w 3740617"/>
              <a:gd name="connsiteY0" fmla="*/ 0 h 576987"/>
              <a:gd name="connsiteX1" fmla="*/ 3740617 w 3740617"/>
              <a:gd name="connsiteY1" fmla="*/ 0 h 576987"/>
              <a:gd name="connsiteX2" fmla="*/ 3740617 w 3740617"/>
              <a:gd name="connsiteY2" fmla="*/ 576987 h 576987"/>
              <a:gd name="connsiteX3" fmla="*/ 0 w 3740617"/>
              <a:gd name="connsiteY3" fmla="*/ 576987 h 576987"/>
              <a:gd name="connsiteX4" fmla="*/ 0 w 3740617"/>
              <a:gd name="connsiteY4" fmla="*/ 0 h 57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17" h="576987">
                <a:moveTo>
                  <a:pt x="0" y="0"/>
                </a:moveTo>
                <a:lnTo>
                  <a:pt x="3740617" y="0"/>
                </a:lnTo>
                <a:lnTo>
                  <a:pt x="3740617" y="576987"/>
                </a:lnTo>
                <a:lnTo>
                  <a:pt x="0" y="57698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Social value</a:t>
            </a:r>
          </a:p>
        </p:txBody>
      </p:sp>
      <p:sp>
        <p:nvSpPr>
          <p:cNvPr id="24" name="Rectangle 23">
            <a:extLst>
              <a:ext uri="{FF2B5EF4-FFF2-40B4-BE49-F238E27FC236}">
                <a16:creationId xmlns:a16="http://schemas.microsoft.com/office/drawing/2014/main" id="{77AB2F69-A2A6-4537-966B-42A80B244B57}"/>
              </a:ext>
            </a:extLst>
          </p:cNvPr>
          <p:cNvSpPr/>
          <p:nvPr/>
        </p:nvSpPr>
        <p:spPr>
          <a:xfrm>
            <a:off x="5515320" y="2991097"/>
            <a:ext cx="7022120" cy="3466254"/>
          </a:xfrm>
          <a:prstGeom prst="rect">
            <a:avLst/>
          </a:prstGeom>
          <a:noFill/>
        </p:spPr>
        <p:txBody>
          <a:bodyPr/>
          <a:lstStyle/>
          <a:p>
            <a:endParaRPr lang="en-GB"/>
          </a:p>
        </p:txBody>
      </p:sp>
      <p:grpSp>
        <p:nvGrpSpPr>
          <p:cNvPr id="33" name="Group 32">
            <a:extLst>
              <a:ext uri="{FF2B5EF4-FFF2-40B4-BE49-F238E27FC236}">
                <a16:creationId xmlns:a16="http://schemas.microsoft.com/office/drawing/2014/main" id="{AE9904A4-3029-40C2-81DD-D856C050CF83}"/>
              </a:ext>
            </a:extLst>
          </p:cNvPr>
          <p:cNvGrpSpPr/>
          <p:nvPr/>
        </p:nvGrpSpPr>
        <p:grpSpPr>
          <a:xfrm>
            <a:off x="6433178" y="2994479"/>
            <a:ext cx="1018351" cy="3459487"/>
            <a:chOff x="6433178" y="2994479"/>
            <a:chExt cx="1018351" cy="3459487"/>
          </a:xfrm>
        </p:grpSpPr>
        <p:sp>
          <p:nvSpPr>
            <p:cNvPr id="25" name="Freeform: Shape 24">
              <a:extLst>
                <a:ext uri="{FF2B5EF4-FFF2-40B4-BE49-F238E27FC236}">
                  <a16:creationId xmlns:a16="http://schemas.microsoft.com/office/drawing/2014/main" id="{F5EF3B25-7037-4D8F-8054-D6C665EA8D3C}"/>
                </a:ext>
              </a:extLst>
            </p:cNvPr>
            <p:cNvSpPr/>
            <p:nvPr/>
          </p:nvSpPr>
          <p:spPr>
            <a:xfrm>
              <a:off x="7090479" y="4820290"/>
              <a:ext cx="361050" cy="821628"/>
            </a:xfrm>
            <a:custGeom>
              <a:avLst/>
              <a:gdLst>
                <a:gd name="connsiteX0" fmla="*/ 0 w 361050"/>
                <a:gd name="connsiteY0" fmla="*/ 0 h 821628"/>
                <a:gd name="connsiteX1" fmla="*/ 180525 w 361050"/>
                <a:gd name="connsiteY1" fmla="*/ 0 h 821628"/>
                <a:gd name="connsiteX2" fmla="*/ 180525 w 361050"/>
                <a:gd name="connsiteY2" fmla="*/ 821628 h 821628"/>
                <a:gd name="connsiteX3" fmla="*/ 361050 w 361050"/>
                <a:gd name="connsiteY3" fmla="*/ 821628 h 821628"/>
              </a:gdLst>
              <a:ahLst/>
              <a:cxnLst>
                <a:cxn ang="0">
                  <a:pos x="connsiteX0" y="connsiteY0"/>
                </a:cxn>
                <a:cxn ang="0">
                  <a:pos x="connsiteX1" y="connsiteY1"/>
                </a:cxn>
                <a:cxn ang="0">
                  <a:pos x="connsiteX2" y="connsiteY2"/>
                </a:cxn>
                <a:cxn ang="0">
                  <a:pos x="connsiteX3" y="connsiteY3"/>
                </a:cxn>
              </a:cxnLst>
              <a:rect l="l" t="t" r="r" b="b"/>
              <a:pathLst>
                <a:path w="361050" h="821628">
                  <a:moveTo>
                    <a:pt x="0" y="0"/>
                  </a:moveTo>
                  <a:lnTo>
                    <a:pt x="180525" y="0"/>
                  </a:lnTo>
                  <a:lnTo>
                    <a:pt x="180525" y="821628"/>
                  </a:lnTo>
                  <a:lnTo>
                    <a:pt x="361050" y="8216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70789" tIns="388377" rIns="170789" bIns="388379"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27" name="Freeform: Shape 26">
              <a:extLst>
                <a:ext uri="{FF2B5EF4-FFF2-40B4-BE49-F238E27FC236}">
                  <a16:creationId xmlns:a16="http://schemas.microsoft.com/office/drawing/2014/main" id="{F2711F3C-DE75-4C8B-AFA4-FE063A0B27C5}"/>
                </a:ext>
              </a:extLst>
            </p:cNvPr>
            <p:cNvSpPr/>
            <p:nvPr/>
          </p:nvSpPr>
          <p:spPr>
            <a:xfrm>
              <a:off x="7090479" y="4018269"/>
              <a:ext cx="361050" cy="802020"/>
            </a:xfrm>
            <a:custGeom>
              <a:avLst/>
              <a:gdLst>
                <a:gd name="connsiteX0" fmla="*/ 0 w 361050"/>
                <a:gd name="connsiteY0" fmla="*/ 802020 h 802020"/>
                <a:gd name="connsiteX1" fmla="*/ 180525 w 361050"/>
                <a:gd name="connsiteY1" fmla="*/ 802020 h 802020"/>
                <a:gd name="connsiteX2" fmla="*/ 180525 w 361050"/>
                <a:gd name="connsiteY2" fmla="*/ 0 h 802020"/>
                <a:gd name="connsiteX3" fmla="*/ 361050 w 361050"/>
                <a:gd name="connsiteY3" fmla="*/ 0 h 802020"/>
              </a:gdLst>
              <a:ahLst/>
              <a:cxnLst>
                <a:cxn ang="0">
                  <a:pos x="connsiteX0" y="connsiteY0"/>
                </a:cxn>
                <a:cxn ang="0">
                  <a:pos x="connsiteX1" y="connsiteY1"/>
                </a:cxn>
                <a:cxn ang="0">
                  <a:pos x="connsiteX2" y="connsiteY2"/>
                </a:cxn>
                <a:cxn ang="0">
                  <a:pos x="connsiteX3" y="connsiteY3"/>
                </a:cxn>
              </a:cxnLst>
              <a:rect l="l" t="t" r="r" b="b"/>
              <a:pathLst>
                <a:path w="361050" h="802020">
                  <a:moveTo>
                    <a:pt x="0" y="802020"/>
                  </a:moveTo>
                  <a:lnTo>
                    <a:pt x="180525" y="802020"/>
                  </a:lnTo>
                  <a:lnTo>
                    <a:pt x="180525" y="0"/>
                  </a:lnTo>
                  <a:lnTo>
                    <a:pt x="361050" y="0"/>
                  </a:lnTo>
                </a:path>
              </a:pathLst>
            </a:custGeom>
            <a:noFill/>
            <a:ln>
              <a:solidFill>
                <a:srgbClr val="005EB8"/>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71237" tIns="379021" rIns="171236" bIns="379022"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nvGrpSpPr>
            <p:cNvPr id="32" name="Group 31">
              <a:extLst>
                <a:ext uri="{FF2B5EF4-FFF2-40B4-BE49-F238E27FC236}">
                  <a16:creationId xmlns:a16="http://schemas.microsoft.com/office/drawing/2014/main" id="{29B4F0C5-8587-42BA-AAFE-1D36D68C8BC5}"/>
                </a:ext>
              </a:extLst>
            </p:cNvPr>
            <p:cNvGrpSpPr/>
            <p:nvPr/>
          </p:nvGrpSpPr>
          <p:grpSpPr>
            <a:xfrm>
              <a:off x="6433178" y="2994479"/>
              <a:ext cx="1018351" cy="3459487"/>
              <a:chOff x="6433178" y="2994479"/>
              <a:chExt cx="1018351" cy="3459487"/>
            </a:xfrm>
          </p:grpSpPr>
          <p:sp>
            <p:nvSpPr>
              <p:cNvPr id="26" name="Freeform: Shape 25">
                <a:extLst>
                  <a:ext uri="{FF2B5EF4-FFF2-40B4-BE49-F238E27FC236}">
                    <a16:creationId xmlns:a16="http://schemas.microsoft.com/office/drawing/2014/main" id="{BFFC10E1-5AC2-45BC-BD3C-10D85E334141}"/>
                  </a:ext>
                </a:extLst>
              </p:cNvPr>
              <p:cNvSpPr/>
              <p:nvPr/>
            </p:nvSpPr>
            <p:spPr>
              <a:xfrm>
                <a:off x="7090479" y="4774570"/>
                <a:ext cx="361050" cy="91440"/>
              </a:xfrm>
              <a:custGeom>
                <a:avLst/>
                <a:gdLst>
                  <a:gd name="connsiteX0" fmla="*/ 0 w 361050"/>
                  <a:gd name="connsiteY0" fmla="*/ 45720 h 91440"/>
                  <a:gd name="connsiteX1" fmla="*/ 361050 w 361050"/>
                  <a:gd name="connsiteY1" fmla="*/ 45720 h 91440"/>
                </a:gdLst>
                <a:ahLst/>
                <a:cxnLst>
                  <a:cxn ang="0">
                    <a:pos x="connsiteX0" y="connsiteY0"/>
                  </a:cxn>
                  <a:cxn ang="0">
                    <a:pos x="connsiteX1" y="connsiteY1"/>
                  </a:cxn>
                </a:cxnLst>
                <a:rect l="l" t="t" r="r" b="b"/>
                <a:pathLst>
                  <a:path w="361050" h="91440">
                    <a:moveTo>
                      <a:pt x="0" y="45720"/>
                    </a:moveTo>
                    <a:lnTo>
                      <a:pt x="361050"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4199" tIns="36693" rIns="184199" bIns="36695"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28" name="Freeform: Shape 27">
                <a:extLst>
                  <a:ext uri="{FF2B5EF4-FFF2-40B4-BE49-F238E27FC236}">
                    <a16:creationId xmlns:a16="http://schemas.microsoft.com/office/drawing/2014/main" id="{F8F4DA0C-CCCC-4158-A46A-7EB3443F439A}"/>
                  </a:ext>
                </a:extLst>
              </p:cNvPr>
              <p:cNvSpPr/>
              <p:nvPr/>
            </p:nvSpPr>
            <p:spPr>
              <a:xfrm rot="16200000">
                <a:off x="5032085" y="4395572"/>
                <a:ext cx="3459487" cy="657302"/>
              </a:xfrm>
              <a:custGeom>
                <a:avLst/>
                <a:gdLst>
                  <a:gd name="connsiteX0" fmla="*/ 0 w 3459487"/>
                  <a:gd name="connsiteY0" fmla="*/ 0 h 657302"/>
                  <a:gd name="connsiteX1" fmla="*/ 3459487 w 3459487"/>
                  <a:gd name="connsiteY1" fmla="*/ 0 h 657302"/>
                  <a:gd name="connsiteX2" fmla="*/ 3459487 w 3459487"/>
                  <a:gd name="connsiteY2" fmla="*/ 657302 h 657302"/>
                  <a:gd name="connsiteX3" fmla="*/ 0 w 3459487"/>
                  <a:gd name="connsiteY3" fmla="*/ 657302 h 657302"/>
                  <a:gd name="connsiteX4" fmla="*/ 0 w 3459487"/>
                  <a:gd name="connsiteY4" fmla="*/ 0 h 65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487" h="657302">
                    <a:moveTo>
                      <a:pt x="0" y="0"/>
                    </a:moveTo>
                    <a:lnTo>
                      <a:pt x="3459487" y="0"/>
                    </a:lnTo>
                    <a:lnTo>
                      <a:pt x="3459487" y="657302"/>
                    </a:lnTo>
                    <a:lnTo>
                      <a:pt x="0" y="6573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334" tIns="13335" rIns="13335" bIns="13334" numCol="1" spcCol="1270" anchor="ctr" anchorCtr="0">
                <a:noAutofit/>
              </a:bodyPr>
              <a:lstStyle/>
              <a:p>
                <a:pPr marL="0" lvl="0" indent="0" algn="ctr" defTabSz="933450">
                  <a:lnSpc>
                    <a:spcPct val="90000"/>
                  </a:lnSpc>
                  <a:spcBef>
                    <a:spcPct val="0"/>
                  </a:spcBef>
                  <a:spcAft>
                    <a:spcPct val="35000"/>
                  </a:spcAft>
                  <a:buNone/>
                </a:pPr>
                <a:r>
                  <a:rPr lang="en-GB" sz="2100" b="1" kern="1200">
                    <a:latin typeface="Arial" panose="020B0604020202020204" pitchFamily="34" charset="0"/>
                    <a:cs typeface="Arial" panose="020B0604020202020204" pitchFamily="34" charset="0"/>
                  </a:rPr>
                  <a:t>basic </a:t>
                </a:r>
                <a:r>
                  <a:rPr lang="en-GB" sz="2100" b="1">
                    <a:latin typeface="Arial" panose="020B0604020202020204" pitchFamily="34" charset="0"/>
                    <a:cs typeface="Arial" panose="020B0604020202020204" pitchFamily="34" charset="0"/>
                  </a:rPr>
                  <a:t>s</a:t>
                </a:r>
                <a:r>
                  <a:rPr lang="en-GB" sz="2100" b="1" kern="1200">
                    <a:latin typeface="Arial" panose="020B0604020202020204" pitchFamily="34" charset="0"/>
                    <a:cs typeface="Arial" panose="020B0604020202020204" pitchFamily="34" charset="0"/>
                  </a:rPr>
                  <a:t>election criteria</a:t>
                </a:r>
              </a:p>
            </p:txBody>
          </p:sp>
        </p:grpSp>
      </p:grpSp>
      <p:sp>
        <p:nvSpPr>
          <p:cNvPr id="29" name="Freeform: Shape 28">
            <a:extLst>
              <a:ext uri="{FF2B5EF4-FFF2-40B4-BE49-F238E27FC236}">
                <a16:creationId xmlns:a16="http://schemas.microsoft.com/office/drawing/2014/main" id="{268C16BD-758F-4565-94FB-0A603B03DB13}"/>
              </a:ext>
            </a:extLst>
          </p:cNvPr>
          <p:cNvSpPr/>
          <p:nvPr/>
        </p:nvSpPr>
        <p:spPr>
          <a:xfrm>
            <a:off x="7451530" y="3593551"/>
            <a:ext cx="4261304" cy="657302"/>
          </a:xfrm>
          <a:custGeom>
            <a:avLst/>
            <a:gdLst>
              <a:gd name="connsiteX0" fmla="*/ 0 w 4261304"/>
              <a:gd name="connsiteY0" fmla="*/ 0 h 657302"/>
              <a:gd name="connsiteX1" fmla="*/ 4261304 w 4261304"/>
              <a:gd name="connsiteY1" fmla="*/ 0 h 657302"/>
              <a:gd name="connsiteX2" fmla="*/ 4261304 w 4261304"/>
              <a:gd name="connsiteY2" fmla="*/ 657302 h 657302"/>
              <a:gd name="connsiteX3" fmla="*/ 0 w 4261304"/>
              <a:gd name="connsiteY3" fmla="*/ 657302 h 657302"/>
              <a:gd name="connsiteX4" fmla="*/ 0 w 4261304"/>
              <a:gd name="connsiteY4" fmla="*/ 0 h 65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1304" h="657302">
                <a:moveTo>
                  <a:pt x="0" y="0"/>
                </a:moveTo>
                <a:lnTo>
                  <a:pt x="4261304" y="0"/>
                </a:lnTo>
                <a:lnTo>
                  <a:pt x="4261304" y="657302"/>
                </a:lnTo>
                <a:lnTo>
                  <a:pt x="0" y="6573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provider’s ability to pursue a particular activity</a:t>
            </a:r>
          </a:p>
        </p:txBody>
      </p:sp>
      <p:sp>
        <p:nvSpPr>
          <p:cNvPr id="30" name="Freeform: Shape 29">
            <a:extLst>
              <a:ext uri="{FF2B5EF4-FFF2-40B4-BE49-F238E27FC236}">
                <a16:creationId xmlns:a16="http://schemas.microsoft.com/office/drawing/2014/main" id="{176E5AF6-E6C5-4177-AA75-8BAC81131AE7}"/>
              </a:ext>
            </a:extLst>
          </p:cNvPr>
          <p:cNvSpPr/>
          <p:nvPr/>
        </p:nvSpPr>
        <p:spPr>
          <a:xfrm>
            <a:off x="7451530" y="4395572"/>
            <a:ext cx="4261304" cy="657302"/>
          </a:xfrm>
          <a:custGeom>
            <a:avLst/>
            <a:gdLst>
              <a:gd name="connsiteX0" fmla="*/ 0 w 4261304"/>
              <a:gd name="connsiteY0" fmla="*/ 0 h 657302"/>
              <a:gd name="connsiteX1" fmla="*/ 4261304 w 4261304"/>
              <a:gd name="connsiteY1" fmla="*/ 0 h 657302"/>
              <a:gd name="connsiteX2" fmla="*/ 4261304 w 4261304"/>
              <a:gd name="connsiteY2" fmla="*/ 657302 h 657302"/>
              <a:gd name="connsiteX3" fmla="*/ 0 w 4261304"/>
              <a:gd name="connsiteY3" fmla="*/ 657302 h 657302"/>
              <a:gd name="connsiteX4" fmla="*/ 0 w 4261304"/>
              <a:gd name="connsiteY4" fmla="*/ 0 h 65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1304" h="657302">
                <a:moveTo>
                  <a:pt x="0" y="0"/>
                </a:moveTo>
                <a:lnTo>
                  <a:pt x="4261304" y="0"/>
                </a:lnTo>
                <a:lnTo>
                  <a:pt x="4261304" y="657302"/>
                </a:lnTo>
                <a:lnTo>
                  <a:pt x="0" y="6573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Economic and financial standing</a:t>
            </a:r>
          </a:p>
        </p:txBody>
      </p:sp>
      <p:sp>
        <p:nvSpPr>
          <p:cNvPr id="31" name="Freeform: Shape 30">
            <a:extLst>
              <a:ext uri="{FF2B5EF4-FFF2-40B4-BE49-F238E27FC236}">
                <a16:creationId xmlns:a16="http://schemas.microsoft.com/office/drawing/2014/main" id="{4D01342E-2BE9-428D-B41D-9B037EE42DF0}"/>
              </a:ext>
            </a:extLst>
          </p:cNvPr>
          <p:cNvSpPr/>
          <p:nvPr/>
        </p:nvSpPr>
        <p:spPr>
          <a:xfrm>
            <a:off x="7451530" y="5217200"/>
            <a:ext cx="4261304" cy="657302"/>
          </a:xfrm>
          <a:custGeom>
            <a:avLst/>
            <a:gdLst>
              <a:gd name="connsiteX0" fmla="*/ 0 w 4261304"/>
              <a:gd name="connsiteY0" fmla="*/ 0 h 657302"/>
              <a:gd name="connsiteX1" fmla="*/ 4261304 w 4261304"/>
              <a:gd name="connsiteY1" fmla="*/ 0 h 657302"/>
              <a:gd name="connsiteX2" fmla="*/ 4261304 w 4261304"/>
              <a:gd name="connsiteY2" fmla="*/ 657302 h 657302"/>
              <a:gd name="connsiteX3" fmla="*/ 0 w 4261304"/>
              <a:gd name="connsiteY3" fmla="*/ 657302 h 657302"/>
              <a:gd name="connsiteX4" fmla="*/ 0 w 4261304"/>
              <a:gd name="connsiteY4" fmla="*/ 0 h 65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1304" h="657302">
                <a:moveTo>
                  <a:pt x="0" y="0"/>
                </a:moveTo>
                <a:lnTo>
                  <a:pt x="4261304" y="0"/>
                </a:lnTo>
                <a:lnTo>
                  <a:pt x="4261304" y="657302"/>
                </a:lnTo>
                <a:lnTo>
                  <a:pt x="0" y="6573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Technical and professional ability</a:t>
            </a:r>
          </a:p>
        </p:txBody>
      </p:sp>
    </p:spTree>
    <p:extLst>
      <p:ext uri="{BB962C8B-B14F-4D97-AF65-F5344CB8AC3E}">
        <p14:creationId xmlns:p14="http://schemas.microsoft.com/office/powerpoint/2010/main" val="1232148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7715" y="10716"/>
            <a:ext cx="3696570" cy="1368152"/>
          </a:xfrm>
        </p:spPr>
        <p:txBody>
          <a:bodyPr>
            <a:normAutofit/>
          </a:bodyPr>
          <a:lstStyle/>
          <a:p>
            <a:pPr algn="ctr"/>
            <a:r>
              <a:rPr lang="en-GB" sz="3600" b="1">
                <a:solidFill>
                  <a:srgbClr val="005EB8"/>
                </a:solidFill>
                <a:latin typeface="Arial" panose="020B0604020202020204" pitchFamily="34" charset="0"/>
                <a:cs typeface="Arial" panose="020B0604020202020204" pitchFamily="34" charset="0"/>
              </a:rPr>
              <a:t>Key criteria</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35360" y="1729168"/>
            <a:ext cx="11566590" cy="1045447"/>
          </a:xfrm>
        </p:spPr>
        <p:txBody>
          <a:bodyPr>
            <a:noAutofit/>
          </a:bodyPr>
          <a:lstStyle/>
          <a:p>
            <a:pPr marL="0" indent="0">
              <a:buNone/>
            </a:pPr>
            <a:r>
              <a:rPr lang="en-GB" sz="2100">
                <a:latin typeface="Arial" panose="020B0604020202020204" pitchFamily="34" charset="0"/>
                <a:cs typeface="Arial" panose="020B0604020202020204" pitchFamily="34" charset="0"/>
              </a:rPr>
              <a:t>When assessing a provider against the Key Criteria, all five Key Criteria must be considered, and none can be discounted. However, the relative importance of the criteria is not pre-determined and there is no prescribed hierarchy or weighting for each criterion. </a:t>
            </a:r>
          </a:p>
        </p:txBody>
      </p:sp>
      <p:pic>
        <p:nvPicPr>
          <p:cNvPr id="7" name="Picture 6" descr="Logo&#10;&#10;Description automatically generated">
            <a:extLst>
              <a:ext uri="{FF2B5EF4-FFF2-40B4-BE49-F238E27FC236}">
                <a16:creationId xmlns:a16="http://schemas.microsoft.com/office/drawing/2014/main" id="{3AF7CF8D-6BA2-41BA-9A45-FD1651D27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3" name="TextBox 2">
            <a:extLst>
              <a:ext uri="{FF2B5EF4-FFF2-40B4-BE49-F238E27FC236}">
                <a16:creationId xmlns:a16="http://schemas.microsoft.com/office/drawing/2014/main" id="{52BDFDFA-2812-425B-959B-CF561F4EAFE5}"/>
              </a:ext>
            </a:extLst>
          </p:cNvPr>
          <p:cNvSpPr txBox="1"/>
          <p:nvPr/>
        </p:nvSpPr>
        <p:spPr>
          <a:xfrm>
            <a:off x="335360" y="2808267"/>
            <a:ext cx="3147016" cy="369332"/>
          </a:xfrm>
          <a:prstGeom prst="rect">
            <a:avLst/>
          </a:prstGeom>
          <a:noFill/>
        </p:spPr>
        <p:txBody>
          <a:bodyPr wrap="none" rtlCol="0">
            <a:spAutoFit/>
          </a:bodyPr>
          <a:lstStyle/>
          <a:p>
            <a:pPr algn="ctr"/>
            <a:r>
              <a:rPr lang="en-GB" b="1">
                <a:solidFill>
                  <a:srgbClr val="005EB8"/>
                </a:solidFill>
                <a:latin typeface="Arial" panose="020B0604020202020204" pitchFamily="34" charset="0"/>
                <a:cs typeface="Arial" panose="020B0604020202020204" pitchFamily="34" charset="0"/>
              </a:rPr>
              <a:t>Example 1</a:t>
            </a:r>
            <a:r>
              <a:rPr lang="en-GB">
                <a:solidFill>
                  <a:srgbClr val="005EB8"/>
                </a:solidFill>
                <a:latin typeface="Arial" panose="020B0604020202020204" pitchFamily="34" charset="0"/>
                <a:cs typeface="Arial" panose="020B0604020202020204" pitchFamily="34" charset="0"/>
              </a:rPr>
              <a:t>: Equal weighting </a:t>
            </a:r>
          </a:p>
        </p:txBody>
      </p:sp>
      <p:sp>
        <p:nvSpPr>
          <p:cNvPr id="6" name="TextBox 5">
            <a:extLst>
              <a:ext uri="{FF2B5EF4-FFF2-40B4-BE49-F238E27FC236}">
                <a16:creationId xmlns:a16="http://schemas.microsoft.com/office/drawing/2014/main" id="{BCF1E86E-F9F1-4920-A82D-0476FE38C632}"/>
              </a:ext>
            </a:extLst>
          </p:cNvPr>
          <p:cNvSpPr txBox="1"/>
          <p:nvPr/>
        </p:nvSpPr>
        <p:spPr>
          <a:xfrm>
            <a:off x="4339953" y="2808267"/>
            <a:ext cx="3374981" cy="369332"/>
          </a:xfrm>
          <a:prstGeom prst="rect">
            <a:avLst/>
          </a:prstGeom>
          <a:noFill/>
        </p:spPr>
        <p:txBody>
          <a:bodyPr wrap="square" rtlCol="0">
            <a:spAutoFit/>
          </a:bodyPr>
          <a:lstStyle/>
          <a:p>
            <a:pPr algn="ctr"/>
            <a:r>
              <a:rPr lang="en-GB" b="1">
                <a:solidFill>
                  <a:srgbClr val="005EB8"/>
                </a:solidFill>
                <a:latin typeface="Arial" panose="020B0604020202020204" pitchFamily="34" charset="0"/>
                <a:cs typeface="Arial" panose="020B0604020202020204" pitchFamily="34" charset="0"/>
              </a:rPr>
              <a:t>Example 2</a:t>
            </a:r>
            <a:r>
              <a:rPr lang="en-GB">
                <a:solidFill>
                  <a:srgbClr val="005EB8"/>
                </a:solidFill>
                <a:latin typeface="Arial" panose="020B0604020202020204" pitchFamily="34" charset="0"/>
                <a:cs typeface="Arial" panose="020B0604020202020204" pitchFamily="34" charset="0"/>
              </a:rPr>
              <a:t>: Unequal weighting</a:t>
            </a:r>
          </a:p>
        </p:txBody>
      </p:sp>
      <p:sp>
        <p:nvSpPr>
          <p:cNvPr id="9" name="TextBox 8">
            <a:extLst>
              <a:ext uri="{FF2B5EF4-FFF2-40B4-BE49-F238E27FC236}">
                <a16:creationId xmlns:a16="http://schemas.microsoft.com/office/drawing/2014/main" id="{D5C3647C-3B9B-4A87-801F-57F5AAD80F8E}"/>
              </a:ext>
            </a:extLst>
          </p:cNvPr>
          <p:cNvSpPr txBox="1"/>
          <p:nvPr/>
        </p:nvSpPr>
        <p:spPr>
          <a:xfrm>
            <a:off x="7944285" y="2804354"/>
            <a:ext cx="3653736" cy="369332"/>
          </a:xfrm>
          <a:prstGeom prst="rect">
            <a:avLst/>
          </a:prstGeom>
          <a:noFill/>
        </p:spPr>
        <p:txBody>
          <a:bodyPr wrap="square" rtlCol="0">
            <a:spAutoFit/>
          </a:bodyPr>
          <a:lstStyle/>
          <a:p>
            <a:pPr algn="ctr"/>
            <a:r>
              <a:rPr lang="en-GB" b="1">
                <a:solidFill>
                  <a:srgbClr val="005EB8"/>
                </a:solidFill>
                <a:latin typeface="Arial" panose="020B0604020202020204" pitchFamily="34" charset="0"/>
                <a:cs typeface="Arial" panose="020B0604020202020204" pitchFamily="34" charset="0"/>
              </a:rPr>
              <a:t>Example 3</a:t>
            </a:r>
            <a:r>
              <a:rPr lang="en-GB">
                <a:solidFill>
                  <a:srgbClr val="005EB8"/>
                </a:solidFill>
                <a:latin typeface="Arial" panose="020B0604020202020204" pitchFamily="34" charset="0"/>
                <a:cs typeface="Arial" panose="020B0604020202020204" pitchFamily="34" charset="0"/>
              </a:rPr>
              <a:t>: Pass/Fail</a:t>
            </a:r>
          </a:p>
        </p:txBody>
      </p:sp>
      <p:grpSp>
        <p:nvGrpSpPr>
          <p:cNvPr id="20" name="Group 19">
            <a:extLst>
              <a:ext uri="{FF2B5EF4-FFF2-40B4-BE49-F238E27FC236}">
                <a16:creationId xmlns:a16="http://schemas.microsoft.com/office/drawing/2014/main" id="{B65BA221-E9EF-4494-B3A6-D7200AD7CB45}"/>
              </a:ext>
            </a:extLst>
          </p:cNvPr>
          <p:cNvGrpSpPr/>
          <p:nvPr/>
        </p:nvGrpSpPr>
        <p:grpSpPr>
          <a:xfrm>
            <a:off x="83993" y="74533"/>
            <a:ext cx="1620000" cy="1620983"/>
            <a:chOff x="4956463" y="4416134"/>
            <a:chExt cx="1620000" cy="1620983"/>
          </a:xfrm>
        </p:grpSpPr>
        <p:sp>
          <p:nvSpPr>
            <p:cNvPr id="21" name="Oval 20">
              <a:extLst>
                <a:ext uri="{FF2B5EF4-FFF2-40B4-BE49-F238E27FC236}">
                  <a16:creationId xmlns:a16="http://schemas.microsoft.com/office/drawing/2014/main" id="{BDED9050-66B9-4B67-8586-84C30DB3FA71}"/>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TextBox 21">
              <a:extLst>
                <a:ext uri="{FF2B5EF4-FFF2-40B4-BE49-F238E27FC236}">
                  <a16:creationId xmlns:a16="http://schemas.microsoft.com/office/drawing/2014/main" id="{0817A608-676A-49A1-95DB-5242F5E38BA1}"/>
                </a:ext>
              </a:extLst>
            </p:cNvPr>
            <p:cNvSpPr txBox="1"/>
            <p:nvPr/>
          </p:nvSpPr>
          <p:spPr>
            <a:xfrm>
              <a:off x="5097850" y="5055104"/>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5</a:t>
              </a:r>
            </a:p>
          </p:txBody>
        </p:sp>
      </p:grpSp>
      <p:graphicFrame>
        <p:nvGraphicFramePr>
          <p:cNvPr id="10" name="Table 10">
            <a:extLst>
              <a:ext uri="{FF2B5EF4-FFF2-40B4-BE49-F238E27FC236}">
                <a16:creationId xmlns:a16="http://schemas.microsoft.com/office/drawing/2014/main" id="{ECE53D19-2F1A-4E3B-B45C-002B655513B4}"/>
              </a:ext>
            </a:extLst>
          </p:cNvPr>
          <p:cNvGraphicFramePr>
            <a:graphicFrameLocks noGrp="1"/>
          </p:cNvGraphicFramePr>
          <p:nvPr>
            <p:extLst>
              <p:ext uri="{D42A27DB-BD31-4B8C-83A1-F6EECF244321}">
                <p14:modId xmlns:p14="http://schemas.microsoft.com/office/powerpoint/2010/main" val="72701091"/>
              </p:ext>
            </p:extLst>
          </p:nvPr>
        </p:nvGraphicFramePr>
        <p:xfrm>
          <a:off x="136056" y="3203425"/>
          <a:ext cx="3653737" cy="3580039"/>
        </p:xfrm>
        <a:graphic>
          <a:graphicData uri="http://schemas.openxmlformats.org/drawingml/2006/table">
            <a:tbl>
              <a:tblPr firstRow="1" bandRow="1">
                <a:tableStyleId>{2D5ABB26-0587-4C30-8999-92F81FD0307C}</a:tableStyleId>
              </a:tblPr>
              <a:tblGrid>
                <a:gridCol w="2642577">
                  <a:extLst>
                    <a:ext uri="{9D8B030D-6E8A-4147-A177-3AD203B41FA5}">
                      <a16:colId xmlns:a16="http://schemas.microsoft.com/office/drawing/2014/main" val="3405758336"/>
                    </a:ext>
                  </a:extLst>
                </a:gridCol>
                <a:gridCol w="1011160">
                  <a:extLst>
                    <a:ext uri="{9D8B030D-6E8A-4147-A177-3AD203B41FA5}">
                      <a16:colId xmlns:a16="http://schemas.microsoft.com/office/drawing/2014/main" val="1516430428"/>
                    </a:ext>
                  </a:extLst>
                </a:gridCol>
              </a:tblGrid>
              <a:tr h="441484">
                <a:tc>
                  <a:txBody>
                    <a:bodyPr/>
                    <a:lstStyle/>
                    <a:p>
                      <a:r>
                        <a:rPr lang="en-GB" sz="1600">
                          <a:latin typeface="Arial" panose="020B0604020202020204" pitchFamily="34" charset="0"/>
                          <a:cs typeface="Arial" panose="020B0604020202020204" pitchFamily="34" charset="0"/>
                        </a:rPr>
                        <a:t>Social 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563203688"/>
                  </a:ext>
                </a:extLst>
              </a:tr>
              <a:tr h="1166994">
                <a:tc>
                  <a:txBody>
                    <a:bodyPr/>
                    <a:lstStyle/>
                    <a:p>
                      <a:r>
                        <a:rPr lang="en-GB" sz="1600">
                          <a:latin typeface="Arial" panose="020B0604020202020204" pitchFamily="34" charset="0"/>
                          <a:cs typeface="Arial" panose="020B0604020202020204" pitchFamily="34" charset="0"/>
                        </a:rPr>
                        <a:t>Improving access, reducing health inequalities, and facilitating choice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2938754660"/>
                  </a:ext>
                </a:extLst>
              </a:tr>
              <a:tr h="441484">
                <a:tc>
                  <a:txBody>
                    <a:bodyPr/>
                    <a:lstStyle/>
                    <a:p>
                      <a:r>
                        <a:rPr lang="en-GB" sz="1600">
                          <a:latin typeface="Arial" panose="020B0604020202020204" pitchFamily="34" charset="0"/>
                          <a:cs typeface="Arial" panose="020B0604020202020204" pitchFamily="34" charset="0"/>
                        </a:rPr>
                        <a:t>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10387542"/>
                  </a:ext>
                </a:extLst>
              </a:tr>
              <a:tr h="1088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Integration, collaboration, and service sustainability</a:t>
                      </a:r>
                    </a:p>
                    <a:p>
                      <a:endParaRPr lang="en-GB" sz="1600">
                        <a:latin typeface="Arial" panose="020B0604020202020204" pitchFamily="34" charset="0"/>
                        <a:cs typeface="Arial" panose="020B0604020202020204" pitchFamily="34" charset="0"/>
                      </a:endParaRP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303764535"/>
                  </a:ext>
                </a:extLst>
              </a:tr>
              <a:tr h="441484">
                <a:tc>
                  <a:txBody>
                    <a:bodyPr/>
                    <a:lstStyle/>
                    <a:p>
                      <a:r>
                        <a:rPr lang="en-GB" sz="1600">
                          <a:latin typeface="Arial" panose="020B0604020202020204" pitchFamily="34" charset="0"/>
                          <a:cs typeface="Arial" panose="020B0604020202020204" pitchFamily="34" charset="0"/>
                        </a:rPr>
                        <a:t>Quality and innovation</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047628057"/>
                  </a:ext>
                </a:extLst>
              </a:tr>
            </a:tbl>
          </a:graphicData>
        </a:graphic>
      </p:graphicFrame>
      <p:graphicFrame>
        <p:nvGraphicFramePr>
          <p:cNvPr id="33" name="Table 10">
            <a:extLst>
              <a:ext uri="{FF2B5EF4-FFF2-40B4-BE49-F238E27FC236}">
                <a16:creationId xmlns:a16="http://schemas.microsoft.com/office/drawing/2014/main" id="{8329CB9B-2F69-4C93-86E8-16724E0F1545}"/>
              </a:ext>
            </a:extLst>
          </p:cNvPr>
          <p:cNvGraphicFramePr>
            <a:graphicFrameLocks noGrp="1"/>
          </p:cNvGraphicFramePr>
          <p:nvPr>
            <p:extLst>
              <p:ext uri="{D42A27DB-BD31-4B8C-83A1-F6EECF244321}">
                <p14:modId xmlns:p14="http://schemas.microsoft.com/office/powerpoint/2010/main" val="1219146248"/>
              </p:ext>
            </p:extLst>
          </p:nvPr>
        </p:nvGraphicFramePr>
        <p:xfrm>
          <a:off x="4007771" y="3237292"/>
          <a:ext cx="3707164" cy="3513189"/>
        </p:xfrm>
        <a:graphic>
          <a:graphicData uri="http://schemas.openxmlformats.org/drawingml/2006/table">
            <a:tbl>
              <a:tblPr firstRow="1" bandRow="1">
                <a:tableStyleId>{2D5ABB26-0587-4C30-8999-92F81FD0307C}</a:tableStyleId>
              </a:tblPr>
              <a:tblGrid>
                <a:gridCol w="2621819">
                  <a:extLst>
                    <a:ext uri="{9D8B030D-6E8A-4147-A177-3AD203B41FA5}">
                      <a16:colId xmlns:a16="http://schemas.microsoft.com/office/drawing/2014/main" val="3405758336"/>
                    </a:ext>
                  </a:extLst>
                </a:gridCol>
                <a:gridCol w="1085345">
                  <a:extLst>
                    <a:ext uri="{9D8B030D-6E8A-4147-A177-3AD203B41FA5}">
                      <a16:colId xmlns:a16="http://schemas.microsoft.com/office/drawing/2014/main" val="1516430428"/>
                    </a:ext>
                  </a:extLst>
                </a:gridCol>
              </a:tblGrid>
              <a:tr h="418347">
                <a:tc>
                  <a:txBody>
                    <a:bodyPr/>
                    <a:lstStyle/>
                    <a:p>
                      <a:r>
                        <a:rPr lang="en-GB" sz="1600">
                          <a:latin typeface="Arial" panose="020B0604020202020204" pitchFamily="34" charset="0"/>
                          <a:cs typeface="Arial" panose="020B0604020202020204" pitchFamily="34" charset="0"/>
                        </a:rPr>
                        <a:t>Social 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15%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563203688"/>
                  </a:ext>
                </a:extLst>
              </a:tr>
              <a:tr h="1226606">
                <a:tc>
                  <a:txBody>
                    <a:bodyPr/>
                    <a:lstStyle/>
                    <a:p>
                      <a:r>
                        <a:rPr lang="en-GB" sz="1600">
                          <a:latin typeface="Arial" panose="020B0604020202020204" pitchFamily="34" charset="0"/>
                          <a:cs typeface="Arial" panose="020B0604020202020204" pitchFamily="34" charset="0"/>
                        </a:rPr>
                        <a:t>Improving access, reducing health inequalities, and facilitating choice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15%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2938754660"/>
                  </a:ext>
                </a:extLst>
              </a:tr>
              <a:tr h="418347">
                <a:tc>
                  <a:txBody>
                    <a:bodyPr/>
                    <a:lstStyle/>
                    <a:p>
                      <a:r>
                        <a:rPr lang="en-GB" sz="1600">
                          <a:latin typeface="Arial" panose="020B0604020202020204" pitchFamily="34" charset="0"/>
                          <a:cs typeface="Arial" panose="020B0604020202020204" pitchFamily="34" charset="0"/>
                        </a:rPr>
                        <a:t>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10387542"/>
                  </a:ext>
                </a:extLst>
              </a:tr>
              <a:tr h="1031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Integration, collaboration, and service sustainability</a:t>
                      </a:r>
                    </a:p>
                    <a:p>
                      <a:endParaRPr lang="en-GB" sz="1600">
                        <a:latin typeface="Arial" panose="020B0604020202020204" pitchFamily="34" charset="0"/>
                        <a:cs typeface="Arial" panose="020B0604020202020204" pitchFamily="34" charset="0"/>
                      </a:endParaRP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303764535"/>
                  </a:ext>
                </a:extLst>
              </a:tr>
              <a:tr h="418347">
                <a:tc>
                  <a:txBody>
                    <a:bodyPr/>
                    <a:lstStyle/>
                    <a:p>
                      <a:r>
                        <a:rPr lang="en-GB" sz="1600">
                          <a:latin typeface="Arial" panose="020B0604020202020204" pitchFamily="34" charset="0"/>
                          <a:cs typeface="Arial" panose="020B0604020202020204" pitchFamily="34" charset="0"/>
                        </a:rPr>
                        <a:t>Quality and innovation</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047628057"/>
                  </a:ext>
                </a:extLst>
              </a:tr>
            </a:tbl>
          </a:graphicData>
        </a:graphic>
      </p:graphicFrame>
      <p:graphicFrame>
        <p:nvGraphicFramePr>
          <p:cNvPr id="34" name="Table 10">
            <a:extLst>
              <a:ext uri="{FF2B5EF4-FFF2-40B4-BE49-F238E27FC236}">
                <a16:creationId xmlns:a16="http://schemas.microsoft.com/office/drawing/2014/main" id="{0B557250-00DD-449C-89E6-07A6DD49B2F9}"/>
              </a:ext>
            </a:extLst>
          </p:cNvPr>
          <p:cNvGraphicFramePr>
            <a:graphicFrameLocks noGrp="1"/>
          </p:cNvGraphicFramePr>
          <p:nvPr>
            <p:extLst>
              <p:ext uri="{D42A27DB-BD31-4B8C-83A1-F6EECF244321}">
                <p14:modId xmlns:p14="http://schemas.microsoft.com/office/powerpoint/2010/main" val="2618702636"/>
              </p:ext>
            </p:extLst>
          </p:nvPr>
        </p:nvGraphicFramePr>
        <p:xfrm>
          <a:off x="7932912" y="3223385"/>
          <a:ext cx="4123032" cy="3580277"/>
        </p:xfrm>
        <a:graphic>
          <a:graphicData uri="http://schemas.openxmlformats.org/drawingml/2006/table">
            <a:tbl>
              <a:tblPr firstRow="1" bandRow="1">
                <a:tableStyleId>{2D5ABB26-0587-4C30-8999-92F81FD0307C}</a:tableStyleId>
              </a:tblPr>
              <a:tblGrid>
                <a:gridCol w="2734914">
                  <a:extLst>
                    <a:ext uri="{9D8B030D-6E8A-4147-A177-3AD203B41FA5}">
                      <a16:colId xmlns:a16="http://schemas.microsoft.com/office/drawing/2014/main" val="3405758336"/>
                    </a:ext>
                  </a:extLst>
                </a:gridCol>
                <a:gridCol w="1388118">
                  <a:extLst>
                    <a:ext uri="{9D8B030D-6E8A-4147-A177-3AD203B41FA5}">
                      <a16:colId xmlns:a16="http://schemas.microsoft.com/office/drawing/2014/main" val="1516430428"/>
                    </a:ext>
                  </a:extLst>
                </a:gridCol>
              </a:tblGrid>
              <a:tr h="349584">
                <a:tc>
                  <a:txBody>
                    <a:bodyPr/>
                    <a:lstStyle/>
                    <a:p>
                      <a:r>
                        <a:rPr lang="en-GB" sz="1600">
                          <a:latin typeface="Arial" panose="020B0604020202020204" pitchFamily="34" charset="0"/>
                          <a:cs typeface="Arial" panose="020B0604020202020204" pitchFamily="34" charset="0"/>
                        </a:rPr>
                        <a:t>Social 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10%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563203688"/>
                  </a:ext>
                </a:extLst>
              </a:tr>
              <a:tr h="1005653">
                <a:tc>
                  <a:txBody>
                    <a:bodyPr/>
                    <a:lstStyle/>
                    <a:p>
                      <a:r>
                        <a:rPr lang="en-GB" sz="1600">
                          <a:latin typeface="Arial" panose="020B0604020202020204" pitchFamily="34" charset="0"/>
                          <a:cs typeface="Arial" panose="020B0604020202020204" pitchFamily="34" charset="0"/>
                        </a:rPr>
                        <a:t>Improving access, reducing health inequalities, and facilitating choice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50%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2938754660"/>
                  </a:ext>
                </a:extLst>
              </a:tr>
              <a:tr h="798147">
                <a:tc>
                  <a:txBody>
                    <a:bodyPr/>
                    <a:lstStyle/>
                    <a:p>
                      <a:r>
                        <a:rPr lang="en-GB" sz="1600">
                          <a:latin typeface="Arial" panose="020B0604020202020204" pitchFamily="34" charset="0"/>
                          <a:cs typeface="Arial" panose="020B0604020202020204" pitchFamily="34" charset="0"/>
                        </a:rPr>
                        <a:t>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Must meet minimum standard</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10387542"/>
                  </a:ext>
                </a:extLst>
              </a:tr>
              <a:tr h="561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Integration, collaboration, and service sustainability</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40%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303764535"/>
                  </a:ext>
                </a:extLst>
              </a:tr>
              <a:tr h="649285">
                <a:tc>
                  <a:txBody>
                    <a:bodyPr/>
                    <a:lstStyle/>
                    <a:p>
                      <a:r>
                        <a:rPr lang="en-GB" sz="1600">
                          <a:latin typeface="Arial" panose="020B0604020202020204" pitchFamily="34" charset="0"/>
                          <a:cs typeface="Arial" panose="020B0604020202020204" pitchFamily="34" charset="0"/>
                        </a:rPr>
                        <a:t>Quality and innovation</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Must meet minimum standard</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047628057"/>
                  </a:ext>
                </a:extLst>
              </a:tr>
            </a:tbl>
          </a:graphicData>
        </a:graphic>
      </p:graphicFrame>
    </p:spTree>
    <p:extLst>
      <p:ext uri="{BB962C8B-B14F-4D97-AF65-F5344CB8AC3E}">
        <p14:creationId xmlns:p14="http://schemas.microsoft.com/office/powerpoint/2010/main" val="989234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2936622" y="319553"/>
            <a:ext cx="6318757" cy="930243"/>
          </a:xfrm>
        </p:spPr>
        <p:txBody>
          <a:bodyPr>
            <a:noAutofit/>
          </a:bodyPr>
          <a:lstStyle/>
          <a:p>
            <a:pPr algn="ctr"/>
            <a:r>
              <a:rPr lang="en-US" b="1"/>
              <a:t>Basic selection criteria</a:t>
            </a:r>
          </a:p>
        </p:txBody>
      </p:sp>
      <p:sp>
        <p:nvSpPr>
          <p:cNvPr id="3" name="Content Placeholder 2">
            <a:extLst>
              <a:ext uri="{FF2B5EF4-FFF2-40B4-BE49-F238E27FC236}">
                <a16:creationId xmlns:a16="http://schemas.microsoft.com/office/drawing/2014/main" id="{B13A92EA-95BB-F421-3A78-DA615A79EB9C}"/>
              </a:ext>
            </a:extLst>
          </p:cNvPr>
          <p:cNvSpPr>
            <a:spLocks noGrp="1"/>
          </p:cNvSpPr>
          <p:nvPr>
            <p:ph sz="quarter" idx="10"/>
          </p:nvPr>
        </p:nvSpPr>
        <p:spPr>
          <a:xfrm>
            <a:off x="470452" y="1863706"/>
            <a:ext cx="11251096" cy="696034"/>
          </a:xfrm>
        </p:spPr>
        <p:txBody>
          <a:bodyPr>
            <a:noAutofit/>
          </a:bodyPr>
          <a:lstStyle/>
          <a:p>
            <a:pPr marL="0" lvl="0" indent="0">
              <a:buNone/>
            </a:pPr>
            <a:r>
              <a:rPr lang="en-GB" sz="2100"/>
              <a:t>The relevant authority must also assess providers against the </a:t>
            </a:r>
            <a:r>
              <a:rPr lang="en-GB" sz="2100" b="1"/>
              <a:t>basic selection criteria </a:t>
            </a:r>
            <a:r>
              <a:rPr lang="en-GB" sz="2100"/>
              <a:t>and is expected not to award a contract to a provider that does not meet these. These may relate to:</a:t>
            </a:r>
          </a:p>
        </p:txBody>
      </p:sp>
      <p:grpSp>
        <p:nvGrpSpPr>
          <p:cNvPr id="9" name="Group 8">
            <a:extLst>
              <a:ext uri="{FF2B5EF4-FFF2-40B4-BE49-F238E27FC236}">
                <a16:creationId xmlns:a16="http://schemas.microsoft.com/office/drawing/2014/main" id="{B3B0513D-C03B-8501-7684-3B2E4BB7D45D}"/>
              </a:ext>
            </a:extLst>
          </p:cNvPr>
          <p:cNvGrpSpPr/>
          <p:nvPr/>
        </p:nvGrpSpPr>
        <p:grpSpPr>
          <a:xfrm>
            <a:off x="64672" y="88946"/>
            <a:ext cx="1620000" cy="1620983"/>
            <a:chOff x="4956463" y="4416134"/>
            <a:chExt cx="1620000" cy="1620983"/>
          </a:xfrm>
        </p:grpSpPr>
        <p:sp>
          <p:nvSpPr>
            <p:cNvPr id="10" name="Oval 9">
              <a:extLst>
                <a:ext uri="{FF2B5EF4-FFF2-40B4-BE49-F238E27FC236}">
                  <a16:creationId xmlns:a16="http://schemas.microsoft.com/office/drawing/2014/main" id="{167EB187-7DDD-7B26-909E-D0B5F8C2A984}"/>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5D79B369-DB37-7EED-0C29-DF5582FA72C6}"/>
                </a:ext>
              </a:extLst>
            </p:cNvPr>
            <p:cNvSpPr txBox="1"/>
            <p:nvPr/>
          </p:nvSpPr>
          <p:spPr>
            <a:xfrm>
              <a:off x="5017701" y="4834210"/>
              <a:ext cx="1497525" cy="784830"/>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19</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20</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Schedule 16 </a:t>
              </a:r>
            </a:p>
          </p:txBody>
        </p:sp>
      </p:grpSp>
      <p:graphicFrame>
        <p:nvGraphicFramePr>
          <p:cNvPr id="7" name="Diagram 6">
            <a:extLst>
              <a:ext uri="{FF2B5EF4-FFF2-40B4-BE49-F238E27FC236}">
                <a16:creationId xmlns:a16="http://schemas.microsoft.com/office/drawing/2014/main" id="{DEA6BA92-B64B-4E5E-9A26-D35CE450FFE1}"/>
              </a:ext>
            </a:extLst>
          </p:cNvPr>
          <p:cNvGraphicFramePr/>
          <p:nvPr>
            <p:extLst>
              <p:ext uri="{D42A27DB-BD31-4B8C-83A1-F6EECF244321}">
                <p14:modId xmlns:p14="http://schemas.microsoft.com/office/powerpoint/2010/main" val="1028703977"/>
              </p:ext>
            </p:extLst>
          </p:nvPr>
        </p:nvGraphicFramePr>
        <p:xfrm>
          <a:off x="470452" y="2487433"/>
          <a:ext cx="11251096" cy="2904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A6A3D6EE-D18E-451D-A917-44B33E1F6860}"/>
              </a:ext>
            </a:extLst>
          </p:cNvPr>
          <p:cNvSpPr txBox="1"/>
          <p:nvPr/>
        </p:nvSpPr>
        <p:spPr>
          <a:xfrm>
            <a:off x="470452" y="5536134"/>
            <a:ext cx="11251096" cy="738664"/>
          </a:xfrm>
          <a:prstGeom prst="rect">
            <a:avLst/>
          </a:prstGeom>
          <a:noFill/>
        </p:spPr>
        <p:txBody>
          <a:bodyPr wrap="square">
            <a:spAutoFit/>
          </a:bodyPr>
          <a:lstStyle/>
          <a:p>
            <a:pPr marL="0" lvl="0" indent="0">
              <a:buNone/>
            </a:pPr>
            <a:r>
              <a:rPr lang="en-GB" sz="2100">
                <a:latin typeface="Arial" panose="020B0604020202020204" pitchFamily="34" charset="0"/>
                <a:cs typeface="Arial" panose="020B0604020202020204" pitchFamily="34" charset="0"/>
              </a:rPr>
              <a:t>Furthermore, the relevant authority </a:t>
            </a:r>
            <a:r>
              <a:rPr lang="en-GB" sz="2100" b="1">
                <a:latin typeface="Arial" panose="020B0604020202020204" pitchFamily="34" charset="0"/>
                <a:cs typeface="Arial" panose="020B0604020202020204" pitchFamily="34" charset="0"/>
              </a:rPr>
              <a:t>should not </a:t>
            </a:r>
            <a:r>
              <a:rPr lang="en-GB" sz="2100">
                <a:latin typeface="Arial" panose="020B0604020202020204" pitchFamily="34" charset="0"/>
                <a:cs typeface="Arial" panose="020B0604020202020204" pitchFamily="34" charset="0"/>
              </a:rPr>
              <a:t>award a contract to a provider that meets the exclusion criteria.</a:t>
            </a:r>
          </a:p>
        </p:txBody>
      </p:sp>
    </p:spTree>
    <p:extLst>
      <p:ext uri="{BB962C8B-B14F-4D97-AF65-F5344CB8AC3E}">
        <p14:creationId xmlns:p14="http://schemas.microsoft.com/office/powerpoint/2010/main" val="2688209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1049781" y="384207"/>
            <a:ext cx="10092438" cy="611649"/>
          </a:xfrm>
        </p:spPr>
        <p:txBody>
          <a:bodyPr>
            <a:normAutofit/>
          </a:bodyPr>
          <a:lstStyle/>
          <a:p>
            <a:pPr algn="ctr"/>
            <a:r>
              <a:rPr lang="en-US" b="1"/>
              <a:t>Overview of direct award process C</a:t>
            </a:r>
          </a:p>
        </p:txBody>
      </p:sp>
      <p:sp>
        <p:nvSpPr>
          <p:cNvPr id="9" name="Freeform: Shape 8">
            <a:extLst>
              <a:ext uri="{FF2B5EF4-FFF2-40B4-BE49-F238E27FC236}">
                <a16:creationId xmlns:a16="http://schemas.microsoft.com/office/drawing/2014/main" id="{D9D5E9E2-04CD-D009-057D-302CAE51C7C8}"/>
              </a:ext>
            </a:extLst>
          </p:cNvPr>
          <p:cNvSpPr/>
          <p:nvPr/>
        </p:nvSpPr>
        <p:spPr>
          <a:xfrm>
            <a:off x="558021" y="1907814"/>
            <a:ext cx="2208811" cy="1685343"/>
          </a:xfrm>
          <a:custGeom>
            <a:avLst/>
            <a:gdLst>
              <a:gd name="connsiteX0" fmla="*/ 0 w 2208811"/>
              <a:gd name="connsiteY0" fmla="*/ 168534 h 1685343"/>
              <a:gd name="connsiteX1" fmla="*/ 168534 w 2208811"/>
              <a:gd name="connsiteY1" fmla="*/ 0 h 1685343"/>
              <a:gd name="connsiteX2" fmla="*/ 2040277 w 2208811"/>
              <a:gd name="connsiteY2" fmla="*/ 0 h 1685343"/>
              <a:gd name="connsiteX3" fmla="*/ 2208811 w 2208811"/>
              <a:gd name="connsiteY3" fmla="*/ 168534 h 1685343"/>
              <a:gd name="connsiteX4" fmla="*/ 2208811 w 2208811"/>
              <a:gd name="connsiteY4" fmla="*/ 1516809 h 1685343"/>
              <a:gd name="connsiteX5" fmla="*/ 2040277 w 2208811"/>
              <a:gd name="connsiteY5" fmla="*/ 1685343 h 1685343"/>
              <a:gd name="connsiteX6" fmla="*/ 168534 w 2208811"/>
              <a:gd name="connsiteY6" fmla="*/ 1685343 h 1685343"/>
              <a:gd name="connsiteX7" fmla="*/ 0 w 2208811"/>
              <a:gd name="connsiteY7" fmla="*/ 1516809 h 1685343"/>
              <a:gd name="connsiteX8" fmla="*/ 0 w 2208811"/>
              <a:gd name="connsiteY8" fmla="*/ 168534 h 16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811" h="1685343">
                <a:moveTo>
                  <a:pt x="0" y="168534"/>
                </a:moveTo>
                <a:cubicBezTo>
                  <a:pt x="0" y="75455"/>
                  <a:pt x="75455" y="0"/>
                  <a:pt x="168534" y="0"/>
                </a:cubicBezTo>
                <a:lnTo>
                  <a:pt x="2040277" y="0"/>
                </a:lnTo>
                <a:cubicBezTo>
                  <a:pt x="2133356" y="0"/>
                  <a:pt x="2208811" y="75455"/>
                  <a:pt x="2208811" y="168534"/>
                </a:cubicBezTo>
                <a:lnTo>
                  <a:pt x="2208811" y="1516809"/>
                </a:lnTo>
                <a:cubicBezTo>
                  <a:pt x="2208811" y="1609888"/>
                  <a:pt x="2133356" y="1685343"/>
                  <a:pt x="2040277" y="1685343"/>
                </a:cubicBezTo>
                <a:lnTo>
                  <a:pt x="168534" y="1685343"/>
                </a:lnTo>
                <a:cubicBezTo>
                  <a:pt x="75455" y="1685343"/>
                  <a:pt x="0" y="1609888"/>
                  <a:pt x="0" y="1516809"/>
                </a:cubicBezTo>
                <a:lnTo>
                  <a:pt x="0" y="168534"/>
                </a:lnTo>
                <a:close/>
              </a:path>
            </a:pathLst>
          </a:custGeom>
          <a:solidFill>
            <a:schemeClr val="bg2">
              <a:lumMod val="90000"/>
            </a:scheme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17942" tIns="117942" rIns="117942" bIns="117942"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latin typeface="Arial" panose="020B0604020202020204" pitchFamily="34" charset="0"/>
                <a:cs typeface="Arial" panose="020B0604020202020204" pitchFamily="34" charset="0"/>
              </a:rPr>
              <a:t>START:</a:t>
            </a:r>
          </a:p>
          <a:p>
            <a:pPr marL="0" lvl="0" indent="0" algn="ctr"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The </a:t>
            </a:r>
            <a:r>
              <a:rPr lang="en-GB">
                <a:solidFill>
                  <a:schemeClr val="tx1"/>
                </a:solidFill>
                <a:latin typeface="Arial" panose="020B0604020202020204" pitchFamily="34" charset="0"/>
                <a:cs typeface="Arial" panose="020B0604020202020204" pitchFamily="34" charset="0"/>
              </a:rPr>
              <a:t>existing</a:t>
            </a:r>
            <a:r>
              <a:rPr lang="en-GB" sz="1800" kern="1200">
                <a:solidFill>
                  <a:schemeClr val="tx1"/>
                </a:solidFill>
                <a:latin typeface="Arial" panose="020B0604020202020204" pitchFamily="34" charset="0"/>
                <a:cs typeface="Arial" panose="020B0604020202020204" pitchFamily="34" charset="0"/>
              </a:rPr>
              <a:t> provider’s contract is coming to an end.</a:t>
            </a:r>
          </a:p>
        </p:txBody>
      </p:sp>
      <p:sp>
        <p:nvSpPr>
          <p:cNvPr id="10" name="Freeform: Shape 9">
            <a:extLst>
              <a:ext uri="{FF2B5EF4-FFF2-40B4-BE49-F238E27FC236}">
                <a16:creationId xmlns:a16="http://schemas.microsoft.com/office/drawing/2014/main" id="{8FB84E5D-52EF-9D93-ED35-4D0FC379030B}"/>
              </a:ext>
            </a:extLst>
          </p:cNvPr>
          <p:cNvSpPr/>
          <p:nvPr/>
        </p:nvSpPr>
        <p:spPr>
          <a:xfrm>
            <a:off x="2871200" y="2556118"/>
            <a:ext cx="332305" cy="388734"/>
          </a:xfrm>
          <a:custGeom>
            <a:avLst/>
            <a:gdLst>
              <a:gd name="connsiteX0" fmla="*/ 0 w 332305"/>
              <a:gd name="connsiteY0" fmla="*/ 77747 h 388734"/>
              <a:gd name="connsiteX1" fmla="*/ 166153 w 332305"/>
              <a:gd name="connsiteY1" fmla="*/ 77747 h 388734"/>
              <a:gd name="connsiteX2" fmla="*/ 166153 w 332305"/>
              <a:gd name="connsiteY2" fmla="*/ 0 h 388734"/>
              <a:gd name="connsiteX3" fmla="*/ 332305 w 332305"/>
              <a:gd name="connsiteY3" fmla="*/ 194367 h 388734"/>
              <a:gd name="connsiteX4" fmla="*/ 166153 w 332305"/>
              <a:gd name="connsiteY4" fmla="*/ 388734 h 388734"/>
              <a:gd name="connsiteX5" fmla="*/ 166153 w 332305"/>
              <a:gd name="connsiteY5" fmla="*/ 310987 h 388734"/>
              <a:gd name="connsiteX6" fmla="*/ 0 w 332305"/>
              <a:gd name="connsiteY6" fmla="*/ 310987 h 388734"/>
              <a:gd name="connsiteX7" fmla="*/ 0 w 332305"/>
              <a:gd name="connsiteY7" fmla="*/ 77747 h 38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05" h="388734">
                <a:moveTo>
                  <a:pt x="0" y="77747"/>
                </a:moveTo>
                <a:lnTo>
                  <a:pt x="166153" y="77747"/>
                </a:lnTo>
                <a:lnTo>
                  <a:pt x="166153" y="0"/>
                </a:lnTo>
                <a:lnTo>
                  <a:pt x="332305" y="194367"/>
                </a:lnTo>
                <a:lnTo>
                  <a:pt x="166153" y="388734"/>
                </a:lnTo>
                <a:lnTo>
                  <a:pt x="166153" y="310987"/>
                </a:lnTo>
                <a:lnTo>
                  <a:pt x="0" y="310987"/>
                </a:lnTo>
                <a:lnTo>
                  <a:pt x="0" y="77747"/>
                </a:lnTo>
                <a:close/>
              </a:path>
            </a:pathLst>
          </a:custGeom>
          <a:solidFill>
            <a:srgbClr val="A5A5A5"/>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0" tIns="77747" rIns="99691" bIns="77747"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0D7428CF-0F63-B2CD-5109-6F51CDEB8756}"/>
              </a:ext>
            </a:extLst>
          </p:cNvPr>
          <p:cNvSpPr/>
          <p:nvPr/>
        </p:nvSpPr>
        <p:spPr>
          <a:xfrm>
            <a:off x="3307873" y="1929031"/>
            <a:ext cx="2448636" cy="1642908"/>
          </a:xfrm>
          <a:custGeom>
            <a:avLst/>
            <a:gdLst>
              <a:gd name="connsiteX0" fmla="*/ 0 w 2328723"/>
              <a:gd name="connsiteY0" fmla="*/ 164291 h 1642908"/>
              <a:gd name="connsiteX1" fmla="*/ 164291 w 2328723"/>
              <a:gd name="connsiteY1" fmla="*/ 0 h 1642908"/>
              <a:gd name="connsiteX2" fmla="*/ 2164432 w 2328723"/>
              <a:gd name="connsiteY2" fmla="*/ 0 h 1642908"/>
              <a:gd name="connsiteX3" fmla="*/ 2328723 w 2328723"/>
              <a:gd name="connsiteY3" fmla="*/ 164291 h 1642908"/>
              <a:gd name="connsiteX4" fmla="*/ 2328723 w 2328723"/>
              <a:gd name="connsiteY4" fmla="*/ 1478617 h 1642908"/>
              <a:gd name="connsiteX5" fmla="*/ 2164432 w 2328723"/>
              <a:gd name="connsiteY5" fmla="*/ 1642908 h 1642908"/>
              <a:gd name="connsiteX6" fmla="*/ 164291 w 2328723"/>
              <a:gd name="connsiteY6" fmla="*/ 1642908 h 1642908"/>
              <a:gd name="connsiteX7" fmla="*/ 0 w 2328723"/>
              <a:gd name="connsiteY7" fmla="*/ 1478617 h 1642908"/>
              <a:gd name="connsiteX8" fmla="*/ 0 w 2328723"/>
              <a:gd name="connsiteY8" fmla="*/ 164291 h 16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723" h="1642908">
                <a:moveTo>
                  <a:pt x="0" y="164291"/>
                </a:moveTo>
                <a:cubicBezTo>
                  <a:pt x="0" y="73556"/>
                  <a:pt x="73556" y="0"/>
                  <a:pt x="164291" y="0"/>
                </a:cubicBezTo>
                <a:lnTo>
                  <a:pt x="2164432" y="0"/>
                </a:lnTo>
                <a:cubicBezTo>
                  <a:pt x="2255167" y="0"/>
                  <a:pt x="2328723" y="73556"/>
                  <a:pt x="2328723" y="164291"/>
                </a:cubicBezTo>
                <a:lnTo>
                  <a:pt x="2328723" y="1478617"/>
                </a:lnTo>
                <a:cubicBezTo>
                  <a:pt x="2328723" y="1569352"/>
                  <a:pt x="2255167" y="1642908"/>
                  <a:pt x="2164432" y="1642908"/>
                </a:cubicBezTo>
                <a:lnTo>
                  <a:pt x="164291" y="1642908"/>
                </a:lnTo>
                <a:cubicBezTo>
                  <a:pt x="73556" y="1642908"/>
                  <a:pt x="0" y="1569352"/>
                  <a:pt x="0" y="1478617"/>
                </a:cubicBezTo>
                <a:lnTo>
                  <a:pt x="0" y="164291"/>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1126424"/>
              <a:satOff val="-2903"/>
              <a:lumOff val="-1961"/>
              <a:alphaOff val="0"/>
            </a:schemeClr>
          </a:effectRef>
          <a:fontRef idx="minor">
            <a:schemeClr val="lt1"/>
          </a:fontRef>
        </p:style>
        <p:txBody>
          <a:bodyPr spcFirstLastPara="0" vert="horz" wrap="square" lIns="116699" tIns="116699" rIns="116699" bIns="116699"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*Step 1: </a:t>
            </a:r>
          </a:p>
          <a:p>
            <a:pPr lvl="0" algn="ctr" defTabSz="800100">
              <a:lnSpc>
                <a:spcPct val="90000"/>
              </a:lnSpc>
              <a:spcBef>
                <a:spcPct val="0"/>
              </a:spcBef>
              <a:spcAft>
                <a:spcPct val="35000"/>
              </a:spcAft>
            </a:pPr>
            <a:r>
              <a:rPr lang="en-GB">
                <a:latin typeface="Arial" panose="020B0604020202020204" pitchFamily="34" charset="0"/>
                <a:cs typeface="Arial" panose="020B0604020202020204" pitchFamily="34" charset="0"/>
              </a:rPr>
              <a:t>RA reviews whether the existing provider is doing a sufficiently good job, and likely to continue to do so.</a:t>
            </a:r>
          </a:p>
        </p:txBody>
      </p:sp>
      <p:sp>
        <p:nvSpPr>
          <p:cNvPr id="12" name="Freeform: Shape 11">
            <a:extLst>
              <a:ext uri="{FF2B5EF4-FFF2-40B4-BE49-F238E27FC236}">
                <a16:creationId xmlns:a16="http://schemas.microsoft.com/office/drawing/2014/main" id="{007AEADF-5BE2-177A-F665-D3594E31EFDC}"/>
              </a:ext>
            </a:extLst>
          </p:cNvPr>
          <p:cNvSpPr/>
          <p:nvPr/>
        </p:nvSpPr>
        <p:spPr>
          <a:xfrm>
            <a:off x="5860877" y="2556118"/>
            <a:ext cx="332305" cy="388734"/>
          </a:xfrm>
          <a:custGeom>
            <a:avLst/>
            <a:gdLst>
              <a:gd name="connsiteX0" fmla="*/ 0 w 332305"/>
              <a:gd name="connsiteY0" fmla="*/ 77747 h 388734"/>
              <a:gd name="connsiteX1" fmla="*/ 166153 w 332305"/>
              <a:gd name="connsiteY1" fmla="*/ 77747 h 388734"/>
              <a:gd name="connsiteX2" fmla="*/ 166153 w 332305"/>
              <a:gd name="connsiteY2" fmla="*/ 0 h 388734"/>
              <a:gd name="connsiteX3" fmla="*/ 332305 w 332305"/>
              <a:gd name="connsiteY3" fmla="*/ 194367 h 388734"/>
              <a:gd name="connsiteX4" fmla="*/ 166153 w 332305"/>
              <a:gd name="connsiteY4" fmla="*/ 388734 h 388734"/>
              <a:gd name="connsiteX5" fmla="*/ 166153 w 332305"/>
              <a:gd name="connsiteY5" fmla="*/ 310987 h 388734"/>
              <a:gd name="connsiteX6" fmla="*/ 0 w 332305"/>
              <a:gd name="connsiteY6" fmla="*/ 310987 h 388734"/>
              <a:gd name="connsiteX7" fmla="*/ 0 w 332305"/>
              <a:gd name="connsiteY7" fmla="*/ 77747 h 38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05" h="388734">
                <a:moveTo>
                  <a:pt x="0" y="77747"/>
                </a:moveTo>
                <a:lnTo>
                  <a:pt x="166153" y="77747"/>
                </a:lnTo>
                <a:lnTo>
                  <a:pt x="166153" y="0"/>
                </a:lnTo>
                <a:lnTo>
                  <a:pt x="332305" y="194367"/>
                </a:lnTo>
                <a:lnTo>
                  <a:pt x="166153" y="388734"/>
                </a:lnTo>
                <a:lnTo>
                  <a:pt x="166153" y="310987"/>
                </a:lnTo>
                <a:lnTo>
                  <a:pt x="0" y="310987"/>
                </a:lnTo>
                <a:lnTo>
                  <a:pt x="0" y="77747"/>
                </a:lnTo>
                <a:close/>
              </a:path>
            </a:pathLst>
          </a:custGeom>
          <a:solidFill>
            <a:srgbClr val="A5A5A5"/>
          </a:solidFill>
        </p:spPr>
        <p:style>
          <a:lnRef idx="0">
            <a:schemeClr val="lt1">
              <a:hueOff val="0"/>
              <a:satOff val="0"/>
              <a:lumOff val="0"/>
              <a:alphaOff val="0"/>
            </a:schemeClr>
          </a:lnRef>
          <a:fillRef idx="3">
            <a:scrgbClr r="0" g="0" b="0"/>
          </a:fillRef>
          <a:effectRef idx="2">
            <a:schemeClr val="accent5">
              <a:hueOff val="-1351709"/>
              <a:satOff val="-3484"/>
              <a:lumOff val="-2353"/>
              <a:alphaOff val="0"/>
            </a:schemeClr>
          </a:effectRef>
          <a:fontRef idx="minor">
            <a:schemeClr val="lt1"/>
          </a:fontRef>
        </p:style>
        <p:txBody>
          <a:bodyPr spcFirstLastPara="0" vert="horz" wrap="square" lIns="0" tIns="77747" rIns="99691" bIns="77747"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3AF74455-FE34-0D5A-F4F0-6080A365766E}"/>
              </a:ext>
            </a:extLst>
          </p:cNvPr>
          <p:cNvSpPr/>
          <p:nvPr/>
        </p:nvSpPr>
        <p:spPr>
          <a:xfrm>
            <a:off x="6297550" y="1929031"/>
            <a:ext cx="2466661" cy="1642908"/>
          </a:xfrm>
          <a:custGeom>
            <a:avLst/>
            <a:gdLst>
              <a:gd name="connsiteX0" fmla="*/ 0 w 2328723"/>
              <a:gd name="connsiteY0" fmla="*/ 164291 h 1642908"/>
              <a:gd name="connsiteX1" fmla="*/ 164291 w 2328723"/>
              <a:gd name="connsiteY1" fmla="*/ 0 h 1642908"/>
              <a:gd name="connsiteX2" fmla="*/ 2164432 w 2328723"/>
              <a:gd name="connsiteY2" fmla="*/ 0 h 1642908"/>
              <a:gd name="connsiteX3" fmla="*/ 2328723 w 2328723"/>
              <a:gd name="connsiteY3" fmla="*/ 164291 h 1642908"/>
              <a:gd name="connsiteX4" fmla="*/ 2328723 w 2328723"/>
              <a:gd name="connsiteY4" fmla="*/ 1478617 h 1642908"/>
              <a:gd name="connsiteX5" fmla="*/ 2164432 w 2328723"/>
              <a:gd name="connsiteY5" fmla="*/ 1642908 h 1642908"/>
              <a:gd name="connsiteX6" fmla="*/ 164291 w 2328723"/>
              <a:gd name="connsiteY6" fmla="*/ 1642908 h 1642908"/>
              <a:gd name="connsiteX7" fmla="*/ 0 w 2328723"/>
              <a:gd name="connsiteY7" fmla="*/ 1478617 h 1642908"/>
              <a:gd name="connsiteX8" fmla="*/ 0 w 2328723"/>
              <a:gd name="connsiteY8" fmla="*/ 164291 h 16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723" h="1642908">
                <a:moveTo>
                  <a:pt x="0" y="164291"/>
                </a:moveTo>
                <a:cubicBezTo>
                  <a:pt x="0" y="73556"/>
                  <a:pt x="73556" y="0"/>
                  <a:pt x="164291" y="0"/>
                </a:cubicBezTo>
                <a:lnTo>
                  <a:pt x="2164432" y="0"/>
                </a:lnTo>
                <a:cubicBezTo>
                  <a:pt x="2255167" y="0"/>
                  <a:pt x="2328723" y="73556"/>
                  <a:pt x="2328723" y="164291"/>
                </a:cubicBezTo>
                <a:lnTo>
                  <a:pt x="2328723" y="1478617"/>
                </a:lnTo>
                <a:cubicBezTo>
                  <a:pt x="2328723" y="1569352"/>
                  <a:pt x="2255167" y="1642908"/>
                  <a:pt x="2164432" y="1642908"/>
                </a:cubicBezTo>
                <a:lnTo>
                  <a:pt x="164291" y="1642908"/>
                </a:lnTo>
                <a:cubicBezTo>
                  <a:pt x="73556" y="1642908"/>
                  <a:pt x="0" y="1569352"/>
                  <a:pt x="0" y="1478617"/>
                </a:cubicBezTo>
                <a:lnTo>
                  <a:pt x="0" y="164291"/>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2252848"/>
              <a:satOff val="-5806"/>
              <a:lumOff val="-3922"/>
              <a:alphaOff val="0"/>
            </a:schemeClr>
          </a:effectRef>
          <a:fontRef idx="minor">
            <a:schemeClr val="lt1"/>
          </a:fontRef>
        </p:style>
        <p:txBody>
          <a:bodyPr spcFirstLastPara="0" vert="horz" wrap="square" lIns="116699" tIns="116699" rIns="116699" bIns="116699" numCol="1" spcCol="1270" anchor="ctr" anchorCtr="0">
            <a:noAutofit/>
          </a:bodyPr>
          <a:lstStyle/>
          <a:p>
            <a:pPr marL="0" lvl="0" indent="0" algn="ctr" defTabSz="800100">
              <a:lnSpc>
                <a:spcPct val="90000"/>
              </a:lnSpc>
              <a:spcBef>
                <a:spcPct val="0"/>
              </a:spcBef>
              <a:spcAft>
                <a:spcPct val="35000"/>
              </a:spcAft>
              <a:buNone/>
            </a:pPr>
            <a:r>
              <a:rPr lang="en-GB" b="1" kern="1200">
                <a:latin typeface="Arial" panose="020B0604020202020204" pitchFamily="34" charset="0"/>
                <a:cs typeface="Arial" panose="020B0604020202020204" pitchFamily="34" charset="0"/>
              </a:rPr>
              <a:t>*Step 2:</a:t>
            </a:r>
          </a:p>
          <a:p>
            <a:pPr lvl="0" algn="ctr" defTabSz="800100">
              <a:lnSpc>
                <a:spcPct val="90000"/>
              </a:lnSpc>
              <a:spcBef>
                <a:spcPct val="0"/>
              </a:spcBef>
              <a:spcAft>
                <a:spcPct val="35000"/>
              </a:spcAft>
            </a:pPr>
            <a:r>
              <a:rPr lang="en-GB">
                <a:latin typeface="Arial" panose="020B0604020202020204" pitchFamily="34" charset="0"/>
                <a:cs typeface="Arial" panose="020B0604020202020204" pitchFamily="34" charset="0"/>
              </a:rPr>
              <a:t>RA confirms that the new contract is not changing considerably.</a:t>
            </a:r>
          </a:p>
        </p:txBody>
      </p:sp>
      <p:sp>
        <p:nvSpPr>
          <p:cNvPr id="14" name="Freeform: Shape 13">
            <a:extLst>
              <a:ext uri="{FF2B5EF4-FFF2-40B4-BE49-F238E27FC236}">
                <a16:creationId xmlns:a16="http://schemas.microsoft.com/office/drawing/2014/main" id="{A4490493-1FFE-8DD9-432E-6C1F26D8ADBF}"/>
              </a:ext>
            </a:extLst>
          </p:cNvPr>
          <p:cNvSpPr/>
          <p:nvPr/>
        </p:nvSpPr>
        <p:spPr>
          <a:xfrm>
            <a:off x="8868579" y="2556118"/>
            <a:ext cx="332305" cy="388734"/>
          </a:xfrm>
          <a:custGeom>
            <a:avLst/>
            <a:gdLst>
              <a:gd name="connsiteX0" fmla="*/ 0 w 332305"/>
              <a:gd name="connsiteY0" fmla="*/ 77747 h 388734"/>
              <a:gd name="connsiteX1" fmla="*/ 166153 w 332305"/>
              <a:gd name="connsiteY1" fmla="*/ 77747 h 388734"/>
              <a:gd name="connsiteX2" fmla="*/ 166153 w 332305"/>
              <a:gd name="connsiteY2" fmla="*/ 0 h 388734"/>
              <a:gd name="connsiteX3" fmla="*/ 332305 w 332305"/>
              <a:gd name="connsiteY3" fmla="*/ 194367 h 388734"/>
              <a:gd name="connsiteX4" fmla="*/ 166153 w 332305"/>
              <a:gd name="connsiteY4" fmla="*/ 388734 h 388734"/>
              <a:gd name="connsiteX5" fmla="*/ 166153 w 332305"/>
              <a:gd name="connsiteY5" fmla="*/ 310987 h 388734"/>
              <a:gd name="connsiteX6" fmla="*/ 0 w 332305"/>
              <a:gd name="connsiteY6" fmla="*/ 310987 h 388734"/>
              <a:gd name="connsiteX7" fmla="*/ 0 w 332305"/>
              <a:gd name="connsiteY7" fmla="*/ 77747 h 38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05" h="388734">
                <a:moveTo>
                  <a:pt x="0" y="77747"/>
                </a:moveTo>
                <a:lnTo>
                  <a:pt x="166153" y="77747"/>
                </a:lnTo>
                <a:lnTo>
                  <a:pt x="166153" y="0"/>
                </a:lnTo>
                <a:lnTo>
                  <a:pt x="332305" y="194367"/>
                </a:lnTo>
                <a:lnTo>
                  <a:pt x="166153" y="388734"/>
                </a:lnTo>
                <a:lnTo>
                  <a:pt x="166153" y="310987"/>
                </a:lnTo>
                <a:lnTo>
                  <a:pt x="0" y="310987"/>
                </a:lnTo>
                <a:lnTo>
                  <a:pt x="0" y="77747"/>
                </a:lnTo>
                <a:close/>
              </a:path>
            </a:pathLst>
          </a:custGeom>
          <a:solidFill>
            <a:srgbClr val="A5A5A5"/>
          </a:solidFill>
        </p:spPr>
        <p:style>
          <a:lnRef idx="0">
            <a:schemeClr val="lt1">
              <a:hueOff val="0"/>
              <a:satOff val="0"/>
              <a:lumOff val="0"/>
              <a:alphaOff val="0"/>
            </a:schemeClr>
          </a:lnRef>
          <a:fillRef idx="3">
            <a:scrgbClr r="0" g="0" b="0"/>
          </a:fillRef>
          <a:effectRef idx="2">
            <a:schemeClr val="accent5">
              <a:hueOff val="-2703417"/>
              <a:satOff val="-6968"/>
              <a:lumOff val="-4706"/>
              <a:alphaOff val="0"/>
            </a:schemeClr>
          </a:effectRef>
          <a:fontRef idx="minor">
            <a:schemeClr val="lt1"/>
          </a:fontRef>
        </p:style>
        <p:txBody>
          <a:bodyPr spcFirstLastPara="0" vert="horz" wrap="square" lIns="0" tIns="77747" rIns="99691" bIns="77747"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86C78BED-03DB-2EBD-9200-FA48067816E9}"/>
              </a:ext>
            </a:extLst>
          </p:cNvPr>
          <p:cNvSpPr/>
          <p:nvPr/>
        </p:nvSpPr>
        <p:spPr>
          <a:xfrm>
            <a:off x="9305255" y="1929031"/>
            <a:ext cx="2328723" cy="1642908"/>
          </a:xfrm>
          <a:custGeom>
            <a:avLst/>
            <a:gdLst>
              <a:gd name="connsiteX0" fmla="*/ 0 w 2328723"/>
              <a:gd name="connsiteY0" fmla="*/ 164291 h 1642908"/>
              <a:gd name="connsiteX1" fmla="*/ 164291 w 2328723"/>
              <a:gd name="connsiteY1" fmla="*/ 0 h 1642908"/>
              <a:gd name="connsiteX2" fmla="*/ 2164432 w 2328723"/>
              <a:gd name="connsiteY2" fmla="*/ 0 h 1642908"/>
              <a:gd name="connsiteX3" fmla="*/ 2328723 w 2328723"/>
              <a:gd name="connsiteY3" fmla="*/ 164291 h 1642908"/>
              <a:gd name="connsiteX4" fmla="*/ 2328723 w 2328723"/>
              <a:gd name="connsiteY4" fmla="*/ 1478617 h 1642908"/>
              <a:gd name="connsiteX5" fmla="*/ 2164432 w 2328723"/>
              <a:gd name="connsiteY5" fmla="*/ 1642908 h 1642908"/>
              <a:gd name="connsiteX6" fmla="*/ 164291 w 2328723"/>
              <a:gd name="connsiteY6" fmla="*/ 1642908 h 1642908"/>
              <a:gd name="connsiteX7" fmla="*/ 0 w 2328723"/>
              <a:gd name="connsiteY7" fmla="*/ 1478617 h 1642908"/>
              <a:gd name="connsiteX8" fmla="*/ 0 w 2328723"/>
              <a:gd name="connsiteY8" fmla="*/ 164291 h 16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723" h="1642908">
                <a:moveTo>
                  <a:pt x="0" y="164291"/>
                </a:moveTo>
                <a:cubicBezTo>
                  <a:pt x="0" y="73556"/>
                  <a:pt x="73556" y="0"/>
                  <a:pt x="164291" y="0"/>
                </a:cubicBezTo>
                <a:lnTo>
                  <a:pt x="2164432" y="0"/>
                </a:lnTo>
                <a:cubicBezTo>
                  <a:pt x="2255167" y="0"/>
                  <a:pt x="2328723" y="73556"/>
                  <a:pt x="2328723" y="164291"/>
                </a:cubicBezTo>
                <a:lnTo>
                  <a:pt x="2328723" y="1478617"/>
                </a:lnTo>
                <a:cubicBezTo>
                  <a:pt x="2328723" y="1569352"/>
                  <a:pt x="2255167" y="1642908"/>
                  <a:pt x="2164432" y="1642908"/>
                </a:cubicBezTo>
                <a:lnTo>
                  <a:pt x="164291" y="1642908"/>
                </a:lnTo>
                <a:cubicBezTo>
                  <a:pt x="73556" y="1642908"/>
                  <a:pt x="0" y="1569352"/>
                  <a:pt x="0" y="1478617"/>
                </a:cubicBezTo>
                <a:lnTo>
                  <a:pt x="0" y="164291"/>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3379271"/>
              <a:satOff val="-8710"/>
              <a:lumOff val="-5883"/>
              <a:alphaOff val="0"/>
            </a:schemeClr>
          </a:effectRef>
          <a:fontRef idx="minor">
            <a:schemeClr val="lt1"/>
          </a:fontRef>
        </p:style>
        <p:txBody>
          <a:bodyPr spcFirstLastPara="0" vert="horz" wrap="square" lIns="116699" tIns="116699" rIns="116699" bIns="116699"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Step 3:</a:t>
            </a:r>
          </a:p>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RA publishes Intention to Award a Contract notice.</a:t>
            </a:r>
          </a:p>
        </p:txBody>
      </p:sp>
      <p:sp>
        <p:nvSpPr>
          <p:cNvPr id="16" name="Freeform: Shape 15">
            <a:extLst>
              <a:ext uri="{FF2B5EF4-FFF2-40B4-BE49-F238E27FC236}">
                <a16:creationId xmlns:a16="http://schemas.microsoft.com/office/drawing/2014/main" id="{AED670EF-58C1-4B15-CC6C-7B5C13240060}"/>
              </a:ext>
            </a:extLst>
          </p:cNvPr>
          <p:cNvSpPr/>
          <p:nvPr/>
        </p:nvSpPr>
        <p:spPr>
          <a:xfrm>
            <a:off x="10275249" y="3714545"/>
            <a:ext cx="388734" cy="343550"/>
          </a:xfrm>
          <a:custGeom>
            <a:avLst/>
            <a:gdLst>
              <a:gd name="connsiteX0" fmla="*/ 0 w 343550"/>
              <a:gd name="connsiteY0" fmla="*/ 77747 h 388734"/>
              <a:gd name="connsiteX1" fmla="*/ 171775 w 343550"/>
              <a:gd name="connsiteY1" fmla="*/ 77747 h 388734"/>
              <a:gd name="connsiteX2" fmla="*/ 171775 w 343550"/>
              <a:gd name="connsiteY2" fmla="*/ 0 h 388734"/>
              <a:gd name="connsiteX3" fmla="*/ 343550 w 343550"/>
              <a:gd name="connsiteY3" fmla="*/ 194367 h 388734"/>
              <a:gd name="connsiteX4" fmla="*/ 171775 w 343550"/>
              <a:gd name="connsiteY4" fmla="*/ 388734 h 388734"/>
              <a:gd name="connsiteX5" fmla="*/ 171775 w 343550"/>
              <a:gd name="connsiteY5" fmla="*/ 310987 h 388734"/>
              <a:gd name="connsiteX6" fmla="*/ 0 w 343550"/>
              <a:gd name="connsiteY6" fmla="*/ 310987 h 388734"/>
              <a:gd name="connsiteX7" fmla="*/ 0 w 343550"/>
              <a:gd name="connsiteY7" fmla="*/ 77747 h 38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550" h="388734">
                <a:moveTo>
                  <a:pt x="274840" y="0"/>
                </a:moveTo>
                <a:lnTo>
                  <a:pt x="274840" y="194367"/>
                </a:lnTo>
                <a:lnTo>
                  <a:pt x="343550" y="194367"/>
                </a:lnTo>
                <a:lnTo>
                  <a:pt x="171775" y="388734"/>
                </a:lnTo>
                <a:lnTo>
                  <a:pt x="0" y="194367"/>
                </a:lnTo>
                <a:lnTo>
                  <a:pt x="68710" y="194367"/>
                </a:lnTo>
                <a:lnTo>
                  <a:pt x="68710" y="0"/>
                </a:lnTo>
                <a:lnTo>
                  <a:pt x="274840" y="0"/>
                </a:lnTo>
                <a:close/>
              </a:path>
            </a:pathLst>
          </a:custGeom>
          <a:solidFill>
            <a:srgbClr val="A5A5A5"/>
          </a:solidFill>
        </p:spPr>
        <p:style>
          <a:lnRef idx="0">
            <a:schemeClr val="lt1">
              <a:hueOff val="0"/>
              <a:satOff val="0"/>
              <a:lumOff val="0"/>
              <a:alphaOff val="0"/>
            </a:schemeClr>
          </a:lnRef>
          <a:fillRef idx="3">
            <a:scrgbClr r="0" g="0" b="0"/>
          </a:fillRef>
          <a:effectRef idx="2">
            <a:schemeClr val="accent5">
              <a:hueOff val="-4055126"/>
              <a:satOff val="-10451"/>
              <a:lumOff val="-7059"/>
              <a:alphaOff val="0"/>
            </a:schemeClr>
          </a:effectRef>
          <a:fontRef idx="minor">
            <a:schemeClr val="lt1"/>
          </a:fontRef>
        </p:style>
        <p:txBody>
          <a:bodyPr spcFirstLastPara="0" vert="horz" wrap="square" lIns="77747" tIns="1" rIns="77747" bIns="103064"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CDCE0BB8-E520-4FAE-E30D-51835E78F15F}"/>
              </a:ext>
            </a:extLst>
          </p:cNvPr>
          <p:cNvSpPr/>
          <p:nvPr/>
        </p:nvSpPr>
        <p:spPr>
          <a:xfrm>
            <a:off x="9305255" y="4220148"/>
            <a:ext cx="2328723" cy="1642908"/>
          </a:xfrm>
          <a:custGeom>
            <a:avLst/>
            <a:gdLst>
              <a:gd name="connsiteX0" fmla="*/ 0 w 2328723"/>
              <a:gd name="connsiteY0" fmla="*/ 164291 h 1642908"/>
              <a:gd name="connsiteX1" fmla="*/ 164291 w 2328723"/>
              <a:gd name="connsiteY1" fmla="*/ 0 h 1642908"/>
              <a:gd name="connsiteX2" fmla="*/ 2164432 w 2328723"/>
              <a:gd name="connsiteY2" fmla="*/ 0 h 1642908"/>
              <a:gd name="connsiteX3" fmla="*/ 2328723 w 2328723"/>
              <a:gd name="connsiteY3" fmla="*/ 164291 h 1642908"/>
              <a:gd name="connsiteX4" fmla="*/ 2328723 w 2328723"/>
              <a:gd name="connsiteY4" fmla="*/ 1478617 h 1642908"/>
              <a:gd name="connsiteX5" fmla="*/ 2164432 w 2328723"/>
              <a:gd name="connsiteY5" fmla="*/ 1642908 h 1642908"/>
              <a:gd name="connsiteX6" fmla="*/ 164291 w 2328723"/>
              <a:gd name="connsiteY6" fmla="*/ 1642908 h 1642908"/>
              <a:gd name="connsiteX7" fmla="*/ 0 w 2328723"/>
              <a:gd name="connsiteY7" fmla="*/ 1478617 h 1642908"/>
              <a:gd name="connsiteX8" fmla="*/ 0 w 2328723"/>
              <a:gd name="connsiteY8" fmla="*/ 164291 h 16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723" h="1642908">
                <a:moveTo>
                  <a:pt x="0" y="164291"/>
                </a:moveTo>
                <a:cubicBezTo>
                  <a:pt x="0" y="73556"/>
                  <a:pt x="73556" y="0"/>
                  <a:pt x="164291" y="0"/>
                </a:cubicBezTo>
                <a:lnTo>
                  <a:pt x="2164432" y="0"/>
                </a:lnTo>
                <a:cubicBezTo>
                  <a:pt x="2255167" y="0"/>
                  <a:pt x="2328723" y="73556"/>
                  <a:pt x="2328723" y="164291"/>
                </a:cubicBezTo>
                <a:lnTo>
                  <a:pt x="2328723" y="1478617"/>
                </a:lnTo>
                <a:cubicBezTo>
                  <a:pt x="2328723" y="1569352"/>
                  <a:pt x="2255167" y="1642908"/>
                  <a:pt x="2164432" y="1642908"/>
                </a:cubicBezTo>
                <a:lnTo>
                  <a:pt x="164291" y="1642908"/>
                </a:lnTo>
                <a:cubicBezTo>
                  <a:pt x="73556" y="1642908"/>
                  <a:pt x="0" y="1569352"/>
                  <a:pt x="0" y="1478617"/>
                </a:cubicBezTo>
                <a:lnTo>
                  <a:pt x="0" y="164291"/>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4505695"/>
              <a:satOff val="-11613"/>
              <a:lumOff val="-7843"/>
              <a:alphaOff val="0"/>
            </a:schemeClr>
          </a:effectRef>
          <a:fontRef idx="minor">
            <a:schemeClr val="lt1"/>
          </a:fontRef>
        </p:style>
        <p:txBody>
          <a:bodyPr spcFirstLastPara="0" vert="horz" wrap="square" lIns="116699" tIns="116699" rIns="116699" bIns="116699"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Step 4:</a:t>
            </a:r>
          </a:p>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RA observes the standstill period</a:t>
            </a:r>
            <a:r>
              <a:rPr lang="en-GB" sz="1800" b="0" i="0" kern="1200">
                <a:latin typeface="Arial" panose="020B0604020202020204" pitchFamily="34" charset="0"/>
                <a:cs typeface="Arial" panose="020B0604020202020204" pitchFamily="34" charset="0"/>
              </a:rPr>
              <a:t>.</a:t>
            </a:r>
            <a:endParaRPr lang="en-GB" sz="1800" kern="120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86F0784C-9F0E-F378-E152-FCB0BB69E69E}"/>
              </a:ext>
            </a:extLst>
          </p:cNvPr>
          <p:cNvSpPr/>
          <p:nvPr/>
        </p:nvSpPr>
        <p:spPr>
          <a:xfrm>
            <a:off x="8835011" y="4847235"/>
            <a:ext cx="332305" cy="388734"/>
          </a:xfrm>
          <a:custGeom>
            <a:avLst/>
            <a:gdLst>
              <a:gd name="connsiteX0" fmla="*/ 0 w 332305"/>
              <a:gd name="connsiteY0" fmla="*/ 77747 h 388734"/>
              <a:gd name="connsiteX1" fmla="*/ 166153 w 332305"/>
              <a:gd name="connsiteY1" fmla="*/ 77747 h 388734"/>
              <a:gd name="connsiteX2" fmla="*/ 166153 w 332305"/>
              <a:gd name="connsiteY2" fmla="*/ 0 h 388734"/>
              <a:gd name="connsiteX3" fmla="*/ 332305 w 332305"/>
              <a:gd name="connsiteY3" fmla="*/ 194367 h 388734"/>
              <a:gd name="connsiteX4" fmla="*/ 166153 w 332305"/>
              <a:gd name="connsiteY4" fmla="*/ 388734 h 388734"/>
              <a:gd name="connsiteX5" fmla="*/ 166153 w 332305"/>
              <a:gd name="connsiteY5" fmla="*/ 310987 h 388734"/>
              <a:gd name="connsiteX6" fmla="*/ 0 w 332305"/>
              <a:gd name="connsiteY6" fmla="*/ 310987 h 388734"/>
              <a:gd name="connsiteX7" fmla="*/ 0 w 332305"/>
              <a:gd name="connsiteY7" fmla="*/ 77747 h 38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05" h="388734">
                <a:moveTo>
                  <a:pt x="332305" y="310987"/>
                </a:moveTo>
                <a:lnTo>
                  <a:pt x="166152" y="310987"/>
                </a:lnTo>
                <a:lnTo>
                  <a:pt x="166152" y="388734"/>
                </a:lnTo>
                <a:lnTo>
                  <a:pt x="0" y="194367"/>
                </a:lnTo>
                <a:lnTo>
                  <a:pt x="166152" y="0"/>
                </a:lnTo>
                <a:lnTo>
                  <a:pt x="166152" y="77747"/>
                </a:lnTo>
                <a:lnTo>
                  <a:pt x="332305" y="77747"/>
                </a:lnTo>
                <a:lnTo>
                  <a:pt x="332305" y="310987"/>
                </a:lnTo>
                <a:close/>
              </a:path>
            </a:pathLst>
          </a:custGeom>
          <a:solidFill>
            <a:srgbClr val="A5A5A5"/>
          </a:solidFill>
        </p:spPr>
        <p:style>
          <a:lnRef idx="0">
            <a:schemeClr val="lt1">
              <a:hueOff val="0"/>
              <a:satOff val="0"/>
              <a:lumOff val="0"/>
              <a:alphaOff val="0"/>
            </a:schemeClr>
          </a:lnRef>
          <a:fillRef idx="3">
            <a:scrgbClr r="0" g="0" b="0"/>
          </a:fillRef>
          <a:effectRef idx="2">
            <a:schemeClr val="accent5">
              <a:hueOff val="-5406834"/>
              <a:satOff val="-13935"/>
              <a:lumOff val="-9412"/>
              <a:alphaOff val="0"/>
            </a:schemeClr>
          </a:effectRef>
          <a:fontRef idx="minor">
            <a:schemeClr val="lt1"/>
          </a:fontRef>
        </p:style>
        <p:txBody>
          <a:bodyPr spcFirstLastPara="0" vert="horz" wrap="square" lIns="99691" tIns="77747" rIns="0" bIns="77747"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C219F8A0-E907-9394-E494-64D943D0E06D}"/>
              </a:ext>
            </a:extLst>
          </p:cNvPr>
          <p:cNvSpPr/>
          <p:nvPr/>
        </p:nvSpPr>
        <p:spPr>
          <a:xfrm>
            <a:off x="6349540" y="4220148"/>
            <a:ext cx="2328723" cy="1642908"/>
          </a:xfrm>
          <a:custGeom>
            <a:avLst/>
            <a:gdLst>
              <a:gd name="connsiteX0" fmla="*/ 0 w 2328723"/>
              <a:gd name="connsiteY0" fmla="*/ 164291 h 1642908"/>
              <a:gd name="connsiteX1" fmla="*/ 164291 w 2328723"/>
              <a:gd name="connsiteY1" fmla="*/ 0 h 1642908"/>
              <a:gd name="connsiteX2" fmla="*/ 2164432 w 2328723"/>
              <a:gd name="connsiteY2" fmla="*/ 0 h 1642908"/>
              <a:gd name="connsiteX3" fmla="*/ 2328723 w 2328723"/>
              <a:gd name="connsiteY3" fmla="*/ 164291 h 1642908"/>
              <a:gd name="connsiteX4" fmla="*/ 2328723 w 2328723"/>
              <a:gd name="connsiteY4" fmla="*/ 1478617 h 1642908"/>
              <a:gd name="connsiteX5" fmla="*/ 2164432 w 2328723"/>
              <a:gd name="connsiteY5" fmla="*/ 1642908 h 1642908"/>
              <a:gd name="connsiteX6" fmla="*/ 164291 w 2328723"/>
              <a:gd name="connsiteY6" fmla="*/ 1642908 h 1642908"/>
              <a:gd name="connsiteX7" fmla="*/ 0 w 2328723"/>
              <a:gd name="connsiteY7" fmla="*/ 1478617 h 1642908"/>
              <a:gd name="connsiteX8" fmla="*/ 0 w 2328723"/>
              <a:gd name="connsiteY8" fmla="*/ 164291 h 16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723" h="1642908">
                <a:moveTo>
                  <a:pt x="0" y="164291"/>
                </a:moveTo>
                <a:cubicBezTo>
                  <a:pt x="0" y="73556"/>
                  <a:pt x="73556" y="0"/>
                  <a:pt x="164291" y="0"/>
                </a:cubicBezTo>
                <a:lnTo>
                  <a:pt x="2164432" y="0"/>
                </a:lnTo>
                <a:cubicBezTo>
                  <a:pt x="2255167" y="0"/>
                  <a:pt x="2328723" y="73556"/>
                  <a:pt x="2328723" y="164291"/>
                </a:cubicBezTo>
                <a:lnTo>
                  <a:pt x="2328723" y="1478617"/>
                </a:lnTo>
                <a:cubicBezTo>
                  <a:pt x="2328723" y="1569352"/>
                  <a:pt x="2255167" y="1642908"/>
                  <a:pt x="2164432" y="1642908"/>
                </a:cubicBezTo>
                <a:lnTo>
                  <a:pt x="164291" y="1642908"/>
                </a:lnTo>
                <a:cubicBezTo>
                  <a:pt x="73556" y="1642908"/>
                  <a:pt x="0" y="1569352"/>
                  <a:pt x="0" y="1478617"/>
                </a:cubicBezTo>
                <a:lnTo>
                  <a:pt x="0" y="164291"/>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5632119"/>
              <a:satOff val="-14516"/>
              <a:lumOff val="-9804"/>
              <a:alphaOff val="0"/>
            </a:schemeClr>
          </a:effectRef>
          <a:fontRef idx="minor">
            <a:schemeClr val="lt1"/>
          </a:fontRef>
        </p:style>
        <p:txBody>
          <a:bodyPr spcFirstLastPara="0" vert="horz" wrap="square" lIns="116699" tIns="116699" rIns="116699" bIns="116699"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Step 5: </a:t>
            </a:r>
          </a:p>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RA awards contract</a:t>
            </a:r>
            <a:r>
              <a:rPr lang="en-GB" sz="1800" b="0" i="0" kern="1200">
                <a:latin typeface="Arial" panose="020B0604020202020204" pitchFamily="34" charset="0"/>
                <a:cs typeface="Arial" panose="020B0604020202020204" pitchFamily="34" charset="0"/>
              </a:rPr>
              <a:t>. </a:t>
            </a:r>
            <a:endParaRPr lang="en-GB" sz="1800" kern="1200">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0379CF63-1384-7DD5-B0A8-0E6372C09496}"/>
              </a:ext>
            </a:extLst>
          </p:cNvPr>
          <p:cNvSpPr/>
          <p:nvPr/>
        </p:nvSpPr>
        <p:spPr>
          <a:xfrm>
            <a:off x="5879296" y="4847234"/>
            <a:ext cx="332305" cy="388735"/>
          </a:xfrm>
          <a:custGeom>
            <a:avLst/>
            <a:gdLst>
              <a:gd name="connsiteX0" fmla="*/ 0 w 332305"/>
              <a:gd name="connsiteY0" fmla="*/ 77747 h 388734"/>
              <a:gd name="connsiteX1" fmla="*/ 166153 w 332305"/>
              <a:gd name="connsiteY1" fmla="*/ 77747 h 388734"/>
              <a:gd name="connsiteX2" fmla="*/ 166153 w 332305"/>
              <a:gd name="connsiteY2" fmla="*/ 0 h 388734"/>
              <a:gd name="connsiteX3" fmla="*/ 332305 w 332305"/>
              <a:gd name="connsiteY3" fmla="*/ 194367 h 388734"/>
              <a:gd name="connsiteX4" fmla="*/ 166153 w 332305"/>
              <a:gd name="connsiteY4" fmla="*/ 388734 h 388734"/>
              <a:gd name="connsiteX5" fmla="*/ 166153 w 332305"/>
              <a:gd name="connsiteY5" fmla="*/ 310987 h 388734"/>
              <a:gd name="connsiteX6" fmla="*/ 0 w 332305"/>
              <a:gd name="connsiteY6" fmla="*/ 310987 h 388734"/>
              <a:gd name="connsiteX7" fmla="*/ 0 w 332305"/>
              <a:gd name="connsiteY7" fmla="*/ 77747 h 38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05" h="388734">
                <a:moveTo>
                  <a:pt x="332305" y="310987"/>
                </a:moveTo>
                <a:lnTo>
                  <a:pt x="166152" y="310987"/>
                </a:lnTo>
                <a:lnTo>
                  <a:pt x="166152" y="388734"/>
                </a:lnTo>
                <a:lnTo>
                  <a:pt x="0" y="194367"/>
                </a:lnTo>
                <a:lnTo>
                  <a:pt x="166152" y="0"/>
                </a:lnTo>
                <a:lnTo>
                  <a:pt x="166152" y="77747"/>
                </a:lnTo>
                <a:lnTo>
                  <a:pt x="332305" y="77747"/>
                </a:lnTo>
                <a:lnTo>
                  <a:pt x="332305" y="310987"/>
                </a:lnTo>
                <a:close/>
              </a:path>
            </a:pathLst>
          </a:custGeom>
          <a:solidFill>
            <a:schemeClr val="bg1">
              <a:lumMod val="75000"/>
            </a:schemeClr>
          </a:solidFill>
        </p:spPr>
        <p:style>
          <a:lnRef idx="0">
            <a:schemeClr val="lt1">
              <a:hueOff val="0"/>
              <a:satOff val="0"/>
              <a:lumOff val="0"/>
              <a:alphaOff val="0"/>
            </a:schemeClr>
          </a:lnRef>
          <a:fillRef idx="3">
            <a:scrgbClr r="0" g="0" b="0"/>
          </a:fillRef>
          <a:effectRef idx="2">
            <a:schemeClr val="accent5">
              <a:hueOff val="-6758543"/>
              <a:satOff val="-17419"/>
              <a:lumOff val="-11765"/>
              <a:alphaOff val="0"/>
            </a:schemeClr>
          </a:effectRef>
          <a:fontRef idx="minor">
            <a:schemeClr val="lt1"/>
          </a:fontRef>
        </p:style>
        <p:txBody>
          <a:bodyPr spcFirstLastPara="0" vert="horz" wrap="square" lIns="99691" tIns="77748" rIns="0" bIns="77747"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21" name="Freeform: Shape 20">
            <a:extLst>
              <a:ext uri="{FF2B5EF4-FFF2-40B4-BE49-F238E27FC236}">
                <a16:creationId xmlns:a16="http://schemas.microsoft.com/office/drawing/2014/main" id="{0D876733-B6A2-BB1D-2101-0E1E67A71430}"/>
              </a:ext>
            </a:extLst>
          </p:cNvPr>
          <p:cNvSpPr/>
          <p:nvPr/>
        </p:nvSpPr>
        <p:spPr>
          <a:xfrm>
            <a:off x="3393825" y="4220148"/>
            <a:ext cx="2328723" cy="1642908"/>
          </a:xfrm>
          <a:custGeom>
            <a:avLst/>
            <a:gdLst>
              <a:gd name="connsiteX0" fmla="*/ 0 w 2328723"/>
              <a:gd name="connsiteY0" fmla="*/ 164291 h 1642908"/>
              <a:gd name="connsiteX1" fmla="*/ 164291 w 2328723"/>
              <a:gd name="connsiteY1" fmla="*/ 0 h 1642908"/>
              <a:gd name="connsiteX2" fmla="*/ 2164432 w 2328723"/>
              <a:gd name="connsiteY2" fmla="*/ 0 h 1642908"/>
              <a:gd name="connsiteX3" fmla="*/ 2328723 w 2328723"/>
              <a:gd name="connsiteY3" fmla="*/ 164291 h 1642908"/>
              <a:gd name="connsiteX4" fmla="*/ 2328723 w 2328723"/>
              <a:gd name="connsiteY4" fmla="*/ 1478617 h 1642908"/>
              <a:gd name="connsiteX5" fmla="*/ 2164432 w 2328723"/>
              <a:gd name="connsiteY5" fmla="*/ 1642908 h 1642908"/>
              <a:gd name="connsiteX6" fmla="*/ 164291 w 2328723"/>
              <a:gd name="connsiteY6" fmla="*/ 1642908 h 1642908"/>
              <a:gd name="connsiteX7" fmla="*/ 0 w 2328723"/>
              <a:gd name="connsiteY7" fmla="*/ 1478617 h 1642908"/>
              <a:gd name="connsiteX8" fmla="*/ 0 w 2328723"/>
              <a:gd name="connsiteY8" fmla="*/ 164291 h 16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723" h="1642908">
                <a:moveTo>
                  <a:pt x="0" y="164291"/>
                </a:moveTo>
                <a:cubicBezTo>
                  <a:pt x="0" y="73556"/>
                  <a:pt x="73556" y="0"/>
                  <a:pt x="164291" y="0"/>
                </a:cubicBezTo>
                <a:lnTo>
                  <a:pt x="2164432" y="0"/>
                </a:lnTo>
                <a:cubicBezTo>
                  <a:pt x="2255167" y="0"/>
                  <a:pt x="2328723" y="73556"/>
                  <a:pt x="2328723" y="164291"/>
                </a:cubicBezTo>
                <a:lnTo>
                  <a:pt x="2328723" y="1478617"/>
                </a:lnTo>
                <a:cubicBezTo>
                  <a:pt x="2328723" y="1569352"/>
                  <a:pt x="2255167" y="1642908"/>
                  <a:pt x="2164432" y="1642908"/>
                </a:cubicBezTo>
                <a:lnTo>
                  <a:pt x="164291" y="1642908"/>
                </a:lnTo>
                <a:cubicBezTo>
                  <a:pt x="73556" y="1642908"/>
                  <a:pt x="0" y="1569352"/>
                  <a:pt x="0" y="1478617"/>
                </a:cubicBezTo>
                <a:lnTo>
                  <a:pt x="0" y="164291"/>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6758543"/>
              <a:satOff val="-17419"/>
              <a:lumOff val="-11765"/>
              <a:alphaOff val="0"/>
            </a:schemeClr>
          </a:effectRef>
          <a:fontRef idx="minor">
            <a:schemeClr val="lt1"/>
          </a:fontRef>
        </p:style>
        <p:txBody>
          <a:bodyPr spcFirstLastPara="0" vert="horz" wrap="square" lIns="116699" tIns="116699" rIns="116699" bIns="116699"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Step 6: </a:t>
            </a:r>
          </a:p>
          <a:p>
            <a:pPr marL="0" lvl="0" indent="0" algn="ctr" defTabSz="800100">
              <a:lnSpc>
                <a:spcPct val="90000"/>
              </a:lnSpc>
              <a:spcBef>
                <a:spcPct val="0"/>
              </a:spcBef>
              <a:spcAft>
                <a:spcPct val="35000"/>
              </a:spcAft>
              <a:buNone/>
            </a:pPr>
            <a:r>
              <a:rPr lang="en-GB" sz="1800" b="0" i="0" kern="1200">
                <a:latin typeface="Arial" panose="020B0604020202020204" pitchFamily="34" charset="0"/>
                <a:cs typeface="Arial" panose="020B0604020202020204" pitchFamily="34" charset="0"/>
              </a:rPr>
              <a:t>RA publishes Contract Award notice</a:t>
            </a:r>
            <a:endParaRPr lang="en-GB" sz="1800" kern="120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40340F7A-15E5-4767-BF42-D8B3A82F9185}"/>
              </a:ext>
            </a:extLst>
          </p:cNvPr>
          <p:cNvGrpSpPr/>
          <p:nvPr/>
        </p:nvGrpSpPr>
        <p:grpSpPr>
          <a:xfrm>
            <a:off x="68043" y="89506"/>
            <a:ext cx="1620000" cy="1620983"/>
            <a:chOff x="4956463" y="4416134"/>
            <a:chExt cx="1620000" cy="1620983"/>
          </a:xfrm>
        </p:grpSpPr>
        <p:sp>
          <p:nvSpPr>
            <p:cNvPr id="6" name="Oval 5">
              <a:extLst>
                <a:ext uri="{FF2B5EF4-FFF2-40B4-BE49-F238E27FC236}">
                  <a16:creationId xmlns:a16="http://schemas.microsoft.com/office/drawing/2014/main" id="{40022F45-F2D2-4576-8D01-052D2953F0C6}"/>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2B7355C3-0FE1-405B-A92C-FA59517AFE9A}"/>
                </a:ext>
              </a:extLst>
            </p:cNvPr>
            <p:cNvSpPr txBox="1"/>
            <p:nvPr/>
          </p:nvSpPr>
          <p:spPr>
            <a:xfrm>
              <a:off x="4956463" y="4949626"/>
              <a:ext cx="1620000" cy="553998"/>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6 Regulation 9</a:t>
              </a:r>
            </a:p>
          </p:txBody>
        </p:sp>
      </p:grpSp>
      <p:sp>
        <p:nvSpPr>
          <p:cNvPr id="8" name="TextBox 7">
            <a:extLst>
              <a:ext uri="{FF2B5EF4-FFF2-40B4-BE49-F238E27FC236}">
                <a16:creationId xmlns:a16="http://schemas.microsoft.com/office/drawing/2014/main" id="{64F47CA4-1336-4490-A7D4-4D17A4E8F88B}"/>
              </a:ext>
            </a:extLst>
          </p:cNvPr>
          <p:cNvSpPr txBox="1"/>
          <p:nvPr/>
        </p:nvSpPr>
        <p:spPr>
          <a:xfrm>
            <a:off x="9773216" y="6473793"/>
            <a:ext cx="2403222"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RA: relevant authority</a:t>
            </a:r>
          </a:p>
        </p:txBody>
      </p:sp>
      <p:sp>
        <p:nvSpPr>
          <p:cNvPr id="3" name="TextBox 2">
            <a:extLst>
              <a:ext uri="{FF2B5EF4-FFF2-40B4-BE49-F238E27FC236}">
                <a16:creationId xmlns:a16="http://schemas.microsoft.com/office/drawing/2014/main" id="{24B73046-C876-F9D1-CAC5-FB8F814A7B94}"/>
              </a:ext>
            </a:extLst>
          </p:cNvPr>
          <p:cNvSpPr txBox="1"/>
          <p:nvPr/>
        </p:nvSpPr>
        <p:spPr>
          <a:xfrm>
            <a:off x="3237076" y="6141933"/>
            <a:ext cx="8954924"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 These steps in the process may be carried out in the reverse order or simultaneously. </a:t>
            </a:r>
          </a:p>
        </p:txBody>
      </p:sp>
    </p:spTree>
    <p:extLst>
      <p:ext uri="{BB962C8B-B14F-4D97-AF65-F5344CB8AC3E}">
        <p14:creationId xmlns:p14="http://schemas.microsoft.com/office/powerpoint/2010/main" val="2177119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1911256" y="374582"/>
            <a:ext cx="8369488" cy="768418"/>
          </a:xfrm>
        </p:spPr>
        <p:txBody>
          <a:bodyPr>
            <a:noAutofit/>
          </a:bodyPr>
          <a:lstStyle/>
          <a:p>
            <a:pPr algn="ctr"/>
            <a:r>
              <a:rPr lang="en-US" b="1"/>
              <a:t>START of direct award process C</a:t>
            </a:r>
          </a:p>
        </p:txBody>
      </p:sp>
      <p:grpSp>
        <p:nvGrpSpPr>
          <p:cNvPr id="5" name="Group 4">
            <a:extLst>
              <a:ext uri="{FF2B5EF4-FFF2-40B4-BE49-F238E27FC236}">
                <a16:creationId xmlns:a16="http://schemas.microsoft.com/office/drawing/2014/main" id="{54C54E4E-6710-4B45-B0E5-CF3DFCE87443}"/>
              </a:ext>
            </a:extLst>
          </p:cNvPr>
          <p:cNvGrpSpPr/>
          <p:nvPr/>
        </p:nvGrpSpPr>
        <p:grpSpPr>
          <a:xfrm>
            <a:off x="83993" y="83086"/>
            <a:ext cx="1620000" cy="1620983"/>
            <a:chOff x="4956463" y="4416134"/>
            <a:chExt cx="1620000" cy="1620983"/>
          </a:xfrm>
        </p:grpSpPr>
        <p:sp>
          <p:nvSpPr>
            <p:cNvPr id="2" name="Oval 1">
              <a:extLst>
                <a:ext uri="{FF2B5EF4-FFF2-40B4-BE49-F238E27FC236}">
                  <a16:creationId xmlns:a16="http://schemas.microsoft.com/office/drawing/2014/main" id="{8C71F2A5-A1E3-4F3B-BDD9-C969EBE07784}"/>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E89EE61-B953-4C5F-85B3-C270E0822441}"/>
                </a:ext>
              </a:extLst>
            </p:cNvPr>
            <p:cNvSpPr txBox="1"/>
            <p:nvPr/>
          </p:nvSpPr>
          <p:spPr>
            <a:xfrm>
              <a:off x="4974738" y="5065043"/>
              <a:ext cx="157286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6(5)</a:t>
              </a:r>
            </a:p>
          </p:txBody>
        </p:sp>
      </p:grpSp>
      <p:graphicFrame>
        <p:nvGraphicFramePr>
          <p:cNvPr id="4" name="Diagram 3">
            <a:extLst>
              <a:ext uri="{FF2B5EF4-FFF2-40B4-BE49-F238E27FC236}">
                <a16:creationId xmlns:a16="http://schemas.microsoft.com/office/drawing/2014/main" id="{D661EDCF-3477-46FB-94DF-5B6FBE8B4BD9}"/>
              </a:ext>
            </a:extLst>
          </p:cNvPr>
          <p:cNvGraphicFramePr/>
          <p:nvPr>
            <p:extLst>
              <p:ext uri="{D42A27DB-BD31-4B8C-83A1-F6EECF244321}">
                <p14:modId xmlns:p14="http://schemas.microsoft.com/office/powerpoint/2010/main" val="454506023"/>
              </p:ext>
            </p:extLst>
          </p:nvPr>
        </p:nvGraphicFramePr>
        <p:xfrm>
          <a:off x="785744" y="1962057"/>
          <a:ext cx="10620513" cy="4299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9452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2283974" y="374582"/>
            <a:ext cx="7624053" cy="768418"/>
          </a:xfrm>
        </p:spPr>
        <p:txBody>
          <a:bodyPr>
            <a:noAutofit/>
          </a:bodyPr>
          <a:lstStyle/>
          <a:p>
            <a:pPr algn="ctr"/>
            <a:r>
              <a:rPr lang="en-US" b="1"/>
              <a:t>STEP 1 of direct award process C</a:t>
            </a:r>
          </a:p>
        </p:txBody>
      </p:sp>
      <p:sp>
        <p:nvSpPr>
          <p:cNvPr id="7" name="Rectangle 6">
            <a:extLst>
              <a:ext uri="{FF2B5EF4-FFF2-40B4-BE49-F238E27FC236}">
                <a16:creationId xmlns:a16="http://schemas.microsoft.com/office/drawing/2014/main" id="{F81195C3-BE19-4887-B23B-3EFDFF9BDD68}"/>
              </a:ext>
            </a:extLst>
          </p:cNvPr>
          <p:cNvSpPr/>
          <p:nvPr/>
        </p:nvSpPr>
        <p:spPr>
          <a:xfrm>
            <a:off x="290080" y="1791909"/>
            <a:ext cx="11556748" cy="738664"/>
          </a:xfrm>
          <a:prstGeom prst="rect">
            <a:avLst/>
          </a:prstGeom>
        </p:spPr>
        <p:txBody>
          <a:bodyPr wrap="square">
            <a:spAutoFit/>
          </a:bodyPr>
          <a:lstStyle/>
          <a:p>
            <a:pPr fontAlgn="base"/>
            <a:r>
              <a:rPr lang="en-GB" sz="2100">
                <a:latin typeface="Arial" panose="020B0604020202020204" pitchFamily="34" charset="0"/>
                <a:cs typeface="Arial" panose="020B0604020202020204" pitchFamily="34" charset="0"/>
              </a:rPr>
              <a:t>Once the relevant authority has established that the service is not changing considerably, they must assess whether the existing provider is: </a:t>
            </a:r>
            <a:endParaRPr lang="en-US" sz="210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54C54E4E-6710-4B45-B0E5-CF3DFCE87443}"/>
              </a:ext>
            </a:extLst>
          </p:cNvPr>
          <p:cNvGrpSpPr/>
          <p:nvPr/>
        </p:nvGrpSpPr>
        <p:grpSpPr>
          <a:xfrm>
            <a:off x="93518" y="72946"/>
            <a:ext cx="1620000" cy="1620983"/>
            <a:chOff x="4956463" y="4416134"/>
            <a:chExt cx="1620000" cy="1620983"/>
          </a:xfrm>
        </p:grpSpPr>
        <p:sp>
          <p:nvSpPr>
            <p:cNvPr id="2" name="Oval 1">
              <a:extLst>
                <a:ext uri="{FF2B5EF4-FFF2-40B4-BE49-F238E27FC236}">
                  <a16:creationId xmlns:a16="http://schemas.microsoft.com/office/drawing/2014/main" id="{8C71F2A5-A1E3-4F3B-BDD9-C969EBE07784}"/>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E89EE61-B953-4C5F-85B3-C270E0822441}"/>
                </a:ext>
              </a:extLst>
            </p:cNvPr>
            <p:cNvSpPr txBox="1"/>
            <p:nvPr/>
          </p:nvSpPr>
          <p:spPr>
            <a:xfrm>
              <a:off x="5097850" y="5065043"/>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9</a:t>
              </a:r>
            </a:p>
          </p:txBody>
        </p:sp>
      </p:grpSp>
      <p:grpSp>
        <p:nvGrpSpPr>
          <p:cNvPr id="11" name="Group 10">
            <a:extLst>
              <a:ext uri="{FF2B5EF4-FFF2-40B4-BE49-F238E27FC236}">
                <a16:creationId xmlns:a16="http://schemas.microsoft.com/office/drawing/2014/main" id="{F7D70368-104D-48F8-87CD-08061900F757}"/>
              </a:ext>
            </a:extLst>
          </p:cNvPr>
          <p:cNvGrpSpPr/>
          <p:nvPr/>
        </p:nvGrpSpPr>
        <p:grpSpPr>
          <a:xfrm>
            <a:off x="496957" y="2711205"/>
            <a:ext cx="11280913" cy="919080"/>
            <a:chOff x="496957" y="2591937"/>
            <a:chExt cx="11280913" cy="919080"/>
          </a:xfrm>
        </p:grpSpPr>
        <p:sp>
          <p:nvSpPr>
            <p:cNvPr id="12" name="Rectangle 11">
              <a:extLst>
                <a:ext uri="{FF2B5EF4-FFF2-40B4-BE49-F238E27FC236}">
                  <a16:creationId xmlns:a16="http://schemas.microsoft.com/office/drawing/2014/main" id="{74791FA3-D1C2-40BC-801C-AB513DBE8495}"/>
                </a:ext>
              </a:extLst>
            </p:cNvPr>
            <p:cNvSpPr/>
            <p:nvPr/>
          </p:nvSpPr>
          <p:spPr>
            <a:xfrm>
              <a:off x="496957" y="2931417"/>
              <a:ext cx="11280913" cy="5796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Freeform: Shape 12">
              <a:extLst>
                <a:ext uri="{FF2B5EF4-FFF2-40B4-BE49-F238E27FC236}">
                  <a16:creationId xmlns:a16="http://schemas.microsoft.com/office/drawing/2014/main" id="{F6D9F663-AC82-431B-ACF4-397BF3CFA468}"/>
                </a:ext>
              </a:extLst>
            </p:cNvPr>
            <p:cNvSpPr/>
            <p:nvPr/>
          </p:nvSpPr>
          <p:spPr>
            <a:xfrm>
              <a:off x="1056045" y="2591937"/>
              <a:ext cx="10718693" cy="678960"/>
            </a:xfrm>
            <a:custGeom>
              <a:avLst/>
              <a:gdLst>
                <a:gd name="connsiteX0" fmla="*/ 0 w 10718693"/>
                <a:gd name="connsiteY0" fmla="*/ 113162 h 678960"/>
                <a:gd name="connsiteX1" fmla="*/ 113162 w 10718693"/>
                <a:gd name="connsiteY1" fmla="*/ 0 h 678960"/>
                <a:gd name="connsiteX2" fmla="*/ 10605531 w 10718693"/>
                <a:gd name="connsiteY2" fmla="*/ 0 h 678960"/>
                <a:gd name="connsiteX3" fmla="*/ 10718693 w 10718693"/>
                <a:gd name="connsiteY3" fmla="*/ 113162 h 678960"/>
                <a:gd name="connsiteX4" fmla="*/ 10718693 w 10718693"/>
                <a:gd name="connsiteY4" fmla="*/ 565798 h 678960"/>
                <a:gd name="connsiteX5" fmla="*/ 10605531 w 10718693"/>
                <a:gd name="connsiteY5" fmla="*/ 678960 h 678960"/>
                <a:gd name="connsiteX6" fmla="*/ 113162 w 10718693"/>
                <a:gd name="connsiteY6" fmla="*/ 678960 h 678960"/>
                <a:gd name="connsiteX7" fmla="*/ 0 w 10718693"/>
                <a:gd name="connsiteY7" fmla="*/ 565798 h 678960"/>
                <a:gd name="connsiteX8" fmla="*/ 0 w 10718693"/>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8693" h="678960">
                  <a:moveTo>
                    <a:pt x="0" y="113162"/>
                  </a:moveTo>
                  <a:cubicBezTo>
                    <a:pt x="0" y="50664"/>
                    <a:pt x="50664" y="0"/>
                    <a:pt x="113162" y="0"/>
                  </a:cubicBezTo>
                  <a:lnTo>
                    <a:pt x="10605531" y="0"/>
                  </a:lnTo>
                  <a:cubicBezTo>
                    <a:pt x="10668029" y="0"/>
                    <a:pt x="10718693" y="50664"/>
                    <a:pt x="10718693" y="113162"/>
                  </a:cubicBezTo>
                  <a:lnTo>
                    <a:pt x="10718693" y="565798"/>
                  </a:lnTo>
                  <a:cubicBezTo>
                    <a:pt x="10718693" y="628296"/>
                    <a:pt x="10668029" y="678960"/>
                    <a:pt x="10605531" y="678960"/>
                  </a:cubicBezTo>
                  <a:lnTo>
                    <a:pt x="113162" y="678960"/>
                  </a:lnTo>
                  <a:cubicBezTo>
                    <a:pt x="50664" y="678960"/>
                    <a:pt x="0" y="628296"/>
                    <a:pt x="0" y="565798"/>
                  </a:cubicBezTo>
                  <a:lnTo>
                    <a:pt x="0" y="1131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1618" tIns="33144" rIns="331618" bIns="33144"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Satisfying the existing contract (according to the detail outlined in the existing contract), taking into account the key criteria and applying the basic selection criteria.</a:t>
              </a:r>
            </a:p>
          </p:txBody>
        </p:sp>
      </p:grpSp>
      <p:sp>
        <p:nvSpPr>
          <p:cNvPr id="10" name="TextBox 9">
            <a:extLst>
              <a:ext uri="{FF2B5EF4-FFF2-40B4-BE49-F238E27FC236}">
                <a16:creationId xmlns:a16="http://schemas.microsoft.com/office/drawing/2014/main" id="{9CD727F5-A11C-4A62-AC29-641FAEE5BD08}"/>
              </a:ext>
            </a:extLst>
          </p:cNvPr>
          <p:cNvSpPr txBox="1"/>
          <p:nvPr/>
        </p:nvSpPr>
        <p:spPr>
          <a:xfrm>
            <a:off x="290081" y="5114285"/>
            <a:ext cx="11556747" cy="1061829"/>
          </a:xfrm>
          <a:prstGeom prst="rect">
            <a:avLst/>
          </a:prstGeom>
          <a:noFill/>
        </p:spPr>
        <p:txBody>
          <a:bodyPr wrap="square">
            <a:spAutoFit/>
          </a:bodyPr>
          <a:lstStyle/>
          <a:p>
            <a:pPr fontAlgn="base"/>
            <a:r>
              <a:rPr lang="en-GB" sz="2100">
                <a:latin typeface="Arial" panose="020B0604020202020204" pitchFamily="34" charset="0"/>
                <a:cs typeface="Arial" panose="020B0604020202020204" pitchFamily="34" charset="0"/>
              </a:rPr>
              <a:t>To do this, the relevant authority must decide on the relative importance of the key criteria for the service in question, before assessing the existing provider’s performance with regard to each of the key criteria.</a:t>
            </a:r>
            <a:endParaRPr lang="en-GB" sz="2100"/>
          </a:p>
        </p:txBody>
      </p:sp>
      <p:sp>
        <p:nvSpPr>
          <p:cNvPr id="16" name="TextBox 15">
            <a:extLst>
              <a:ext uri="{FF2B5EF4-FFF2-40B4-BE49-F238E27FC236}">
                <a16:creationId xmlns:a16="http://schemas.microsoft.com/office/drawing/2014/main" id="{E315B52C-9FBA-4C32-8FC6-FEFC5B62419F}"/>
              </a:ext>
            </a:extLst>
          </p:cNvPr>
          <p:cNvSpPr txBox="1"/>
          <p:nvPr/>
        </p:nvSpPr>
        <p:spPr>
          <a:xfrm>
            <a:off x="287388" y="3739296"/>
            <a:ext cx="914400"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AND</a:t>
            </a:r>
          </a:p>
        </p:txBody>
      </p:sp>
      <p:sp>
        <p:nvSpPr>
          <p:cNvPr id="4" name="Rectangle 3">
            <a:extLst>
              <a:ext uri="{FF2B5EF4-FFF2-40B4-BE49-F238E27FC236}">
                <a16:creationId xmlns:a16="http://schemas.microsoft.com/office/drawing/2014/main" id="{8A0F701C-3F22-F1A3-EA3B-8473C2117E37}"/>
              </a:ext>
            </a:extLst>
          </p:cNvPr>
          <p:cNvSpPr/>
          <p:nvPr/>
        </p:nvSpPr>
        <p:spPr>
          <a:xfrm>
            <a:off x="496957" y="4191180"/>
            <a:ext cx="11280913" cy="5796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Freeform: Shape 7">
            <a:extLst>
              <a:ext uri="{FF2B5EF4-FFF2-40B4-BE49-F238E27FC236}">
                <a16:creationId xmlns:a16="http://schemas.microsoft.com/office/drawing/2014/main" id="{8740BF28-0462-8CBE-6F92-B0BC20C0B730}"/>
              </a:ext>
            </a:extLst>
          </p:cNvPr>
          <p:cNvSpPr/>
          <p:nvPr/>
        </p:nvSpPr>
        <p:spPr>
          <a:xfrm>
            <a:off x="1056044" y="4014573"/>
            <a:ext cx="10718693" cy="678960"/>
          </a:xfrm>
          <a:custGeom>
            <a:avLst/>
            <a:gdLst>
              <a:gd name="connsiteX0" fmla="*/ 0 w 10718693"/>
              <a:gd name="connsiteY0" fmla="*/ 113162 h 678960"/>
              <a:gd name="connsiteX1" fmla="*/ 113162 w 10718693"/>
              <a:gd name="connsiteY1" fmla="*/ 0 h 678960"/>
              <a:gd name="connsiteX2" fmla="*/ 10605531 w 10718693"/>
              <a:gd name="connsiteY2" fmla="*/ 0 h 678960"/>
              <a:gd name="connsiteX3" fmla="*/ 10718693 w 10718693"/>
              <a:gd name="connsiteY3" fmla="*/ 113162 h 678960"/>
              <a:gd name="connsiteX4" fmla="*/ 10718693 w 10718693"/>
              <a:gd name="connsiteY4" fmla="*/ 565798 h 678960"/>
              <a:gd name="connsiteX5" fmla="*/ 10605531 w 10718693"/>
              <a:gd name="connsiteY5" fmla="*/ 678960 h 678960"/>
              <a:gd name="connsiteX6" fmla="*/ 113162 w 10718693"/>
              <a:gd name="connsiteY6" fmla="*/ 678960 h 678960"/>
              <a:gd name="connsiteX7" fmla="*/ 0 w 10718693"/>
              <a:gd name="connsiteY7" fmla="*/ 565798 h 678960"/>
              <a:gd name="connsiteX8" fmla="*/ 0 w 10718693"/>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8693" h="678960">
                <a:moveTo>
                  <a:pt x="0" y="113162"/>
                </a:moveTo>
                <a:cubicBezTo>
                  <a:pt x="0" y="50664"/>
                  <a:pt x="50664" y="0"/>
                  <a:pt x="113162" y="0"/>
                </a:cubicBezTo>
                <a:lnTo>
                  <a:pt x="10605531" y="0"/>
                </a:lnTo>
                <a:cubicBezTo>
                  <a:pt x="10668029" y="0"/>
                  <a:pt x="10718693" y="50664"/>
                  <a:pt x="10718693" y="113162"/>
                </a:cubicBezTo>
                <a:lnTo>
                  <a:pt x="10718693" y="565798"/>
                </a:lnTo>
                <a:cubicBezTo>
                  <a:pt x="10718693" y="628296"/>
                  <a:pt x="10668029" y="678960"/>
                  <a:pt x="10605531" y="678960"/>
                </a:cubicBezTo>
                <a:lnTo>
                  <a:pt x="113162" y="678960"/>
                </a:lnTo>
                <a:cubicBezTo>
                  <a:pt x="50664" y="678960"/>
                  <a:pt x="0" y="628296"/>
                  <a:pt x="0" y="565798"/>
                </a:cubicBezTo>
                <a:lnTo>
                  <a:pt x="0" y="1131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1618" tIns="33144" rIns="331618" bIns="33144"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Be likely able to satisfy the new contract to a sufficient standard (according to the detail outlined in the new contract), taking into account the key criteria and applying the basic selection criteria. </a:t>
            </a:r>
          </a:p>
        </p:txBody>
      </p:sp>
    </p:spTree>
    <p:extLst>
      <p:ext uri="{BB962C8B-B14F-4D97-AF65-F5344CB8AC3E}">
        <p14:creationId xmlns:p14="http://schemas.microsoft.com/office/powerpoint/2010/main" val="4076464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1970891" y="374582"/>
            <a:ext cx="8250219" cy="768418"/>
          </a:xfrm>
        </p:spPr>
        <p:txBody>
          <a:bodyPr>
            <a:noAutofit/>
          </a:bodyPr>
          <a:lstStyle/>
          <a:p>
            <a:pPr algn="ctr"/>
            <a:r>
              <a:rPr lang="en-US" b="1"/>
              <a:t>STEP 2 of direct award process C</a:t>
            </a:r>
          </a:p>
        </p:txBody>
      </p:sp>
      <p:sp>
        <p:nvSpPr>
          <p:cNvPr id="7" name="Rectangle 6">
            <a:extLst>
              <a:ext uri="{FF2B5EF4-FFF2-40B4-BE49-F238E27FC236}">
                <a16:creationId xmlns:a16="http://schemas.microsoft.com/office/drawing/2014/main" id="{F81195C3-BE19-4887-B23B-3EFDFF9BDD68}"/>
              </a:ext>
            </a:extLst>
          </p:cNvPr>
          <p:cNvSpPr/>
          <p:nvPr/>
        </p:nvSpPr>
        <p:spPr>
          <a:xfrm>
            <a:off x="369244" y="1822063"/>
            <a:ext cx="10092438" cy="415498"/>
          </a:xfrm>
          <a:prstGeom prst="rect">
            <a:avLst/>
          </a:prstGeom>
        </p:spPr>
        <p:txBody>
          <a:bodyPr wrap="square">
            <a:spAutoFit/>
          </a:bodyPr>
          <a:lstStyle/>
          <a:p>
            <a:pPr fontAlgn="base"/>
            <a:r>
              <a:rPr lang="en-GB" sz="2100">
                <a:latin typeface="Arial" panose="020B0604020202020204" pitchFamily="34" charset="0"/>
                <a:cs typeface="Arial" panose="020B0604020202020204" pitchFamily="34" charset="0"/>
              </a:rPr>
              <a:t>A change is deemed</a:t>
            </a:r>
            <a:r>
              <a:rPr lang="en-GB" sz="2100" b="1">
                <a:latin typeface="Arial" panose="020B0604020202020204" pitchFamily="34" charset="0"/>
                <a:cs typeface="Arial" panose="020B0604020202020204" pitchFamily="34" charset="0"/>
              </a:rPr>
              <a:t> ‘considerable’ </a:t>
            </a:r>
            <a:r>
              <a:rPr lang="en-GB" sz="2100">
                <a:latin typeface="Arial" panose="020B0604020202020204" pitchFamily="34" charset="0"/>
                <a:cs typeface="Arial" panose="020B0604020202020204" pitchFamily="34" charset="0"/>
              </a:rPr>
              <a:t>if: </a:t>
            </a:r>
            <a:r>
              <a:rPr lang="en-US" sz="2100">
                <a:latin typeface="Arial" panose="020B0604020202020204" pitchFamily="34" charset="0"/>
                <a:cs typeface="Arial" panose="020B0604020202020204" pitchFamily="34" charset="0"/>
              </a:rPr>
              <a:t>​​</a:t>
            </a:r>
          </a:p>
        </p:txBody>
      </p:sp>
      <p:grpSp>
        <p:nvGrpSpPr>
          <p:cNvPr id="5" name="Group 4">
            <a:extLst>
              <a:ext uri="{FF2B5EF4-FFF2-40B4-BE49-F238E27FC236}">
                <a16:creationId xmlns:a16="http://schemas.microsoft.com/office/drawing/2014/main" id="{54C54E4E-6710-4B45-B0E5-CF3DFCE87443}"/>
              </a:ext>
            </a:extLst>
          </p:cNvPr>
          <p:cNvGrpSpPr/>
          <p:nvPr/>
        </p:nvGrpSpPr>
        <p:grpSpPr>
          <a:xfrm>
            <a:off x="110028" y="83086"/>
            <a:ext cx="1680267" cy="1620983"/>
            <a:chOff x="4933217" y="4416134"/>
            <a:chExt cx="1680267" cy="1620983"/>
          </a:xfrm>
        </p:grpSpPr>
        <p:sp>
          <p:nvSpPr>
            <p:cNvPr id="2" name="Oval 1">
              <a:extLst>
                <a:ext uri="{FF2B5EF4-FFF2-40B4-BE49-F238E27FC236}">
                  <a16:creationId xmlns:a16="http://schemas.microsoft.com/office/drawing/2014/main" id="{8C71F2A5-A1E3-4F3B-BDD9-C969EBE07784}"/>
                </a:ext>
              </a:extLst>
            </p:cNvPr>
            <p:cNvSpPr/>
            <p:nvPr/>
          </p:nvSpPr>
          <p:spPr>
            <a:xfrm>
              <a:off x="4963350"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89EE61-B953-4C5F-85B3-C270E0822441}"/>
                </a:ext>
              </a:extLst>
            </p:cNvPr>
            <p:cNvSpPr txBox="1"/>
            <p:nvPr/>
          </p:nvSpPr>
          <p:spPr>
            <a:xfrm>
              <a:off x="4933217" y="4949626"/>
              <a:ext cx="1680267"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6(5)</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6(10)</a:t>
              </a:r>
            </a:p>
          </p:txBody>
        </p:sp>
      </p:grpSp>
      <p:sp>
        <p:nvSpPr>
          <p:cNvPr id="13" name="Freeform: Shape 12">
            <a:extLst>
              <a:ext uri="{FF2B5EF4-FFF2-40B4-BE49-F238E27FC236}">
                <a16:creationId xmlns:a16="http://schemas.microsoft.com/office/drawing/2014/main" id="{DBA4964A-249E-49D2-88F2-DB91EBE0C3C5}"/>
              </a:ext>
            </a:extLst>
          </p:cNvPr>
          <p:cNvSpPr/>
          <p:nvPr/>
        </p:nvSpPr>
        <p:spPr>
          <a:xfrm>
            <a:off x="502806" y="2276725"/>
            <a:ext cx="10262388" cy="720000"/>
          </a:xfrm>
          <a:custGeom>
            <a:avLst/>
            <a:gdLst>
              <a:gd name="connsiteX0" fmla="*/ 0 w 4624832"/>
              <a:gd name="connsiteY0" fmla="*/ 188774 h 1132623"/>
              <a:gd name="connsiteX1" fmla="*/ 188774 w 4624832"/>
              <a:gd name="connsiteY1" fmla="*/ 0 h 1132623"/>
              <a:gd name="connsiteX2" fmla="*/ 4436058 w 4624832"/>
              <a:gd name="connsiteY2" fmla="*/ 0 h 1132623"/>
              <a:gd name="connsiteX3" fmla="*/ 4624832 w 4624832"/>
              <a:gd name="connsiteY3" fmla="*/ 188774 h 1132623"/>
              <a:gd name="connsiteX4" fmla="*/ 4624832 w 4624832"/>
              <a:gd name="connsiteY4" fmla="*/ 943849 h 1132623"/>
              <a:gd name="connsiteX5" fmla="*/ 4436058 w 4624832"/>
              <a:gd name="connsiteY5" fmla="*/ 1132623 h 1132623"/>
              <a:gd name="connsiteX6" fmla="*/ 188774 w 4624832"/>
              <a:gd name="connsiteY6" fmla="*/ 1132623 h 1132623"/>
              <a:gd name="connsiteX7" fmla="*/ 0 w 4624832"/>
              <a:gd name="connsiteY7" fmla="*/ 943849 h 1132623"/>
              <a:gd name="connsiteX8" fmla="*/ 0 w 4624832"/>
              <a:gd name="connsiteY8" fmla="*/ 188774 h 11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4832" h="1132623">
                <a:moveTo>
                  <a:pt x="0" y="188774"/>
                </a:moveTo>
                <a:cubicBezTo>
                  <a:pt x="0" y="84517"/>
                  <a:pt x="84517" y="0"/>
                  <a:pt x="188774" y="0"/>
                </a:cubicBezTo>
                <a:lnTo>
                  <a:pt x="4436058" y="0"/>
                </a:lnTo>
                <a:cubicBezTo>
                  <a:pt x="4540315" y="0"/>
                  <a:pt x="4624832" y="84517"/>
                  <a:pt x="4624832" y="188774"/>
                </a:cubicBezTo>
                <a:lnTo>
                  <a:pt x="4624832" y="943849"/>
                </a:lnTo>
                <a:cubicBezTo>
                  <a:pt x="4624832" y="1048106"/>
                  <a:pt x="4540315" y="1132623"/>
                  <a:pt x="4436058" y="1132623"/>
                </a:cubicBezTo>
                <a:lnTo>
                  <a:pt x="188774" y="1132623"/>
                </a:lnTo>
                <a:cubicBezTo>
                  <a:pt x="84517" y="1132623"/>
                  <a:pt x="0" y="1048106"/>
                  <a:pt x="0" y="943849"/>
                </a:cubicBezTo>
                <a:lnTo>
                  <a:pt x="0" y="188774"/>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300" tIns="95295" rIns="135300" bIns="95295" numCol="1" spcCol="1270" anchor="ctr" anchorCtr="0">
            <a:noAutofit/>
          </a:bodyPr>
          <a:lstStyle/>
          <a:p>
            <a:pPr marL="342900" lvl="0" indent="-342900" defTabSz="933450">
              <a:lnSpc>
                <a:spcPct val="90000"/>
              </a:lnSpc>
              <a:spcBef>
                <a:spcPct val="0"/>
              </a:spcBef>
              <a:spcAft>
                <a:spcPct val="35000"/>
              </a:spcAft>
              <a:buClr>
                <a:srgbClr val="00A9CE"/>
              </a:buClr>
              <a:buFont typeface="Wingdings" panose="05000000000000000000" pitchFamily="2" charset="2"/>
              <a:buChar char="v"/>
            </a:pPr>
            <a:r>
              <a:rPr lang="en-GB" sz="2100">
                <a:solidFill>
                  <a:schemeClr val="tx1"/>
                </a:solidFill>
                <a:latin typeface="Arial" panose="020B0604020202020204" pitchFamily="34" charset="0"/>
                <a:cs typeface="Arial" panose="020B0604020202020204" pitchFamily="34" charset="0"/>
              </a:rPr>
              <a:t>t</a:t>
            </a:r>
            <a:r>
              <a:rPr lang="en-GB" sz="2100" kern="1200">
                <a:solidFill>
                  <a:schemeClr val="tx1"/>
                </a:solidFill>
                <a:latin typeface="Arial" panose="020B0604020202020204" pitchFamily="34" charset="0"/>
                <a:cs typeface="Arial" panose="020B0604020202020204" pitchFamily="34" charset="0"/>
              </a:rPr>
              <a:t>he proposed contracting arrangements are materially different in character to the existing contract when that existing contract was entered into</a:t>
            </a:r>
          </a:p>
        </p:txBody>
      </p:sp>
      <p:sp>
        <p:nvSpPr>
          <p:cNvPr id="15" name="Freeform: Shape 14">
            <a:extLst>
              <a:ext uri="{FF2B5EF4-FFF2-40B4-BE49-F238E27FC236}">
                <a16:creationId xmlns:a16="http://schemas.microsoft.com/office/drawing/2014/main" id="{BF690437-4F6A-46E4-A5FD-2B19A9803C36}"/>
              </a:ext>
            </a:extLst>
          </p:cNvPr>
          <p:cNvSpPr/>
          <p:nvPr/>
        </p:nvSpPr>
        <p:spPr>
          <a:xfrm>
            <a:off x="369244" y="3631891"/>
            <a:ext cx="10262387" cy="2609531"/>
          </a:xfrm>
          <a:custGeom>
            <a:avLst/>
            <a:gdLst>
              <a:gd name="connsiteX0" fmla="*/ 0 w 4624832"/>
              <a:gd name="connsiteY0" fmla="*/ 188774 h 1132623"/>
              <a:gd name="connsiteX1" fmla="*/ 188774 w 4624832"/>
              <a:gd name="connsiteY1" fmla="*/ 0 h 1132623"/>
              <a:gd name="connsiteX2" fmla="*/ 4436058 w 4624832"/>
              <a:gd name="connsiteY2" fmla="*/ 0 h 1132623"/>
              <a:gd name="connsiteX3" fmla="*/ 4624832 w 4624832"/>
              <a:gd name="connsiteY3" fmla="*/ 188774 h 1132623"/>
              <a:gd name="connsiteX4" fmla="*/ 4624832 w 4624832"/>
              <a:gd name="connsiteY4" fmla="*/ 943849 h 1132623"/>
              <a:gd name="connsiteX5" fmla="*/ 4436058 w 4624832"/>
              <a:gd name="connsiteY5" fmla="*/ 1132623 h 1132623"/>
              <a:gd name="connsiteX6" fmla="*/ 188774 w 4624832"/>
              <a:gd name="connsiteY6" fmla="*/ 1132623 h 1132623"/>
              <a:gd name="connsiteX7" fmla="*/ 0 w 4624832"/>
              <a:gd name="connsiteY7" fmla="*/ 943849 h 1132623"/>
              <a:gd name="connsiteX8" fmla="*/ 0 w 4624832"/>
              <a:gd name="connsiteY8" fmla="*/ 188774 h 11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4832" h="1132623">
                <a:moveTo>
                  <a:pt x="0" y="188774"/>
                </a:moveTo>
                <a:cubicBezTo>
                  <a:pt x="0" y="84517"/>
                  <a:pt x="84517" y="0"/>
                  <a:pt x="188774" y="0"/>
                </a:cubicBezTo>
                <a:lnTo>
                  <a:pt x="4436058" y="0"/>
                </a:lnTo>
                <a:cubicBezTo>
                  <a:pt x="4540315" y="0"/>
                  <a:pt x="4624832" y="84517"/>
                  <a:pt x="4624832" y="188774"/>
                </a:cubicBezTo>
                <a:lnTo>
                  <a:pt x="4624832" y="943849"/>
                </a:lnTo>
                <a:cubicBezTo>
                  <a:pt x="4624832" y="1048106"/>
                  <a:pt x="4540315" y="1132623"/>
                  <a:pt x="4436058" y="1132623"/>
                </a:cubicBezTo>
                <a:lnTo>
                  <a:pt x="188774" y="1132623"/>
                </a:lnTo>
                <a:cubicBezTo>
                  <a:pt x="84517" y="1132623"/>
                  <a:pt x="0" y="1048106"/>
                  <a:pt x="0" y="943849"/>
                </a:cubicBezTo>
                <a:lnTo>
                  <a:pt x="0" y="188774"/>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2460" tIns="163875" rIns="272460" bIns="163875" numCol="1" spcCol="1270" anchor="ctr" anchorCtr="0">
            <a:noAutofit/>
          </a:bodyPr>
          <a:lstStyle/>
          <a:p>
            <a:pPr marL="342900" lvl="0" indent="-342900" defTabSz="2533650">
              <a:lnSpc>
                <a:spcPct val="90000"/>
              </a:lnSpc>
              <a:spcBef>
                <a:spcPct val="0"/>
              </a:spcBef>
              <a:spcAft>
                <a:spcPct val="35000"/>
              </a:spcAft>
              <a:buClr>
                <a:srgbClr val="00A9CE"/>
              </a:buClr>
              <a:buFont typeface="Wingdings" panose="05000000000000000000" pitchFamily="2" charset="2"/>
              <a:buChar char="v"/>
            </a:pPr>
            <a:r>
              <a:rPr lang="en-GB" sz="2100" kern="1200">
                <a:solidFill>
                  <a:schemeClr val="tx1"/>
                </a:solidFill>
                <a:latin typeface="Arial" panose="020B0604020202020204" pitchFamily="34" charset="0"/>
                <a:cs typeface="Arial" panose="020B0604020202020204" pitchFamily="34" charset="0"/>
              </a:rPr>
              <a:t>the change is attributable to a decision made by the relevant authority</a:t>
            </a:r>
          </a:p>
          <a:p>
            <a:pPr lvl="0" defTabSz="2533650">
              <a:lnSpc>
                <a:spcPct val="90000"/>
              </a:lnSpc>
              <a:spcBef>
                <a:spcPct val="0"/>
              </a:spcBef>
              <a:spcAft>
                <a:spcPct val="35000"/>
              </a:spcAft>
              <a:buClr>
                <a:srgbClr val="00A9CE"/>
              </a:buClr>
            </a:pPr>
            <a:endParaRPr lang="en-GB" sz="2100" kern="1200">
              <a:solidFill>
                <a:schemeClr val="tx1"/>
              </a:solidFill>
              <a:latin typeface="Arial" panose="020B0604020202020204" pitchFamily="34" charset="0"/>
              <a:cs typeface="Arial" panose="020B0604020202020204" pitchFamily="34" charset="0"/>
            </a:endParaRPr>
          </a:p>
          <a:p>
            <a:pPr marL="342900" lvl="0" indent="-342900" defTabSz="2533650">
              <a:lnSpc>
                <a:spcPct val="90000"/>
              </a:lnSpc>
              <a:spcBef>
                <a:spcPct val="0"/>
              </a:spcBef>
              <a:spcAft>
                <a:spcPct val="35000"/>
              </a:spcAft>
              <a:buClr>
                <a:srgbClr val="00A9CE"/>
              </a:buClr>
              <a:buFont typeface="Wingdings" panose="05000000000000000000" pitchFamily="2" charset="2"/>
              <a:buChar char="v"/>
            </a:pPr>
            <a:r>
              <a:rPr lang="en-GB" sz="2100">
                <a:solidFill>
                  <a:schemeClr val="tx1"/>
                </a:solidFill>
                <a:latin typeface="Arial" panose="020B0604020202020204" pitchFamily="34" charset="0"/>
                <a:cs typeface="Arial" panose="020B0604020202020204" pitchFamily="34" charset="0"/>
              </a:rPr>
              <a:t>the </a:t>
            </a:r>
            <a:r>
              <a:rPr lang="en-GB" sz="2100" kern="1200">
                <a:solidFill>
                  <a:schemeClr val="tx1"/>
                </a:solidFill>
                <a:latin typeface="Arial" panose="020B0604020202020204" pitchFamily="34" charset="0"/>
                <a:cs typeface="Arial" panose="020B0604020202020204" pitchFamily="34" charset="0"/>
              </a:rPr>
              <a:t>lifetime value of the proposed new contract is at least £500,000 higher than the lifetime value of the existing contract when it was entered into</a:t>
            </a:r>
          </a:p>
          <a:p>
            <a:pPr lvl="0" defTabSz="2533650">
              <a:lnSpc>
                <a:spcPct val="90000"/>
              </a:lnSpc>
              <a:spcBef>
                <a:spcPct val="0"/>
              </a:spcBef>
              <a:spcAft>
                <a:spcPct val="35000"/>
              </a:spcAft>
              <a:buClr>
                <a:srgbClr val="00A9CE"/>
              </a:buClr>
            </a:pPr>
            <a:endParaRPr lang="en-GB" sz="2100" kern="1200">
              <a:solidFill>
                <a:schemeClr val="tx1"/>
              </a:solidFill>
              <a:latin typeface="Arial" panose="020B0604020202020204" pitchFamily="34" charset="0"/>
              <a:cs typeface="Arial" panose="020B0604020202020204" pitchFamily="34" charset="0"/>
            </a:endParaRPr>
          </a:p>
          <a:p>
            <a:pPr marL="342900" lvl="0" indent="-342900" defTabSz="2533650">
              <a:lnSpc>
                <a:spcPct val="90000"/>
              </a:lnSpc>
              <a:spcBef>
                <a:spcPct val="0"/>
              </a:spcBef>
              <a:spcAft>
                <a:spcPct val="35000"/>
              </a:spcAft>
              <a:buClr>
                <a:srgbClr val="00A9CE"/>
              </a:buClr>
              <a:buFont typeface="Wingdings" panose="05000000000000000000" pitchFamily="2" charset="2"/>
              <a:buChar char="v"/>
            </a:pPr>
            <a:r>
              <a:rPr lang="en-GB" sz="2100">
                <a:solidFill>
                  <a:schemeClr val="tx1"/>
                </a:solidFill>
                <a:latin typeface="Arial" panose="020B0604020202020204" pitchFamily="34" charset="0"/>
                <a:cs typeface="Arial" panose="020B0604020202020204" pitchFamily="34" charset="0"/>
              </a:rPr>
              <a:t>the </a:t>
            </a:r>
            <a:r>
              <a:rPr lang="en-GB" sz="2100" kern="1200">
                <a:solidFill>
                  <a:schemeClr val="tx1"/>
                </a:solidFill>
                <a:latin typeface="Arial" panose="020B0604020202020204" pitchFamily="34" charset="0"/>
                <a:cs typeface="Arial" panose="020B0604020202020204" pitchFamily="34" charset="0"/>
              </a:rPr>
              <a:t>lifetime value of the proposed new contract is </a:t>
            </a:r>
            <a:r>
              <a:rPr lang="en-GB" sz="2100">
                <a:solidFill>
                  <a:schemeClr val="tx1"/>
                </a:solidFill>
                <a:latin typeface="Arial" panose="020B0604020202020204" pitchFamily="34" charset="0"/>
                <a:cs typeface="Arial" panose="020B0604020202020204" pitchFamily="34" charset="0"/>
              </a:rPr>
              <a:t>at least </a:t>
            </a:r>
            <a:r>
              <a:rPr lang="en-GB" sz="2100" kern="1200">
                <a:solidFill>
                  <a:schemeClr val="tx1"/>
                </a:solidFill>
                <a:latin typeface="Arial" panose="020B0604020202020204" pitchFamily="34" charset="0"/>
                <a:cs typeface="Arial" panose="020B0604020202020204" pitchFamily="34" charset="0"/>
              </a:rPr>
              <a:t>25% higher than </a:t>
            </a:r>
            <a:r>
              <a:rPr lang="en-GB" sz="2100">
                <a:solidFill>
                  <a:schemeClr val="tx1"/>
                </a:solidFill>
                <a:latin typeface="Arial" panose="020B0604020202020204" pitchFamily="34" charset="0"/>
                <a:cs typeface="Arial" panose="020B0604020202020204" pitchFamily="34" charset="0"/>
              </a:rPr>
              <a:t>t</a:t>
            </a:r>
            <a:r>
              <a:rPr lang="en-GB" sz="2100" kern="1200">
                <a:solidFill>
                  <a:schemeClr val="tx1"/>
                </a:solidFill>
                <a:latin typeface="Arial" panose="020B0604020202020204" pitchFamily="34" charset="0"/>
                <a:cs typeface="Arial" panose="020B0604020202020204" pitchFamily="34" charset="0"/>
              </a:rPr>
              <a:t>he original lifetime value of the existing contract when it was entered into.</a:t>
            </a:r>
            <a:r>
              <a:rPr lang="en-GB" sz="2100">
                <a:solidFill>
                  <a:schemeClr val="tx1"/>
                </a:solidFill>
                <a:latin typeface="Arial" panose="020B0604020202020204" pitchFamily="34" charset="0"/>
                <a:cs typeface="Arial" panose="020B0604020202020204" pitchFamily="34" charset="0"/>
              </a:rPr>
              <a:t> </a:t>
            </a:r>
            <a:endParaRPr lang="en-GB" sz="2100" kern="120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489F2A0-39C2-4364-3BA4-6251B032F809}"/>
              </a:ext>
            </a:extLst>
          </p:cNvPr>
          <p:cNvSpPr txBox="1"/>
          <p:nvPr/>
        </p:nvSpPr>
        <p:spPr>
          <a:xfrm>
            <a:off x="369244" y="3077366"/>
            <a:ext cx="5029200" cy="415498"/>
          </a:xfrm>
          <a:prstGeom prst="rect">
            <a:avLst/>
          </a:prstGeom>
          <a:noFill/>
        </p:spPr>
        <p:txBody>
          <a:bodyPr wrap="square" rtlCol="0">
            <a:spAutoFit/>
          </a:bodyPr>
          <a:lstStyle/>
          <a:p>
            <a:r>
              <a:rPr lang="en-GB" sz="2100" b="1">
                <a:latin typeface="Arial" panose="020B0604020202020204" pitchFamily="34" charset="0"/>
                <a:cs typeface="Arial" panose="020B0604020202020204" pitchFamily="34" charset="0"/>
              </a:rPr>
              <a:t>or ALL the following apply:</a:t>
            </a:r>
          </a:p>
        </p:txBody>
      </p:sp>
    </p:spTree>
    <p:extLst>
      <p:ext uri="{BB962C8B-B14F-4D97-AF65-F5344CB8AC3E}">
        <p14:creationId xmlns:p14="http://schemas.microsoft.com/office/powerpoint/2010/main" val="3497619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1BC9C5-3CF4-A6F8-5DC3-33179026ED73}"/>
              </a:ext>
            </a:extLst>
          </p:cNvPr>
          <p:cNvSpPr>
            <a:spLocks noGrp="1"/>
          </p:cNvSpPr>
          <p:nvPr>
            <p:ph type="title"/>
          </p:nvPr>
        </p:nvSpPr>
        <p:spPr>
          <a:xfrm>
            <a:off x="1970891" y="374582"/>
            <a:ext cx="8250219" cy="768418"/>
          </a:xfrm>
        </p:spPr>
        <p:txBody>
          <a:bodyPr>
            <a:noAutofit/>
          </a:bodyPr>
          <a:lstStyle/>
          <a:p>
            <a:pPr algn="ctr"/>
            <a:r>
              <a:rPr lang="en-US" b="1"/>
              <a:t>STEP 2 of direct award process C</a:t>
            </a:r>
          </a:p>
        </p:txBody>
      </p:sp>
      <p:sp>
        <p:nvSpPr>
          <p:cNvPr id="12" name="Rectangle 11">
            <a:extLst>
              <a:ext uri="{FF2B5EF4-FFF2-40B4-BE49-F238E27FC236}">
                <a16:creationId xmlns:a16="http://schemas.microsoft.com/office/drawing/2014/main" id="{A366D994-5222-FABF-5E63-8ED87D5469FF}"/>
              </a:ext>
            </a:extLst>
          </p:cNvPr>
          <p:cNvSpPr/>
          <p:nvPr/>
        </p:nvSpPr>
        <p:spPr>
          <a:xfrm>
            <a:off x="312024" y="2057763"/>
            <a:ext cx="7456744" cy="415498"/>
          </a:xfrm>
          <a:prstGeom prst="rect">
            <a:avLst/>
          </a:prstGeom>
        </p:spPr>
        <p:txBody>
          <a:bodyPr wrap="square">
            <a:spAutoFit/>
          </a:bodyPr>
          <a:lstStyle/>
          <a:p>
            <a:pPr fontAlgn="base"/>
            <a:r>
              <a:rPr lang="en-GB" sz="2100">
                <a:latin typeface="Arial" panose="020B0604020202020204" pitchFamily="34" charset="0"/>
                <a:cs typeface="Arial" panose="020B0604020202020204" pitchFamily="34" charset="0"/>
              </a:rPr>
              <a:t>The considerable change threshold is </a:t>
            </a:r>
            <a:r>
              <a:rPr lang="en-GB" sz="2100" b="1">
                <a:latin typeface="Arial" panose="020B0604020202020204" pitchFamily="34" charset="0"/>
                <a:cs typeface="Arial" panose="020B0604020202020204" pitchFamily="34" charset="0"/>
              </a:rPr>
              <a:t>not</a:t>
            </a:r>
            <a:r>
              <a:rPr lang="en-GB" sz="2100">
                <a:latin typeface="Arial" panose="020B0604020202020204" pitchFamily="34" charset="0"/>
                <a:cs typeface="Arial" panose="020B0604020202020204" pitchFamily="34" charset="0"/>
              </a:rPr>
              <a:t> met where: </a:t>
            </a:r>
            <a:r>
              <a:rPr lang="en-US" sz="2100">
                <a:latin typeface="Arial" panose="020B0604020202020204" pitchFamily="34" charset="0"/>
                <a:cs typeface="Arial" panose="020B0604020202020204" pitchFamily="34" charset="0"/>
              </a:rPr>
              <a:t>​​</a:t>
            </a:r>
          </a:p>
        </p:txBody>
      </p:sp>
      <p:sp>
        <p:nvSpPr>
          <p:cNvPr id="14" name="Freeform: Shape 12">
            <a:extLst>
              <a:ext uri="{FF2B5EF4-FFF2-40B4-BE49-F238E27FC236}">
                <a16:creationId xmlns:a16="http://schemas.microsoft.com/office/drawing/2014/main" id="{F325E67E-ACA4-E1C4-CC55-8121C489BC4F}"/>
              </a:ext>
            </a:extLst>
          </p:cNvPr>
          <p:cNvSpPr/>
          <p:nvPr/>
        </p:nvSpPr>
        <p:spPr>
          <a:xfrm>
            <a:off x="312024" y="2616531"/>
            <a:ext cx="11780910" cy="652960"/>
          </a:xfrm>
          <a:custGeom>
            <a:avLst/>
            <a:gdLst>
              <a:gd name="connsiteX0" fmla="*/ 0 w 4624832"/>
              <a:gd name="connsiteY0" fmla="*/ 188774 h 1132623"/>
              <a:gd name="connsiteX1" fmla="*/ 188774 w 4624832"/>
              <a:gd name="connsiteY1" fmla="*/ 0 h 1132623"/>
              <a:gd name="connsiteX2" fmla="*/ 4436058 w 4624832"/>
              <a:gd name="connsiteY2" fmla="*/ 0 h 1132623"/>
              <a:gd name="connsiteX3" fmla="*/ 4624832 w 4624832"/>
              <a:gd name="connsiteY3" fmla="*/ 188774 h 1132623"/>
              <a:gd name="connsiteX4" fmla="*/ 4624832 w 4624832"/>
              <a:gd name="connsiteY4" fmla="*/ 943849 h 1132623"/>
              <a:gd name="connsiteX5" fmla="*/ 4436058 w 4624832"/>
              <a:gd name="connsiteY5" fmla="*/ 1132623 h 1132623"/>
              <a:gd name="connsiteX6" fmla="*/ 188774 w 4624832"/>
              <a:gd name="connsiteY6" fmla="*/ 1132623 h 1132623"/>
              <a:gd name="connsiteX7" fmla="*/ 0 w 4624832"/>
              <a:gd name="connsiteY7" fmla="*/ 943849 h 1132623"/>
              <a:gd name="connsiteX8" fmla="*/ 0 w 4624832"/>
              <a:gd name="connsiteY8" fmla="*/ 188774 h 11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4832" h="1132623">
                <a:moveTo>
                  <a:pt x="0" y="188774"/>
                </a:moveTo>
                <a:cubicBezTo>
                  <a:pt x="0" y="84517"/>
                  <a:pt x="84517" y="0"/>
                  <a:pt x="188774" y="0"/>
                </a:cubicBezTo>
                <a:lnTo>
                  <a:pt x="4436058" y="0"/>
                </a:lnTo>
                <a:cubicBezTo>
                  <a:pt x="4540315" y="0"/>
                  <a:pt x="4624832" y="84517"/>
                  <a:pt x="4624832" y="188774"/>
                </a:cubicBezTo>
                <a:lnTo>
                  <a:pt x="4624832" y="943849"/>
                </a:lnTo>
                <a:cubicBezTo>
                  <a:pt x="4624832" y="1048106"/>
                  <a:pt x="4540315" y="1132623"/>
                  <a:pt x="4436058" y="1132623"/>
                </a:cubicBezTo>
                <a:lnTo>
                  <a:pt x="188774" y="1132623"/>
                </a:lnTo>
                <a:cubicBezTo>
                  <a:pt x="84517" y="1132623"/>
                  <a:pt x="0" y="1048106"/>
                  <a:pt x="0" y="943849"/>
                </a:cubicBezTo>
                <a:lnTo>
                  <a:pt x="0" y="188774"/>
                </a:lnTo>
                <a:close/>
              </a:path>
            </a:pathLst>
          </a:custGeom>
          <a:noFill/>
          <a:ln w="2857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300" tIns="95295" rIns="135300" bIns="95295" numCol="1" spcCol="1270" anchor="ctr" anchorCtr="0">
            <a:noAutofit/>
          </a:bodyPr>
          <a:lstStyle/>
          <a:p>
            <a:pPr marL="285750" lvl="0" indent="-285750" defTabSz="933450">
              <a:lnSpc>
                <a:spcPct val="90000"/>
              </a:lnSpc>
              <a:spcBef>
                <a:spcPct val="0"/>
              </a:spcBef>
              <a:spcAft>
                <a:spcPct val="35000"/>
              </a:spcAft>
              <a:buClr>
                <a:srgbClr val="00A9CE"/>
              </a:buClr>
              <a:buFont typeface="Wingdings" panose="05000000000000000000" pitchFamily="2" charset="2"/>
              <a:buChar char="v"/>
            </a:pPr>
            <a:r>
              <a:rPr lang="en-GB" sz="1900" b="0" i="0">
                <a:solidFill>
                  <a:schemeClr val="tx1"/>
                </a:solidFill>
                <a:effectLst/>
                <a:latin typeface="Arial" panose="020B0604020202020204" pitchFamily="34" charset="0"/>
                <a:cs typeface="Arial" panose="020B0604020202020204" pitchFamily="34" charset="0"/>
              </a:rPr>
              <a:t>The material difference </a:t>
            </a:r>
            <a:r>
              <a:rPr lang="en-GB" sz="1900" b="0" i="0">
                <a:solidFill>
                  <a:schemeClr val="tx1"/>
                </a:solidFill>
                <a:effectLst/>
                <a:latin typeface="Arial" panose="020B0604020202020204" pitchFamily="34" charset="0"/>
              </a:rPr>
              <a:t>applies solely as a result of a change in the identity of the provider following corporate changes, for example a takeover or merger</a:t>
            </a:r>
            <a:endParaRPr lang="en-GB" sz="1900" kern="1200">
              <a:solidFill>
                <a:schemeClr val="tx1"/>
              </a:solidFill>
              <a:latin typeface="Arial" panose="020B0604020202020204" pitchFamily="34" charset="0"/>
              <a:cs typeface="Arial" panose="020B0604020202020204" pitchFamily="34" charset="0"/>
            </a:endParaRPr>
          </a:p>
        </p:txBody>
      </p:sp>
      <p:sp>
        <p:nvSpPr>
          <p:cNvPr id="20" name="Freeform: Shape 12">
            <a:extLst>
              <a:ext uri="{FF2B5EF4-FFF2-40B4-BE49-F238E27FC236}">
                <a16:creationId xmlns:a16="http://schemas.microsoft.com/office/drawing/2014/main" id="{EFC2B610-D35C-5149-12D0-13902EF611CE}"/>
              </a:ext>
            </a:extLst>
          </p:cNvPr>
          <p:cNvSpPr/>
          <p:nvPr/>
        </p:nvSpPr>
        <p:spPr>
          <a:xfrm>
            <a:off x="312023" y="4181357"/>
            <a:ext cx="10958727" cy="1998324"/>
          </a:xfrm>
          <a:custGeom>
            <a:avLst/>
            <a:gdLst>
              <a:gd name="connsiteX0" fmla="*/ 0 w 4624832"/>
              <a:gd name="connsiteY0" fmla="*/ 188774 h 1132623"/>
              <a:gd name="connsiteX1" fmla="*/ 188774 w 4624832"/>
              <a:gd name="connsiteY1" fmla="*/ 0 h 1132623"/>
              <a:gd name="connsiteX2" fmla="*/ 4436058 w 4624832"/>
              <a:gd name="connsiteY2" fmla="*/ 0 h 1132623"/>
              <a:gd name="connsiteX3" fmla="*/ 4624832 w 4624832"/>
              <a:gd name="connsiteY3" fmla="*/ 188774 h 1132623"/>
              <a:gd name="connsiteX4" fmla="*/ 4624832 w 4624832"/>
              <a:gd name="connsiteY4" fmla="*/ 943849 h 1132623"/>
              <a:gd name="connsiteX5" fmla="*/ 4436058 w 4624832"/>
              <a:gd name="connsiteY5" fmla="*/ 1132623 h 1132623"/>
              <a:gd name="connsiteX6" fmla="*/ 188774 w 4624832"/>
              <a:gd name="connsiteY6" fmla="*/ 1132623 h 1132623"/>
              <a:gd name="connsiteX7" fmla="*/ 0 w 4624832"/>
              <a:gd name="connsiteY7" fmla="*/ 943849 h 1132623"/>
              <a:gd name="connsiteX8" fmla="*/ 0 w 4624832"/>
              <a:gd name="connsiteY8" fmla="*/ 188774 h 11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4832" h="1132623">
                <a:moveTo>
                  <a:pt x="0" y="188774"/>
                </a:moveTo>
                <a:cubicBezTo>
                  <a:pt x="0" y="84517"/>
                  <a:pt x="84517" y="0"/>
                  <a:pt x="188774" y="0"/>
                </a:cubicBezTo>
                <a:lnTo>
                  <a:pt x="4436058" y="0"/>
                </a:lnTo>
                <a:cubicBezTo>
                  <a:pt x="4540315" y="0"/>
                  <a:pt x="4624832" y="84517"/>
                  <a:pt x="4624832" y="188774"/>
                </a:cubicBezTo>
                <a:lnTo>
                  <a:pt x="4624832" y="943849"/>
                </a:lnTo>
                <a:cubicBezTo>
                  <a:pt x="4624832" y="1048106"/>
                  <a:pt x="4540315" y="1132623"/>
                  <a:pt x="4436058" y="1132623"/>
                </a:cubicBezTo>
                <a:lnTo>
                  <a:pt x="188774" y="1132623"/>
                </a:lnTo>
                <a:cubicBezTo>
                  <a:pt x="84517" y="1132623"/>
                  <a:pt x="0" y="1048106"/>
                  <a:pt x="0" y="943849"/>
                </a:cubicBezTo>
                <a:lnTo>
                  <a:pt x="0" y="188774"/>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300" tIns="95295" rIns="135300" bIns="95295" numCol="1" spcCol="1270" anchor="ctr" anchorCtr="0">
            <a:noAutofit/>
          </a:bodyPr>
          <a:lstStyle/>
          <a:p>
            <a:pPr marL="285750" lvl="0" indent="-285750" defTabSz="933450">
              <a:lnSpc>
                <a:spcPct val="90000"/>
              </a:lnSpc>
              <a:spcBef>
                <a:spcPct val="0"/>
              </a:spcBef>
              <a:spcAft>
                <a:spcPct val="35000"/>
              </a:spcAft>
              <a:buClr>
                <a:srgbClr val="00A9CE"/>
              </a:buClr>
              <a:buFont typeface="Wingdings" panose="05000000000000000000" pitchFamily="2" charset="2"/>
              <a:buChar char="v"/>
            </a:pPr>
            <a:r>
              <a:rPr lang="en-GB" b="0" i="0">
                <a:solidFill>
                  <a:schemeClr val="tx1"/>
                </a:solidFill>
                <a:effectLst/>
                <a:latin typeface="Arial" panose="020B0604020202020204" pitchFamily="34" charset="0"/>
                <a:cs typeface="Arial" panose="020B0604020202020204" pitchFamily="34" charset="0"/>
              </a:rPr>
              <a:t>the change is attributable to a decision made by relevant authority</a:t>
            </a:r>
          </a:p>
          <a:p>
            <a:pPr lvl="0" defTabSz="933450">
              <a:lnSpc>
                <a:spcPct val="90000"/>
              </a:lnSpc>
              <a:spcBef>
                <a:spcPct val="0"/>
              </a:spcBef>
              <a:spcAft>
                <a:spcPct val="35000"/>
              </a:spcAft>
              <a:buClr>
                <a:srgbClr val="00A9CE"/>
              </a:buClr>
            </a:pPr>
            <a:endParaRPr lang="en-GB" b="0" i="0">
              <a:solidFill>
                <a:schemeClr val="tx1"/>
              </a:solidFill>
              <a:effectLst/>
              <a:latin typeface="Arial" panose="020B0604020202020204" pitchFamily="34" charset="0"/>
              <a:cs typeface="Arial" panose="020B0604020202020204" pitchFamily="34" charset="0"/>
            </a:endParaRPr>
          </a:p>
          <a:p>
            <a:pPr marL="285750" lvl="0" indent="-285750" defTabSz="933450">
              <a:lnSpc>
                <a:spcPct val="90000"/>
              </a:lnSpc>
              <a:spcBef>
                <a:spcPct val="0"/>
              </a:spcBef>
              <a:spcAft>
                <a:spcPct val="35000"/>
              </a:spcAft>
              <a:buClr>
                <a:srgbClr val="00A9CE"/>
              </a:buClr>
              <a:buFont typeface="Wingdings" panose="05000000000000000000" pitchFamily="2" charset="2"/>
              <a:buChar char="v"/>
            </a:pPr>
            <a:r>
              <a:rPr lang="en-GB" kern="1200">
                <a:solidFill>
                  <a:schemeClr val="tx1"/>
                </a:solidFill>
                <a:latin typeface="Arial" panose="020B0604020202020204" pitchFamily="34" charset="0"/>
                <a:cs typeface="Arial" panose="020B0604020202020204" pitchFamily="34" charset="0"/>
              </a:rPr>
              <a:t>the lifetime value of the proposed contract is at least £500,000 or higher than the lifetime value of the existing contract</a:t>
            </a:r>
          </a:p>
          <a:p>
            <a:pPr lvl="0" defTabSz="933450">
              <a:lnSpc>
                <a:spcPct val="90000"/>
              </a:lnSpc>
              <a:spcBef>
                <a:spcPct val="0"/>
              </a:spcBef>
              <a:spcAft>
                <a:spcPct val="35000"/>
              </a:spcAft>
              <a:buClr>
                <a:srgbClr val="00A9CE"/>
              </a:buClr>
            </a:pPr>
            <a:endParaRPr lang="en-GB" kern="1200">
              <a:solidFill>
                <a:schemeClr val="tx1"/>
              </a:solidFill>
              <a:latin typeface="Arial" panose="020B0604020202020204" pitchFamily="34" charset="0"/>
              <a:cs typeface="Arial" panose="020B0604020202020204" pitchFamily="34" charset="0"/>
            </a:endParaRPr>
          </a:p>
          <a:p>
            <a:pPr marL="285750" lvl="0" indent="-285750" defTabSz="933450">
              <a:lnSpc>
                <a:spcPct val="90000"/>
              </a:lnSpc>
              <a:spcBef>
                <a:spcPct val="0"/>
              </a:spcBef>
              <a:spcAft>
                <a:spcPct val="35000"/>
              </a:spcAft>
              <a:buClr>
                <a:srgbClr val="00A9CE"/>
              </a:buClr>
              <a:buFont typeface="Wingdings" panose="05000000000000000000" pitchFamily="2" charset="2"/>
              <a:buChar char="v"/>
            </a:pPr>
            <a:r>
              <a:rPr lang="en-GB">
                <a:solidFill>
                  <a:schemeClr val="tx1"/>
                </a:solidFill>
                <a:latin typeface="Arial" panose="020B0604020202020204" pitchFamily="34" charset="0"/>
                <a:cs typeface="Arial" panose="020B0604020202020204" pitchFamily="34" charset="0"/>
              </a:rPr>
              <a:t>t</a:t>
            </a:r>
            <a:r>
              <a:rPr lang="en-GB" kern="1200">
                <a:solidFill>
                  <a:schemeClr val="tx1"/>
                </a:solidFill>
                <a:latin typeface="Arial" panose="020B0604020202020204" pitchFamily="34" charset="0"/>
                <a:cs typeface="Arial" panose="020B0604020202020204" pitchFamily="34" charset="0"/>
              </a:rPr>
              <a:t>he lifetime value of the proposed contract is at least 25 % or higher than the lifetime value of the existing contract </a:t>
            </a:r>
          </a:p>
        </p:txBody>
      </p:sp>
      <p:sp>
        <p:nvSpPr>
          <p:cNvPr id="22" name="TextBox 21">
            <a:extLst>
              <a:ext uri="{FF2B5EF4-FFF2-40B4-BE49-F238E27FC236}">
                <a16:creationId xmlns:a16="http://schemas.microsoft.com/office/drawing/2014/main" id="{FE2866CA-7889-EE35-78EC-A21A2D3382AE}"/>
              </a:ext>
            </a:extLst>
          </p:cNvPr>
          <p:cNvSpPr txBox="1"/>
          <p:nvPr/>
        </p:nvSpPr>
        <p:spPr>
          <a:xfrm>
            <a:off x="312024" y="3517675"/>
            <a:ext cx="5794624" cy="415498"/>
          </a:xfrm>
          <a:prstGeom prst="rect">
            <a:avLst/>
          </a:prstGeom>
          <a:noFill/>
        </p:spPr>
        <p:txBody>
          <a:bodyPr wrap="square" rtlCol="0">
            <a:spAutoFit/>
          </a:bodyPr>
          <a:lstStyle/>
          <a:p>
            <a:r>
              <a:rPr lang="en-GB" sz="2100" b="1">
                <a:latin typeface="Arial" panose="020B0604020202020204" pitchFamily="34" charset="0"/>
                <a:cs typeface="Arial" panose="020B0604020202020204" pitchFamily="34" charset="0"/>
              </a:rPr>
              <a:t>and NONE of the following apply:</a:t>
            </a:r>
          </a:p>
        </p:txBody>
      </p:sp>
      <p:grpSp>
        <p:nvGrpSpPr>
          <p:cNvPr id="7" name="Group 6">
            <a:extLst>
              <a:ext uri="{FF2B5EF4-FFF2-40B4-BE49-F238E27FC236}">
                <a16:creationId xmlns:a16="http://schemas.microsoft.com/office/drawing/2014/main" id="{D19F779A-41AD-1E7D-B91D-F666EEEB2E5B}"/>
              </a:ext>
            </a:extLst>
          </p:cNvPr>
          <p:cNvGrpSpPr/>
          <p:nvPr/>
        </p:nvGrpSpPr>
        <p:grpSpPr>
          <a:xfrm>
            <a:off x="83579" y="83086"/>
            <a:ext cx="1733167" cy="1620983"/>
            <a:chOff x="4906768" y="4416134"/>
            <a:chExt cx="1733167" cy="1620983"/>
          </a:xfrm>
        </p:grpSpPr>
        <p:sp>
          <p:nvSpPr>
            <p:cNvPr id="8" name="Oval 7">
              <a:extLst>
                <a:ext uri="{FF2B5EF4-FFF2-40B4-BE49-F238E27FC236}">
                  <a16:creationId xmlns:a16="http://schemas.microsoft.com/office/drawing/2014/main" id="{49AEA040-F407-4FC0-EF88-9E4963FF7A0E}"/>
                </a:ext>
              </a:extLst>
            </p:cNvPr>
            <p:cNvSpPr/>
            <p:nvPr/>
          </p:nvSpPr>
          <p:spPr>
            <a:xfrm>
              <a:off x="4963351"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D626C29-C2D1-EC8F-DEFD-0C8CCC6334A5}"/>
                </a:ext>
              </a:extLst>
            </p:cNvPr>
            <p:cNvSpPr txBox="1"/>
            <p:nvPr/>
          </p:nvSpPr>
          <p:spPr>
            <a:xfrm>
              <a:off x="4906768" y="4834210"/>
              <a:ext cx="1733167" cy="784830"/>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6(5)</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6(10)</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6(11)</a:t>
              </a:r>
            </a:p>
          </p:txBody>
        </p:sp>
      </p:grpSp>
    </p:spTree>
    <p:extLst>
      <p:ext uri="{BB962C8B-B14F-4D97-AF65-F5344CB8AC3E}">
        <p14:creationId xmlns:p14="http://schemas.microsoft.com/office/powerpoint/2010/main" val="1706117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1BC9C5-3CF4-A6F8-5DC3-33179026ED73}"/>
              </a:ext>
            </a:extLst>
          </p:cNvPr>
          <p:cNvSpPr>
            <a:spLocks noGrp="1"/>
          </p:cNvSpPr>
          <p:nvPr>
            <p:ph type="title"/>
          </p:nvPr>
        </p:nvSpPr>
        <p:spPr>
          <a:xfrm>
            <a:off x="1970891" y="374582"/>
            <a:ext cx="8250219" cy="768418"/>
          </a:xfrm>
        </p:spPr>
        <p:txBody>
          <a:bodyPr>
            <a:noAutofit/>
          </a:bodyPr>
          <a:lstStyle/>
          <a:p>
            <a:pPr algn="ctr"/>
            <a:r>
              <a:rPr lang="en-US" b="1"/>
              <a:t>STEP 2 of direct award process C</a:t>
            </a:r>
          </a:p>
        </p:txBody>
      </p:sp>
      <p:sp>
        <p:nvSpPr>
          <p:cNvPr id="12" name="Rectangle 11">
            <a:extLst>
              <a:ext uri="{FF2B5EF4-FFF2-40B4-BE49-F238E27FC236}">
                <a16:creationId xmlns:a16="http://schemas.microsoft.com/office/drawing/2014/main" id="{A366D994-5222-FABF-5E63-8ED87D5469FF}"/>
              </a:ext>
            </a:extLst>
          </p:cNvPr>
          <p:cNvSpPr/>
          <p:nvPr/>
        </p:nvSpPr>
        <p:spPr>
          <a:xfrm>
            <a:off x="312024" y="2057763"/>
            <a:ext cx="7456744" cy="415498"/>
          </a:xfrm>
          <a:prstGeom prst="rect">
            <a:avLst/>
          </a:prstGeom>
        </p:spPr>
        <p:txBody>
          <a:bodyPr wrap="square">
            <a:spAutoFit/>
          </a:bodyPr>
          <a:lstStyle/>
          <a:p>
            <a:pPr fontAlgn="base"/>
            <a:r>
              <a:rPr lang="en-GB" sz="2100">
                <a:latin typeface="Arial" panose="020B0604020202020204" pitchFamily="34" charset="0"/>
                <a:cs typeface="Arial" panose="020B0604020202020204" pitchFamily="34" charset="0"/>
              </a:rPr>
              <a:t>The considerable change threshold is </a:t>
            </a:r>
            <a:r>
              <a:rPr lang="en-GB" sz="2100" b="1">
                <a:latin typeface="Arial" panose="020B0604020202020204" pitchFamily="34" charset="0"/>
                <a:cs typeface="Arial" panose="020B0604020202020204" pitchFamily="34" charset="0"/>
              </a:rPr>
              <a:t>not</a:t>
            </a:r>
            <a:r>
              <a:rPr lang="en-GB" sz="2100">
                <a:latin typeface="Arial" panose="020B0604020202020204" pitchFamily="34" charset="0"/>
                <a:cs typeface="Arial" panose="020B0604020202020204" pitchFamily="34" charset="0"/>
              </a:rPr>
              <a:t> met where: </a:t>
            </a:r>
            <a:r>
              <a:rPr lang="en-US" sz="2100">
                <a:latin typeface="Arial" panose="020B0604020202020204" pitchFamily="34" charset="0"/>
                <a:cs typeface="Arial" panose="020B0604020202020204" pitchFamily="34" charset="0"/>
              </a:rPr>
              <a:t>​​</a:t>
            </a:r>
          </a:p>
        </p:txBody>
      </p:sp>
      <p:sp>
        <p:nvSpPr>
          <p:cNvPr id="14" name="Freeform: Shape 12">
            <a:extLst>
              <a:ext uri="{FF2B5EF4-FFF2-40B4-BE49-F238E27FC236}">
                <a16:creationId xmlns:a16="http://schemas.microsoft.com/office/drawing/2014/main" id="{F325E67E-ACA4-E1C4-CC55-8121C489BC4F}"/>
              </a:ext>
            </a:extLst>
          </p:cNvPr>
          <p:cNvSpPr/>
          <p:nvPr/>
        </p:nvSpPr>
        <p:spPr>
          <a:xfrm>
            <a:off x="312024" y="2616531"/>
            <a:ext cx="11780910" cy="652960"/>
          </a:xfrm>
          <a:custGeom>
            <a:avLst/>
            <a:gdLst>
              <a:gd name="connsiteX0" fmla="*/ 0 w 4624832"/>
              <a:gd name="connsiteY0" fmla="*/ 188774 h 1132623"/>
              <a:gd name="connsiteX1" fmla="*/ 188774 w 4624832"/>
              <a:gd name="connsiteY1" fmla="*/ 0 h 1132623"/>
              <a:gd name="connsiteX2" fmla="*/ 4436058 w 4624832"/>
              <a:gd name="connsiteY2" fmla="*/ 0 h 1132623"/>
              <a:gd name="connsiteX3" fmla="*/ 4624832 w 4624832"/>
              <a:gd name="connsiteY3" fmla="*/ 188774 h 1132623"/>
              <a:gd name="connsiteX4" fmla="*/ 4624832 w 4624832"/>
              <a:gd name="connsiteY4" fmla="*/ 943849 h 1132623"/>
              <a:gd name="connsiteX5" fmla="*/ 4436058 w 4624832"/>
              <a:gd name="connsiteY5" fmla="*/ 1132623 h 1132623"/>
              <a:gd name="connsiteX6" fmla="*/ 188774 w 4624832"/>
              <a:gd name="connsiteY6" fmla="*/ 1132623 h 1132623"/>
              <a:gd name="connsiteX7" fmla="*/ 0 w 4624832"/>
              <a:gd name="connsiteY7" fmla="*/ 943849 h 1132623"/>
              <a:gd name="connsiteX8" fmla="*/ 0 w 4624832"/>
              <a:gd name="connsiteY8" fmla="*/ 188774 h 11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4832" h="1132623">
                <a:moveTo>
                  <a:pt x="0" y="188774"/>
                </a:moveTo>
                <a:cubicBezTo>
                  <a:pt x="0" y="84517"/>
                  <a:pt x="84517" y="0"/>
                  <a:pt x="188774" y="0"/>
                </a:cubicBezTo>
                <a:lnTo>
                  <a:pt x="4436058" y="0"/>
                </a:lnTo>
                <a:cubicBezTo>
                  <a:pt x="4540315" y="0"/>
                  <a:pt x="4624832" y="84517"/>
                  <a:pt x="4624832" y="188774"/>
                </a:cubicBezTo>
                <a:lnTo>
                  <a:pt x="4624832" y="943849"/>
                </a:lnTo>
                <a:cubicBezTo>
                  <a:pt x="4624832" y="1048106"/>
                  <a:pt x="4540315" y="1132623"/>
                  <a:pt x="4436058" y="1132623"/>
                </a:cubicBezTo>
                <a:lnTo>
                  <a:pt x="188774" y="1132623"/>
                </a:lnTo>
                <a:cubicBezTo>
                  <a:pt x="84517" y="1132623"/>
                  <a:pt x="0" y="1048106"/>
                  <a:pt x="0" y="943849"/>
                </a:cubicBezTo>
                <a:lnTo>
                  <a:pt x="0" y="188774"/>
                </a:lnTo>
                <a:close/>
              </a:path>
            </a:pathLst>
          </a:custGeom>
          <a:noFill/>
          <a:ln w="2857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300" tIns="95295" rIns="135300" bIns="95295" numCol="1" spcCol="1270" anchor="ctr" anchorCtr="0">
            <a:noAutofit/>
          </a:bodyPr>
          <a:lstStyle/>
          <a:p>
            <a:pPr marL="285750" lvl="0" indent="-285750" defTabSz="933450">
              <a:lnSpc>
                <a:spcPct val="90000"/>
              </a:lnSpc>
              <a:spcBef>
                <a:spcPct val="0"/>
              </a:spcBef>
              <a:spcAft>
                <a:spcPct val="35000"/>
              </a:spcAft>
              <a:buClr>
                <a:srgbClr val="00A9CE"/>
              </a:buClr>
              <a:buFont typeface="Wingdings" panose="05000000000000000000" pitchFamily="2" charset="2"/>
              <a:buChar char="v"/>
            </a:pPr>
            <a:r>
              <a:rPr lang="en-GB" sz="1900" b="0" i="0">
                <a:solidFill>
                  <a:schemeClr val="tx1"/>
                </a:solidFill>
                <a:effectLst/>
                <a:latin typeface="Arial" panose="020B0604020202020204" pitchFamily="34" charset="0"/>
                <a:cs typeface="Arial" panose="020B0604020202020204" pitchFamily="34" charset="0"/>
              </a:rPr>
              <a:t>The proposed contracting arrangements are not materially different in character</a:t>
            </a:r>
          </a:p>
        </p:txBody>
      </p:sp>
      <p:sp>
        <p:nvSpPr>
          <p:cNvPr id="20" name="Freeform: Shape 12">
            <a:extLst>
              <a:ext uri="{FF2B5EF4-FFF2-40B4-BE49-F238E27FC236}">
                <a16:creationId xmlns:a16="http://schemas.microsoft.com/office/drawing/2014/main" id="{EFC2B610-D35C-5149-12D0-13902EF611CE}"/>
              </a:ext>
            </a:extLst>
          </p:cNvPr>
          <p:cNvSpPr/>
          <p:nvPr/>
        </p:nvSpPr>
        <p:spPr>
          <a:xfrm>
            <a:off x="312023" y="3905696"/>
            <a:ext cx="10958727" cy="2536626"/>
          </a:xfrm>
          <a:custGeom>
            <a:avLst/>
            <a:gdLst>
              <a:gd name="connsiteX0" fmla="*/ 0 w 4624832"/>
              <a:gd name="connsiteY0" fmla="*/ 188774 h 1132623"/>
              <a:gd name="connsiteX1" fmla="*/ 188774 w 4624832"/>
              <a:gd name="connsiteY1" fmla="*/ 0 h 1132623"/>
              <a:gd name="connsiteX2" fmla="*/ 4436058 w 4624832"/>
              <a:gd name="connsiteY2" fmla="*/ 0 h 1132623"/>
              <a:gd name="connsiteX3" fmla="*/ 4624832 w 4624832"/>
              <a:gd name="connsiteY3" fmla="*/ 188774 h 1132623"/>
              <a:gd name="connsiteX4" fmla="*/ 4624832 w 4624832"/>
              <a:gd name="connsiteY4" fmla="*/ 943849 h 1132623"/>
              <a:gd name="connsiteX5" fmla="*/ 4436058 w 4624832"/>
              <a:gd name="connsiteY5" fmla="*/ 1132623 h 1132623"/>
              <a:gd name="connsiteX6" fmla="*/ 188774 w 4624832"/>
              <a:gd name="connsiteY6" fmla="*/ 1132623 h 1132623"/>
              <a:gd name="connsiteX7" fmla="*/ 0 w 4624832"/>
              <a:gd name="connsiteY7" fmla="*/ 943849 h 1132623"/>
              <a:gd name="connsiteX8" fmla="*/ 0 w 4624832"/>
              <a:gd name="connsiteY8" fmla="*/ 188774 h 11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4832" h="1132623">
                <a:moveTo>
                  <a:pt x="0" y="188774"/>
                </a:moveTo>
                <a:cubicBezTo>
                  <a:pt x="0" y="84517"/>
                  <a:pt x="84517" y="0"/>
                  <a:pt x="188774" y="0"/>
                </a:cubicBezTo>
                <a:lnTo>
                  <a:pt x="4436058" y="0"/>
                </a:lnTo>
                <a:cubicBezTo>
                  <a:pt x="4540315" y="0"/>
                  <a:pt x="4624832" y="84517"/>
                  <a:pt x="4624832" y="188774"/>
                </a:cubicBezTo>
                <a:lnTo>
                  <a:pt x="4624832" y="943849"/>
                </a:lnTo>
                <a:cubicBezTo>
                  <a:pt x="4624832" y="1048106"/>
                  <a:pt x="4540315" y="1132623"/>
                  <a:pt x="4436058" y="1132623"/>
                </a:cubicBezTo>
                <a:lnTo>
                  <a:pt x="188774" y="1132623"/>
                </a:lnTo>
                <a:cubicBezTo>
                  <a:pt x="84517" y="1132623"/>
                  <a:pt x="0" y="1048106"/>
                  <a:pt x="0" y="943849"/>
                </a:cubicBezTo>
                <a:lnTo>
                  <a:pt x="0" y="188774"/>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300" tIns="95295" rIns="135300" bIns="95295" numCol="1" spcCol="1270" anchor="ctr" anchorCtr="0">
            <a:noAutofit/>
          </a:bodyPr>
          <a:lstStyle/>
          <a:p>
            <a:pPr marL="285750" lvl="0" indent="-285750" defTabSz="933450">
              <a:lnSpc>
                <a:spcPct val="90000"/>
              </a:lnSpc>
              <a:spcBef>
                <a:spcPct val="0"/>
              </a:spcBef>
              <a:spcAft>
                <a:spcPct val="35000"/>
              </a:spcAft>
              <a:buClr>
                <a:srgbClr val="00A9CE"/>
              </a:buClr>
              <a:buFont typeface="Wingdings" panose="05000000000000000000" pitchFamily="2" charset="2"/>
              <a:buChar char="v"/>
            </a:pPr>
            <a:r>
              <a:rPr lang="en-GB">
                <a:solidFill>
                  <a:schemeClr val="tx1"/>
                </a:solidFill>
                <a:latin typeface="Arial" panose="020B0604020202020204" pitchFamily="34" charset="0"/>
                <a:cs typeface="Arial" panose="020B0604020202020204" pitchFamily="34" charset="0"/>
              </a:rPr>
              <a:t>t</a:t>
            </a:r>
            <a:r>
              <a:rPr lang="en-GB" b="0" i="0">
                <a:solidFill>
                  <a:schemeClr val="tx1"/>
                </a:solidFill>
                <a:effectLst/>
                <a:latin typeface="Arial" panose="020B0604020202020204" pitchFamily="34" charset="0"/>
                <a:cs typeface="Arial" panose="020B0604020202020204" pitchFamily="34" charset="0"/>
              </a:rPr>
              <a:t>he changes are attributable to decision made by the relevant authority due to external factors beyond its control (for example, change in patient volumes, or due to indexing)</a:t>
            </a:r>
          </a:p>
          <a:p>
            <a:pPr lvl="0" defTabSz="933450">
              <a:lnSpc>
                <a:spcPct val="90000"/>
              </a:lnSpc>
              <a:spcBef>
                <a:spcPct val="0"/>
              </a:spcBef>
              <a:spcAft>
                <a:spcPct val="35000"/>
              </a:spcAft>
              <a:buClr>
                <a:srgbClr val="00A9CE"/>
              </a:buClr>
            </a:pPr>
            <a:endParaRPr lang="en-GB" b="0" i="0">
              <a:solidFill>
                <a:schemeClr val="tx1"/>
              </a:solidFill>
              <a:effectLst/>
              <a:latin typeface="Arial" panose="020B0604020202020204" pitchFamily="34" charset="0"/>
              <a:cs typeface="Arial" panose="020B0604020202020204" pitchFamily="34" charset="0"/>
            </a:endParaRPr>
          </a:p>
          <a:p>
            <a:pPr marL="285750" lvl="0" indent="-285750" defTabSz="933450">
              <a:lnSpc>
                <a:spcPct val="90000"/>
              </a:lnSpc>
              <a:spcBef>
                <a:spcPct val="0"/>
              </a:spcBef>
              <a:spcAft>
                <a:spcPct val="35000"/>
              </a:spcAft>
              <a:buClr>
                <a:srgbClr val="00A9CE"/>
              </a:buClr>
              <a:buFont typeface="Wingdings" panose="05000000000000000000" pitchFamily="2" charset="2"/>
              <a:buChar char="v"/>
            </a:pPr>
            <a:r>
              <a:rPr lang="en-GB" kern="1200">
                <a:solidFill>
                  <a:schemeClr val="tx1"/>
                </a:solidFill>
                <a:latin typeface="Arial" panose="020B0604020202020204" pitchFamily="34" charset="0"/>
                <a:cs typeface="Arial" panose="020B0604020202020204" pitchFamily="34" charset="0"/>
              </a:rPr>
              <a:t>lifetime value of the proposed contract is at least £500,000 or higher than the lifetime value of the existing contract </a:t>
            </a:r>
          </a:p>
          <a:p>
            <a:pPr lvl="0" defTabSz="933450">
              <a:lnSpc>
                <a:spcPct val="90000"/>
              </a:lnSpc>
              <a:spcBef>
                <a:spcPct val="0"/>
              </a:spcBef>
              <a:spcAft>
                <a:spcPct val="35000"/>
              </a:spcAft>
              <a:buClr>
                <a:srgbClr val="00A9CE"/>
              </a:buClr>
            </a:pPr>
            <a:endParaRPr lang="en-GB" kern="1200">
              <a:solidFill>
                <a:schemeClr val="tx1"/>
              </a:solidFill>
              <a:latin typeface="Arial" panose="020B0604020202020204" pitchFamily="34" charset="0"/>
              <a:cs typeface="Arial" panose="020B0604020202020204" pitchFamily="34" charset="0"/>
            </a:endParaRPr>
          </a:p>
          <a:p>
            <a:pPr marL="285750" lvl="0" indent="-285750" defTabSz="933450">
              <a:lnSpc>
                <a:spcPct val="90000"/>
              </a:lnSpc>
              <a:spcBef>
                <a:spcPct val="0"/>
              </a:spcBef>
              <a:spcAft>
                <a:spcPct val="35000"/>
              </a:spcAft>
              <a:buClr>
                <a:srgbClr val="00A9CE"/>
              </a:buClr>
              <a:buFont typeface="Wingdings" panose="05000000000000000000" pitchFamily="2" charset="2"/>
              <a:buChar char="v"/>
            </a:pPr>
            <a:r>
              <a:rPr lang="en-GB">
                <a:solidFill>
                  <a:schemeClr val="tx1"/>
                </a:solidFill>
                <a:latin typeface="Arial" panose="020B0604020202020204" pitchFamily="34" charset="0"/>
                <a:cs typeface="Arial" panose="020B0604020202020204" pitchFamily="34" charset="0"/>
              </a:rPr>
              <a:t>t</a:t>
            </a:r>
            <a:r>
              <a:rPr lang="en-GB" kern="1200">
                <a:solidFill>
                  <a:schemeClr val="tx1"/>
                </a:solidFill>
                <a:latin typeface="Arial" panose="020B0604020202020204" pitchFamily="34" charset="0"/>
                <a:cs typeface="Arial" panose="020B0604020202020204" pitchFamily="34" charset="0"/>
              </a:rPr>
              <a:t>he lifetime value of the proposed contract is at least 25 % or higher than the lifetime value of the existing contract </a:t>
            </a:r>
          </a:p>
        </p:txBody>
      </p:sp>
      <p:sp>
        <p:nvSpPr>
          <p:cNvPr id="22" name="TextBox 21">
            <a:extLst>
              <a:ext uri="{FF2B5EF4-FFF2-40B4-BE49-F238E27FC236}">
                <a16:creationId xmlns:a16="http://schemas.microsoft.com/office/drawing/2014/main" id="{FE2866CA-7889-EE35-78EC-A21A2D3382AE}"/>
              </a:ext>
            </a:extLst>
          </p:cNvPr>
          <p:cNvSpPr txBox="1"/>
          <p:nvPr/>
        </p:nvSpPr>
        <p:spPr>
          <a:xfrm>
            <a:off x="312024" y="3373839"/>
            <a:ext cx="5794624" cy="415498"/>
          </a:xfrm>
          <a:prstGeom prst="rect">
            <a:avLst/>
          </a:prstGeom>
          <a:noFill/>
        </p:spPr>
        <p:txBody>
          <a:bodyPr wrap="square" rtlCol="0">
            <a:spAutoFit/>
          </a:bodyPr>
          <a:lstStyle/>
          <a:p>
            <a:r>
              <a:rPr lang="en-GB" sz="2100" b="1">
                <a:latin typeface="Arial" panose="020B0604020202020204" pitchFamily="34" charset="0"/>
                <a:cs typeface="Arial" panose="020B0604020202020204" pitchFamily="34" charset="0"/>
              </a:rPr>
              <a:t>and ALL of the following apply:</a:t>
            </a:r>
          </a:p>
        </p:txBody>
      </p:sp>
      <p:grpSp>
        <p:nvGrpSpPr>
          <p:cNvPr id="7" name="Group 6">
            <a:extLst>
              <a:ext uri="{FF2B5EF4-FFF2-40B4-BE49-F238E27FC236}">
                <a16:creationId xmlns:a16="http://schemas.microsoft.com/office/drawing/2014/main" id="{D19F779A-41AD-1E7D-B91D-F666EEEB2E5B}"/>
              </a:ext>
            </a:extLst>
          </p:cNvPr>
          <p:cNvGrpSpPr/>
          <p:nvPr/>
        </p:nvGrpSpPr>
        <p:grpSpPr>
          <a:xfrm>
            <a:off x="83579" y="83086"/>
            <a:ext cx="1733167" cy="1620983"/>
            <a:chOff x="4906768" y="4416134"/>
            <a:chExt cx="1733167" cy="1620983"/>
          </a:xfrm>
        </p:grpSpPr>
        <p:sp>
          <p:nvSpPr>
            <p:cNvPr id="8" name="Oval 7">
              <a:extLst>
                <a:ext uri="{FF2B5EF4-FFF2-40B4-BE49-F238E27FC236}">
                  <a16:creationId xmlns:a16="http://schemas.microsoft.com/office/drawing/2014/main" id="{49AEA040-F407-4FC0-EF88-9E4963FF7A0E}"/>
                </a:ext>
              </a:extLst>
            </p:cNvPr>
            <p:cNvSpPr/>
            <p:nvPr/>
          </p:nvSpPr>
          <p:spPr>
            <a:xfrm>
              <a:off x="4963351"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D626C29-C2D1-EC8F-DEFD-0C8CCC6334A5}"/>
                </a:ext>
              </a:extLst>
            </p:cNvPr>
            <p:cNvSpPr txBox="1"/>
            <p:nvPr/>
          </p:nvSpPr>
          <p:spPr>
            <a:xfrm>
              <a:off x="4906768" y="4834210"/>
              <a:ext cx="1733167" cy="784830"/>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6(5)</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6(10)</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6(12)</a:t>
              </a:r>
            </a:p>
          </p:txBody>
        </p:sp>
      </p:grpSp>
    </p:spTree>
    <p:extLst>
      <p:ext uri="{BB962C8B-B14F-4D97-AF65-F5344CB8AC3E}">
        <p14:creationId xmlns:p14="http://schemas.microsoft.com/office/powerpoint/2010/main" val="3222164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2254213" y="374582"/>
            <a:ext cx="7683574" cy="768418"/>
          </a:xfrm>
        </p:spPr>
        <p:txBody>
          <a:bodyPr>
            <a:noAutofit/>
          </a:bodyPr>
          <a:lstStyle/>
          <a:p>
            <a:pPr algn="ctr"/>
            <a:r>
              <a:rPr lang="en-US" b="1"/>
              <a:t>STEP 2 of direct award process C</a:t>
            </a:r>
          </a:p>
        </p:txBody>
      </p:sp>
      <p:grpSp>
        <p:nvGrpSpPr>
          <p:cNvPr id="5" name="Group 4">
            <a:extLst>
              <a:ext uri="{FF2B5EF4-FFF2-40B4-BE49-F238E27FC236}">
                <a16:creationId xmlns:a16="http://schemas.microsoft.com/office/drawing/2014/main" id="{54C54E4E-6710-4B45-B0E5-CF3DFCE87443}"/>
              </a:ext>
            </a:extLst>
          </p:cNvPr>
          <p:cNvGrpSpPr/>
          <p:nvPr/>
        </p:nvGrpSpPr>
        <p:grpSpPr>
          <a:xfrm>
            <a:off x="78007" y="92611"/>
            <a:ext cx="1723549" cy="1620983"/>
            <a:chOff x="4940952" y="4416134"/>
            <a:chExt cx="1723549" cy="1620983"/>
          </a:xfrm>
        </p:grpSpPr>
        <p:sp>
          <p:nvSpPr>
            <p:cNvPr id="2" name="Oval 1">
              <a:extLst>
                <a:ext uri="{FF2B5EF4-FFF2-40B4-BE49-F238E27FC236}">
                  <a16:creationId xmlns:a16="http://schemas.microsoft.com/office/drawing/2014/main" id="{8C71F2A5-A1E3-4F3B-BDD9-C969EBE07784}"/>
                </a:ext>
              </a:extLst>
            </p:cNvPr>
            <p:cNvSpPr/>
            <p:nvPr/>
          </p:nvSpPr>
          <p:spPr>
            <a:xfrm>
              <a:off x="4992726"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E89EE61-B953-4C5F-85B3-C270E0822441}"/>
                </a:ext>
              </a:extLst>
            </p:cNvPr>
            <p:cNvSpPr txBox="1"/>
            <p:nvPr/>
          </p:nvSpPr>
          <p:spPr>
            <a:xfrm>
              <a:off x="4940952" y="4718794"/>
              <a:ext cx="1723549" cy="1015663"/>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6(5)</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6(10)</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6(11)</a:t>
              </a:r>
            </a:p>
            <a:p>
              <a:pPr algn="ctr"/>
              <a:r>
                <a:rPr lang="en-GB" sz="1500" b="1">
                  <a:latin typeface="Arial" panose="020B0604020202020204" pitchFamily="34" charset="0"/>
                  <a:cs typeface="Arial" panose="020B0604020202020204" pitchFamily="34" charset="0"/>
                </a:rPr>
                <a:t>Regulation 6(12)</a:t>
              </a:r>
            </a:p>
          </p:txBody>
        </p:sp>
      </p:grpSp>
      <p:sp>
        <p:nvSpPr>
          <p:cNvPr id="8" name="TextBox 7">
            <a:extLst>
              <a:ext uri="{FF2B5EF4-FFF2-40B4-BE49-F238E27FC236}">
                <a16:creationId xmlns:a16="http://schemas.microsoft.com/office/drawing/2014/main" id="{15B97A4D-75E8-4501-9EC5-953B9B2737B3}"/>
              </a:ext>
            </a:extLst>
          </p:cNvPr>
          <p:cNvSpPr txBox="1"/>
          <p:nvPr/>
        </p:nvSpPr>
        <p:spPr>
          <a:xfrm>
            <a:off x="560262" y="1762338"/>
            <a:ext cx="11071475" cy="415498"/>
          </a:xfrm>
          <a:prstGeom prst="rect">
            <a:avLst/>
          </a:prstGeom>
          <a:noFill/>
        </p:spPr>
        <p:txBody>
          <a:bodyPr wrap="square" rtlCol="0">
            <a:spAutoFit/>
          </a:bodyPr>
          <a:lstStyle/>
          <a:p>
            <a:r>
              <a:rPr lang="en-GB" sz="2100">
                <a:latin typeface="Arial" panose="020B0604020202020204" pitchFamily="34" charset="0"/>
                <a:cs typeface="Arial" panose="020B0604020202020204" pitchFamily="34" charset="0"/>
              </a:rPr>
              <a:t>In summary, a contract award procedure may continue under direct award process C if:</a:t>
            </a:r>
          </a:p>
        </p:txBody>
      </p:sp>
      <p:graphicFrame>
        <p:nvGraphicFramePr>
          <p:cNvPr id="9" name="Diagram 8">
            <a:extLst>
              <a:ext uri="{FF2B5EF4-FFF2-40B4-BE49-F238E27FC236}">
                <a16:creationId xmlns:a16="http://schemas.microsoft.com/office/drawing/2014/main" id="{AD761906-2341-4193-BFA2-4C4E0A6D32C6}"/>
              </a:ext>
            </a:extLst>
          </p:cNvPr>
          <p:cNvGraphicFramePr/>
          <p:nvPr>
            <p:extLst>
              <p:ext uri="{D42A27DB-BD31-4B8C-83A1-F6EECF244321}">
                <p14:modId xmlns:p14="http://schemas.microsoft.com/office/powerpoint/2010/main" val="2391203928"/>
              </p:ext>
            </p:extLst>
          </p:nvPr>
        </p:nvGraphicFramePr>
        <p:xfrm>
          <a:off x="428351" y="2071026"/>
          <a:ext cx="11071475" cy="4031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7C692575-DD22-4893-B0DC-DB509F337924}"/>
              </a:ext>
            </a:extLst>
          </p:cNvPr>
          <p:cNvSpPr txBox="1"/>
          <p:nvPr/>
        </p:nvSpPr>
        <p:spPr>
          <a:xfrm>
            <a:off x="939781" y="6019189"/>
            <a:ext cx="10449878" cy="738664"/>
          </a:xfrm>
          <a:prstGeom prst="rect">
            <a:avLst/>
          </a:prstGeom>
          <a:noFill/>
        </p:spPr>
        <p:txBody>
          <a:bodyPr wrap="square" lIns="91440" tIns="45720" rIns="91440" bIns="45720" rtlCol="0" anchor="t">
            <a:spAutoFit/>
          </a:bodyPr>
          <a:lstStyle/>
          <a:p>
            <a:r>
              <a:rPr lang="en-GB" sz="2100">
                <a:latin typeface="Arial"/>
                <a:cs typeface="Arial"/>
              </a:rPr>
              <a:t>If these conditions are not met, then the change is deemed </a:t>
            </a:r>
            <a:r>
              <a:rPr lang="en-GB" sz="2100" b="1">
                <a:latin typeface="Arial"/>
                <a:cs typeface="Arial"/>
              </a:rPr>
              <a:t>considerable </a:t>
            </a:r>
            <a:r>
              <a:rPr lang="en-GB" sz="2100">
                <a:latin typeface="Arial"/>
                <a:cs typeface="Arial"/>
              </a:rPr>
              <a:t>and direct award process C </a:t>
            </a:r>
            <a:r>
              <a:rPr lang="en-GB" sz="2100" b="1">
                <a:latin typeface="Arial"/>
                <a:cs typeface="Arial"/>
              </a:rPr>
              <a:t>must not</a:t>
            </a:r>
            <a:r>
              <a:rPr lang="en-GB" sz="2100">
                <a:latin typeface="Arial"/>
                <a:cs typeface="Arial"/>
              </a:rPr>
              <a:t> be used to award the contract.</a:t>
            </a:r>
          </a:p>
        </p:txBody>
      </p:sp>
    </p:spTree>
    <p:extLst>
      <p:ext uri="{BB962C8B-B14F-4D97-AF65-F5344CB8AC3E}">
        <p14:creationId xmlns:p14="http://schemas.microsoft.com/office/powerpoint/2010/main" val="36892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260279" y="920358"/>
            <a:ext cx="11671443" cy="5860655"/>
          </a:xfrm>
        </p:spPr>
        <p:txBody>
          <a:bodyPr>
            <a:noAutofit/>
          </a:bodyPr>
          <a:lstStyle/>
          <a:p>
            <a:pPr marL="0" indent="0">
              <a:lnSpc>
                <a:spcPct val="150000"/>
              </a:lnSpc>
              <a:buNone/>
            </a:pPr>
            <a:r>
              <a:rPr lang="en-GB" sz="2100" b="1">
                <a:solidFill>
                  <a:srgbClr val="005EB8"/>
                </a:solidFill>
                <a:latin typeface="Arial" panose="020B0604020202020204" pitchFamily="34" charset="0"/>
                <a:cs typeface="Arial" panose="020B0604020202020204" pitchFamily="34" charset="0"/>
              </a:rPr>
              <a:t>These slides cover:</a:t>
            </a:r>
          </a:p>
          <a:p>
            <a:pPr>
              <a:buClr>
                <a:srgbClr val="00A9CE"/>
              </a:buClr>
              <a:buFont typeface="Wingdings" panose="05000000000000000000" pitchFamily="2" charset="2"/>
              <a:buChar char="v"/>
            </a:pPr>
            <a:r>
              <a:rPr lang="en-GB" sz="1800">
                <a:latin typeface="Arial"/>
                <a:cs typeface="Arial"/>
              </a:rPr>
              <a:t>a brief overview of the PSR, including its aims and scope</a:t>
            </a:r>
          </a:p>
          <a:p>
            <a:pPr>
              <a:lnSpc>
                <a:spcPct val="200000"/>
              </a:lnSpc>
              <a:buClr>
                <a:srgbClr val="00A9CE"/>
              </a:buClr>
              <a:buFont typeface="Wingdings" panose="05000000000000000000" pitchFamily="2" charset="2"/>
              <a:buChar char="v"/>
            </a:pPr>
            <a:r>
              <a:rPr lang="en-GB" sz="1800">
                <a:latin typeface="Arial"/>
                <a:cs typeface="Arial"/>
              </a:rPr>
              <a:t>a walkthrough of the PSR provider selection processes, including:</a:t>
            </a:r>
            <a:endParaRPr lang="en-GB" sz="1800">
              <a:latin typeface="Arial" panose="020B0604020202020204" pitchFamily="34" charset="0"/>
              <a:cs typeface="Arial" panose="020B0604020202020204" pitchFamily="34" charset="0"/>
            </a:endParaRPr>
          </a:p>
          <a:p>
            <a:pPr lvl="1">
              <a:lnSpc>
                <a:spcPct val="200000"/>
              </a:lnSpc>
              <a:buClr>
                <a:srgbClr val="00A9CE"/>
              </a:buClr>
              <a:buFont typeface="Wingdings" panose="05000000000000000000" pitchFamily="2" charset="2"/>
              <a:buChar char="Ø"/>
            </a:pPr>
            <a:r>
              <a:rPr lang="en-GB" sz="1800">
                <a:latin typeface="Arial" panose="020B0604020202020204" pitchFamily="34" charset="0"/>
                <a:cs typeface="Arial" panose="020B0604020202020204" pitchFamily="34" charset="0"/>
              </a:rPr>
              <a:t>the direct award processes (direct award processes A, B, and C)</a:t>
            </a:r>
          </a:p>
          <a:p>
            <a:pPr lvl="1">
              <a:lnSpc>
                <a:spcPct val="200000"/>
              </a:lnSpc>
              <a:buClr>
                <a:srgbClr val="00A9CE"/>
              </a:buClr>
              <a:buFont typeface="Wingdings" panose="05000000000000000000" pitchFamily="2" charset="2"/>
              <a:buChar char="Ø"/>
            </a:pPr>
            <a:r>
              <a:rPr lang="en-GB" sz="1800">
                <a:latin typeface="Arial" panose="020B0604020202020204" pitchFamily="34" charset="0"/>
                <a:cs typeface="Arial" panose="020B0604020202020204" pitchFamily="34" charset="0"/>
              </a:rPr>
              <a:t>the most suitable provider process</a:t>
            </a:r>
          </a:p>
          <a:p>
            <a:pPr lvl="1">
              <a:lnSpc>
                <a:spcPct val="200000"/>
              </a:lnSpc>
              <a:buClr>
                <a:srgbClr val="00A9CE"/>
              </a:buClr>
              <a:buFont typeface="Wingdings" panose="05000000000000000000" pitchFamily="2" charset="2"/>
              <a:buChar char="Ø"/>
            </a:pPr>
            <a:r>
              <a:rPr lang="en-GB" sz="1800">
                <a:latin typeface="Arial" panose="020B0604020202020204" pitchFamily="34" charset="0"/>
                <a:cs typeface="Arial" panose="020B0604020202020204" pitchFamily="34" charset="0"/>
              </a:rPr>
              <a:t>the competitive process</a:t>
            </a:r>
          </a:p>
          <a:p>
            <a:pPr lvl="1">
              <a:lnSpc>
                <a:spcPct val="200000"/>
              </a:lnSpc>
              <a:buClr>
                <a:srgbClr val="00A9CE"/>
              </a:buClr>
              <a:buFont typeface="Wingdings" panose="05000000000000000000" pitchFamily="2" charset="2"/>
              <a:buChar char="Ø"/>
            </a:pPr>
            <a:r>
              <a:rPr lang="en-GB" sz="1800">
                <a:latin typeface="Arial" panose="020B0604020202020204" pitchFamily="34" charset="0"/>
                <a:cs typeface="Arial" panose="020B0604020202020204" pitchFamily="34" charset="0"/>
              </a:rPr>
              <a:t>the transparency requirements </a:t>
            </a:r>
          </a:p>
          <a:p>
            <a:pPr lvl="1">
              <a:lnSpc>
                <a:spcPct val="200000"/>
              </a:lnSpc>
              <a:buClr>
                <a:srgbClr val="00A9CE"/>
              </a:buClr>
              <a:buFont typeface="Wingdings" panose="05000000000000000000" pitchFamily="2" charset="2"/>
              <a:buChar char="Ø"/>
            </a:pPr>
            <a:r>
              <a:rPr lang="en-GB" sz="1800">
                <a:latin typeface="Arial" panose="020B0604020202020204" pitchFamily="34" charset="0"/>
                <a:cs typeface="Arial" panose="020B0604020202020204" pitchFamily="34" charset="0"/>
              </a:rPr>
              <a:t>reviewing decisions during the standstill period</a:t>
            </a:r>
          </a:p>
          <a:p>
            <a:pPr lvl="1">
              <a:lnSpc>
                <a:spcPct val="200000"/>
              </a:lnSpc>
              <a:buClr>
                <a:srgbClr val="00A9CE"/>
              </a:buClr>
              <a:buFont typeface="Wingdings" panose="05000000000000000000" pitchFamily="2" charset="2"/>
              <a:buChar char="Ø"/>
            </a:pPr>
            <a:r>
              <a:rPr lang="en-GB" sz="1800">
                <a:latin typeface="Arial" panose="020B0604020202020204" pitchFamily="34" charset="0"/>
                <a:cs typeface="Arial" panose="020B0604020202020204" pitchFamily="34" charset="0"/>
              </a:rPr>
              <a:t>contract modifications</a:t>
            </a:r>
          </a:p>
          <a:p>
            <a:pPr lvl="1">
              <a:lnSpc>
                <a:spcPct val="200000"/>
              </a:lnSpc>
              <a:buClr>
                <a:srgbClr val="00A9CE"/>
              </a:buClr>
              <a:buFont typeface="Wingdings" panose="05000000000000000000" pitchFamily="2" charset="2"/>
              <a:buChar char="Ø"/>
            </a:pPr>
            <a:r>
              <a:rPr lang="en-GB" sz="1800">
                <a:latin typeface="Arial" panose="020B0604020202020204" pitchFamily="34" charset="0"/>
                <a:cs typeface="Arial" panose="020B0604020202020204" pitchFamily="34" charset="0"/>
              </a:rPr>
              <a:t>how to return to an earlier step in the process or abandon a selection process</a:t>
            </a:r>
          </a:p>
          <a:p>
            <a:pPr lvl="1">
              <a:lnSpc>
                <a:spcPct val="200000"/>
              </a:lnSpc>
              <a:buClr>
                <a:srgbClr val="00A9CE"/>
              </a:buClr>
              <a:buFont typeface="Wingdings" panose="05000000000000000000" pitchFamily="2" charset="2"/>
              <a:buChar char="Ø"/>
            </a:pPr>
            <a:endParaRPr lang="en-GB" sz="1800">
              <a:latin typeface="Arial" panose="020B0604020202020204" pitchFamily="34" charset="0"/>
              <a:cs typeface="Arial" panose="020B0604020202020204" pitchFamily="34" charset="0"/>
            </a:endParaRPr>
          </a:p>
          <a:p>
            <a:pPr lvl="1">
              <a:lnSpc>
                <a:spcPct val="200000"/>
              </a:lnSpc>
              <a:buClr>
                <a:srgbClr val="00A9CE"/>
              </a:buClr>
              <a:buFont typeface="Wingdings" panose="05000000000000000000" pitchFamily="2" charset="2"/>
              <a:buChar char="Ø"/>
            </a:pPr>
            <a:endParaRPr lang="en-GB" sz="1800">
              <a:latin typeface="Arial" panose="020B0604020202020204" pitchFamily="34" charset="0"/>
              <a:cs typeface="Arial" panose="020B0604020202020204" pitchFamily="34" charset="0"/>
            </a:endParaRPr>
          </a:p>
          <a:p>
            <a:pPr lvl="1">
              <a:lnSpc>
                <a:spcPct val="200000"/>
              </a:lnSpc>
              <a:buClr>
                <a:srgbClr val="00A9CE"/>
              </a:buClr>
              <a:buFont typeface="Wingdings" panose="05000000000000000000" pitchFamily="2" charset="2"/>
              <a:buChar char="Ø"/>
            </a:pPr>
            <a:endParaRPr lang="en-GB" sz="180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6D88D0BB-E141-44B8-8544-E59D5A2B9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E8796AE9-799C-43FE-9F67-A997273198ED}"/>
              </a:ext>
            </a:extLst>
          </p:cNvPr>
          <p:cNvSpPr txBox="1">
            <a:spLocks/>
          </p:cNvSpPr>
          <p:nvPr/>
        </p:nvSpPr>
        <p:spPr>
          <a:xfrm>
            <a:off x="3205213" y="76987"/>
            <a:ext cx="537089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r>
              <a:rPr lang="en-GB">
                <a:solidFill>
                  <a:srgbClr val="005EB8"/>
                </a:solidFill>
                <a:latin typeface="Arial" panose="020B0604020202020204" pitchFamily="34" charset="0"/>
                <a:cs typeface="Arial" panose="020B0604020202020204" pitchFamily="34" charset="0"/>
              </a:rPr>
              <a:t>How to use these slides</a:t>
            </a:r>
          </a:p>
        </p:txBody>
      </p:sp>
    </p:spTree>
    <p:extLst>
      <p:ext uri="{BB962C8B-B14F-4D97-AF65-F5344CB8AC3E}">
        <p14:creationId xmlns:p14="http://schemas.microsoft.com/office/powerpoint/2010/main" val="3339314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4259499C-C78F-08D3-9FB1-210F2FD35E59}"/>
              </a:ext>
            </a:extLst>
          </p:cNvPr>
          <p:cNvSpPr>
            <a:spLocks noGrp="1"/>
          </p:cNvSpPr>
          <p:nvPr>
            <p:ph type="title"/>
          </p:nvPr>
        </p:nvSpPr>
        <p:spPr>
          <a:xfrm>
            <a:off x="2254213" y="374582"/>
            <a:ext cx="7683574" cy="768418"/>
          </a:xfrm>
        </p:spPr>
        <p:txBody>
          <a:bodyPr>
            <a:noAutofit/>
          </a:bodyPr>
          <a:lstStyle/>
          <a:p>
            <a:pPr algn="ctr"/>
            <a:r>
              <a:rPr lang="en-US" b="1"/>
              <a:t>STEP 2 of direct award process C</a:t>
            </a:r>
          </a:p>
        </p:txBody>
      </p:sp>
      <p:sp>
        <p:nvSpPr>
          <p:cNvPr id="22" name="Rectangle 21">
            <a:extLst>
              <a:ext uri="{FF2B5EF4-FFF2-40B4-BE49-F238E27FC236}">
                <a16:creationId xmlns:a16="http://schemas.microsoft.com/office/drawing/2014/main" id="{DA52988D-D352-3689-3BC0-2AD613F9C4C3}"/>
              </a:ext>
            </a:extLst>
          </p:cNvPr>
          <p:cNvSpPr/>
          <p:nvPr/>
        </p:nvSpPr>
        <p:spPr>
          <a:xfrm>
            <a:off x="4838284" y="1684983"/>
            <a:ext cx="2515431" cy="487534"/>
          </a:xfrm>
          <a:prstGeom prst="rect">
            <a:avLst/>
          </a:prstGeom>
          <a:noFill/>
          <a:ln w="5715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Is the new contract identical to the previous contract?</a:t>
            </a:r>
          </a:p>
        </p:txBody>
      </p:sp>
      <p:sp>
        <p:nvSpPr>
          <p:cNvPr id="28" name="Rectangle 27">
            <a:extLst>
              <a:ext uri="{FF2B5EF4-FFF2-40B4-BE49-F238E27FC236}">
                <a16:creationId xmlns:a16="http://schemas.microsoft.com/office/drawing/2014/main" id="{E3D05C52-C53B-159C-9E6C-B1888B6FE0EB}"/>
              </a:ext>
            </a:extLst>
          </p:cNvPr>
          <p:cNvSpPr/>
          <p:nvPr/>
        </p:nvSpPr>
        <p:spPr>
          <a:xfrm>
            <a:off x="3993929" y="2633228"/>
            <a:ext cx="4193627" cy="892090"/>
          </a:xfrm>
          <a:prstGeom prst="rect">
            <a:avLst/>
          </a:prstGeom>
          <a:noFill/>
          <a:ln w="5715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Is the change to the contract below the value element of the considerable change threshold </a:t>
            </a:r>
            <a:r>
              <a:rPr lang="en-GB" sz="1400" b="1">
                <a:solidFill>
                  <a:schemeClr val="tx1"/>
                </a:solidFill>
                <a:latin typeface="Arial" panose="020B0604020202020204" pitchFamily="34" charset="0"/>
                <a:cs typeface="Arial" panose="020B0604020202020204" pitchFamily="34" charset="0"/>
              </a:rPr>
              <a:t>and</a:t>
            </a:r>
            <a:r>
              <a:rPr lang="en-GB" sz="1400">
                <a:solidFill>
                  <a:schemeClr val="tx1"/>
                </a:solidFill>
                <a:latin typeface="Arial" panose="020B0604020202020204" pitchFamily="34" charset="0"/>
                <a:cs typeface="Arial" panose="020B0604020202020204" pitchFamily="34" charset="0"/>
              </a:rPr>
              <a:t> does not make the proposed contract materially different in character?</a:t>
            </a:r>
          </a:p>
        </p:txBody>
      </p:sp>
      <p:sp>
        <p:nvSpPr>
          <p:cNvPr id="30" name="Rectangle 29">
            <a:extLst>
              <a:ext uri="{FF2B5EF4-FFF2-40B4-BE49-F238E27FC236}">
                <a16:creationId xmlns:a16="http://schemas.microsoft.com/office/drawing/2014/main" id="{1B9D31BC-D6A8-3B1C-7EEF-B438215A1280}"/>
              </a:ext>
            </a:extLst>
          </p:cNvPr>
          <p:cNvSpPr/>
          <p:nvPr/>
        </p:nvSpPr>
        <p:spPr>
          <a:xfrm>
            <a:off x="184672" y="2633228"/>
            <a:ext cx="3336298" cy="892089"/>
          </a:xfrm>
          <a:prstGeom prst="rect">
            <a:avLst/>
          </a:prstGeom>
          <a:noFill/>
          <a:ln w="5715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Are the proposed contracting arrangements materially different in character to the existing contract when that existing contract was entered into?</a:t>
            </a:r>
          </a:p>
        </p:txBody>
      </p:sp>
      <p:sp>
        <p:nvSpPr>
          <p:cNvPr id="33" name="Rectangle 32">
            <a:extLst>
              <a:ext uri="{FF2B5EF4-FFF2-40B4-BE49-F238E27FC236}">
                <a16:creationId xmlns:a16="http://schemas.microsoft.com/office/drawing/2014/main" id="{63793DC7-A77C-89A3-8362-F0135650B5AA}"/>
              </a:ext>
            </a:extLst>
          </p:cNvPr>
          <p:cNvSpPr/>
          <p:nvPr/>
        </p:nvSpPr>
        <p:spPr>
          <a:xfrm>
            <a:off x="225071" y="5076479"/>
            <a:ext cx="3039382" cy="1176703"/>
          </a:xfrm>
          <a:prstGeom prst="rect">
            <a:avLst/>
          </a:prstGeom>
          <a:noFill/>
          <a:ln w="5715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Is the change to the value of the proposed contract in response to external factors beyond the control of the relevant authority and the provider?</a:t>
            </a:r>
          </a:p>
        </p:txBody>
      </p:sp>
      <p:sp>
        <p:nvSpPr>
          <p:cNvPr id="34" name="Rectangle 33">
            <a:extLst>
              <a:ext uri="{FF2B5EF4-FFF2-40B4-BE49-F238E27FC236}">
                <a16:creationId xmlns:a16="http://schemas.microsoft.com/office/drawing/2014/main" id="{9DB1812A-6D13-5331-BEE4-05718153287B}"/>
              </a:ext>
            </a:extLst>
          </p:cNvPr>
          <p:cNvSpPr/>
          <p:nvPr/>
        </p:nvSpPr>
        <p:spPr>
          <a:xfrm>
            <a:off x="8026376" y="1684163"/>
            <a:ext cx="2481423" cy="487534"/>
          </a:xfrm>
          <a:prstGeom prst="rect">
            <a:avLst/>
          </a:prstGeom>
          <a:solidFill>
            <a:schemeClr val="bg1"/>
          </a:solidFill>
          <a:ln w="5715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latin typeface="Arial" panose="020B0604020202020204" pitchFamily="34" charset="0"/>
                <a:cs typeface="Arial" panose="020B0604020202020204" pitchFamily="34" charset="0"/>
              </a:rPr>
              <a:t>May continue with direct award process C</a:t>
            </a:r>
          </a:p>
        </p:txBody>
      </p:sp>
      <p:sp>
        <p:nvSpPr>
          <p:cNvPr id="54" name="Rectangle 53">
            <a:extLst>
              <a:ext uri="{FF2B5EF4-FFF2-40B4-BE49-F238E27FC236}">
                <a16:creationId xmlns:a16="http://schemas.microsoft.com/office/drawing/2014/main" id="{03CFC460-BD3A-9437-48DE-6B9ACCD1B855}"/>
              </a:ext>
            </a:extLst>
          </p:cNvPr>
          <p:cNvSpPr/>
          <p:nvPr/>
        </p:nvSpPr>
        <p:spPr>
          <a:xfrm>
            <a:off x="7666291" y="5516165"/>
            <a:ext cx="3039382" cy="565338"/>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latin typeface="Arial" panose="020B0604020202020204" pitchFamily="34" charset="0"/>
                <a:cs typeface="Arial" panose="020B0604020202020204" pitchFamily="34" charset="0"/>
              </a:rPr>
              <a:t>Considerable change, must not use direct award process C</a:t>
            </a:r>
          </a:p>
        </p:txBody>
      </p:sp>
      <p:grpSp>
        <p:nvGrpSpPr>
          <p:cNvPr id="89" name="Group 88">
            <a:extLst>
              <a:ext uri="{FF2B5EF4-FFF2-40B4-BE49-F238E27FC236}">
                <a16:creationId xmlns:a16="http://schemas.microsoft.com/office/drawing/2014/main" id="{CC6FE69F-ED4C-0FE4-F28C-B8E955C62E73}"/>
              </a:ext>
            </a:extLst>
          </p:cNvPr>
          <p:cNvGrpSpPr/>
          <p:nvPr/>
        </p:nvGrpSpPr>
        <p:grpSpPr>
          <a:xfrm>
            <a:off x="73198" y="92611"/>
            <a:ext cx="1733167" cy="1620983"/>
            <a:chOff x="4936143" y="4416134"/>
            <a:chExt cx="1733167" cy="1620983"/>
          </a:xfrm>
        </p:grpSpPr>
        <p:sp>
          <p:nvSpPr>
            <p:cNvPr id="90" name="Oval 89">
              <a:extLst>
                <a:ext uri="{FF2B5EF4-FFF2-40B4-BE49-F238E27FC236}">
                  <a16:creationId xmlns:a16="http://schemas.microsoft.com/office/drawing/2014/main" id="{9D28A8AE-5B19-3CB1-7284-BC0158433657}"/>
                </a:ext>
              </a:extLst>
            </p:cNvPr>
            <p:cNvSpPr/>
            <p:nvPr/>
          </p:nvSpPr>
          <p:spPr>
            <a:xfrm>
              <a:off x="4992726"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1" name="TextBox 90">
              <a:extLst>
                <a:ext uri="{FF2B5EF4-FFF2-40B4-BE49-F238E27FC236}">
                  <a16:creationId xmlns:a16="http://schemas.microsoft.com/office/drawing/2014/main" id="{D89926E1-0AEA-240B-943B-026AD45A2DC6}"/>
                </a:ext>
              </a:extLst>
            </p:cNvPr>
            <p:cNvSpPr txBox="1"/>
            <p:nvPr/>
          </p:nvSpPr>
          <p:spPr>
            <a:xfrm>
              <a:off x="4936143" y="4718794"/>
              <a:ext cx="1733167" cy="1015663"/>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6(5)</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 (10)</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6(11)</a:t>
              </a:r>
            </a:p>
            <a:p>
              <a:pPr algn="ctr"/>
              <a:r>
                <a:rPr lang="en-GB" sz="1500" b="1">
                  <a:latin typeface="Arial" panose="020B0604020202020204" pitchFamily="34" charset="0"/>
                  <a:cs typeface="Arial" panose="020B0604020202020204" pitchFamily="34" charset="0"/>
                </a:rPr>
                <a:t>Regulation 6(12)</a:t>
              </a:r>
            </a:p>
          </p:txBody>
        </p:sp>
      </p:grpSp>
      <p:sp>
        <p:nvSpPr>
          <p:cNvPr id="8" name="Rectangle 7">
            <a:extLst>
              <a:ext uri="{FF2B5EF4-FFF2-40B4-BE49-F238E27FC236}">
                <a16:creationId xmlns:a16="http://schemas.microsoft.com/office/drawing/2014/main" id="{202F6D74-1392-9124-5B2C-ABB0F2CE2B5C}"/>
              </a:ext>
            </a:extLst>
          </p:cNvPr>
          <p:cNvSpPr/>
          <p:nvPr/>
        </p:nvSpPr>
        <p:spPr>
          <a:xfrm>
            <a:off x="1561578" y="4041113"/>
            <a:ext cx="4534421" cy="689832"/>
          </a:xfrm>
          <a:prstGeom prst="rect">
            <a:avLst/>
          </a:prstGeom>
          <a:noFill/>
          <a:ln w="5715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Are the proposed contracting arrangements materially different in character </a:t>
            </a:r>
            <a:r>
              <a:rPr lang="en-GB" sz="1400" b="1">
                <a:solidFill>
                  <a:schemeClr val="tx1"/>
                </a:solidFill>
                <a:latin typeface="Arial" panose="020B0604020202020204" pitchFamily="34" charset="0"/>
                <a:cs typeface="Arial" panose="020B0604020202020204" pitchFamily="34" charset="0"/>
              </a:rPr>
              <a:t>only</a:t>
            </a:r>
            <a:r>
              <a:rPr lang="en-GB" sz="1400">
                <a:solidFill>
                  <a:schemeClr val="tx1"/>
                </a:solidFill>
                <a:latin typeface="Arial" panose="020B0604020202020204" pitchFamily="34" charset="0"/>
                <a:cs typeface="Arial" panose="020B0604020202020204" pitchFamily="34" charset="0"/>
              </a:rPr>
              <a:t> because of change in provider identity, for example, due to a merger?</a:t>
            </a:r>
          </a:p>
        </p:txBody>
      </p:sp>
      <p:sp>
        <p:nvSpPr>
          <p:cNvPr id="9" name="TextBox 8">
            <a:extLst>
              <a:ext uri="{FF2B5EF4-FFF2-40B4-BE49-F238E27FC236}">
                <a16:creationId xmlns:a16="http://schemas.microsoft.com/office/drawing/2014/main" id="{6C80ABCD-7AC7-F7B7-92B3-973173FA7F53}"/>
              </a:ext>
            </a:extLst>
          </p:cNvPr>
          <p:cNvSpPr txBox="1"/>
          <p:nvPr/>
        </p:nvSpPr>
        <p:spPr>
          <a:xfrm>
            <a:off x="5690215" y="1345371"/>
            <a:ext cx="811569" cy="323165"/>
          </a:xfrm>
          <a:prstGeom prst="rect">
            <a:avLst/>
          </a:prstGeom>
          <a:noFill/>
        </p:spPr>
        <p:txBody>
          <a:bodyPr wrap="none" rtlCol="0">
            <a:spAutoFit/>
          </a:bodyPr>
          <a:lstStyle/>
          <a:p>
            <a:r>
              <a:rPr lang="en-GB" sz="1500" b="1">
                <a:solidFill>
                  <a:srgbClr val="A5A5A5"/>
                </a:solidFill>
                <a:latin typeface="Arial" panose="020B0604020202020204" pitchFamily="34" charset="0"/>
                <a:cs typeface="Arial" panose="020B0604020202020204" pitchFamily="34" charset="0"/>
              </a:rPr>
              <a:t>START</a:t>
            </a:r>
          </a:p>
        </p:txBody>
      </p:sp>
      <p:cxnSp>
        <p:nvCxnSpPr>
          <p:cNvPr id="11" name="Straight Arrow Connector 10">
            <a:extLst>
              <a:ext uri="{FF2B5EF4-FFF2-40B4-BE49-F238E27FC236}">
                <a16:creationId xmlns:a16="http://schemas.microsoft.com/office/drawing/2014/main" id="{090E55CF-C1EF-2D98-BEEB-84DB261694E5}"/>
              </a:ext>
            </a:extLst>
          </p:cNvPr>
          <p:cNvCxnSpPr/>
          <p:nvPr/>
        </p:nvCxnSpPr>
        <p:spPr>
          <a:xfrm>
            <a:off x="7472854" y="1928750"/>
            <a:ext cx="386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D9A6EB67-3124-CBE0-ACC7-C973142A5D54}"/>
              </a:ext>
            </a:extLst>
          </p:cNvPr>
          <p:cNvSpPr txBox="1"/>
          <p:nvPr/>
        </p:nvSpPr>
        <p:spPr>
          <a:xfrm>
            <a:off x="7427507" y="1620973"/>
            <a:ext cx="477567"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Yes</a:t>
            </a:r>
          </a:p>
        </p:txBody>
      </p:sp>
      <p:cxnSp>
        <p:nvCxnSpPr>
          <p:cNvPr id="13" name="Straight Arrow Connector 12">
            <a:extLst>
              <a:ext uri="{FF2B5EF4-FFF2-40B4-BE49-F238E27FC236}">
                <a16:creationId xmlns:a16="http://schemas.microsoft.com/office/drawing/2014/main" id="{F6597FA4-C07C-0077-E8D1-621A974AABB9}"/>
              </a:ext>
            </a:extLst>
          </p:cNvPr>
          <p:cNvCxnSpPr>
            <a:cxnSpLocks/>
          </p:cNvCxnSpPr>
          <p:nvPr/>
        </p:nvCxnSpPr>
        <p:spPr>
          <a:xfrm>
            <a:off x="6095999" y="2247952"/>
            <a:ext cx="0" cy="3126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081D4C2E-38F5-7FD2-D188-02A79D0AE041}"/>
              </a:ext>
            </a:extLst>
          </p:cNvPr>
          <p:cNvSpPr txBox="1"/>
          <p:nvPr/>
        </p:nvSpPr>
        <p:spPr>
          <a:xfrm>
            <a:off x="6087888" y="2233178"/>
            <a:ext cx="413896"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No</a:t>
            </a:r>
          </a:p>
        </p:txBody>
      </p:sp>
      <p:cxnSp>
        <p:nvCxnSpPr>
          <p:cNvPr id="17" name="Straight Connector 16">
            <a:extLst>
              <a:ext uri="{FF2B5EF4-FFF2-40B4-BE49-F238E27FC236}">
                <a16:creationId xmlns:a16="http://schemas.microsoft.com/office/drawing/2014/main" id="{1066374C-7BDA-D6B1-5A62-CC00D91ACCCF}"/>
              </a:ext>
            </a:extLst>
          </p:cNvPr>
          <p:cNvCxnSpPr/>
          <p:nvPr/>
        </p:nvCxnSpPr>
        <p:spPr>
          <a:xfrm>
            <a:off x="8324193" y="3050632"/>
            <a:ext cx="493986"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DBB4525C-89F3-AC54-98AC-BA3296EC09FE}"/>
              </a:ext>
            </a:extLst>
          </p:cNvPr>
          <p:cNvCxnSpPr/>
          <p:nvPr/>
        </p:nvCxnSpPr>
        <p:spPr>
          <a:xfrm flipV="1">
            <a:off x="8807669" y="2247952"/>
            <a:ext cx="0" cy="8026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D3DB753A-F094-305D-EA1B-63F1168C3CD2}"/>
              </a:ext>
            </a:extLst>
          </p:cNvPr>
          <p:cNvSpPr txBox="1"/>
          <p:nvPr/>
        </p:nvSpPr>
        <p:spPr>
          <a:xfrm>
            <a:off x="8319593" y="2739966"/>
            <a:ext cx="477567"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Yes</a:t>
            </a:r>
          </a:p>
        </p:txBody>
      </p:sp>
      <p:cxnSp>
        <p:nvCxnSpPr>
          <p:cNvPr id="24" name="Straight Arrow Connector 23">
            <a:extLst>
              <a:ext uri="{FF2B5EF4-FFF2-40B4-BE49-F238E27FC236}">
                <a16:creationId xmlns:a16="http://schemas.microsoft.com/office/drawing/2014/main" id="{76AE6925-3EC4-2C01-C854-03CA475CDA7A}"/>
              </a:ext>
            </a:extLst>
          </p:cNvPr>
          <p:cNvCxnSpPr>
            <a:cxnSpLocks/>
          </p:cNvCxnSpPr>
          <p:nvPr/>
        </p:nvCxnSpPr>
        <p:spPr>
          <a:xfrm flipH="1">
            <a:off x="3594540" y="3079273"/>
            <a:ext cx="32581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EDDB7D12-52A8-EED8-7389-09BBC2A8A0CE}"/>
              </a:ext>
            </a:extLst>
          </p:cNvPr>
          <p:cNvCxnSpPr/>
          <p:nvPr/>
        </p:nvCxnSpPr>
        <p:spPr>
          <a:xfrm>
            <a:off x="3005959" y="3638381"/>
            <a:ext cx="0" cy="3026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592C8C33-AFD7-DB99-A5EB-AF44B2AC7AA5}"/>
              </a:ext>
            </a:extLst>
          </p:cNvPr>
          <p:cNvCxnSpPr>
            <a:cxnSpLocks/>
          </p:cNvCxnSpPr>
          <p:nvPr/>
        </p:nvCxnSpPr>
        <p:spPr>
          <a:xfrm>
            <a:off x="1277008" y="3638381"/>
            <a:ext cx="0" cy="1368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0026090C-F1A7-6E17-3E80-3ECB6EBFFF98}"/>
              </a:ext>
            </a:extLst>
          </p:cNvPr>
          <p:cNvSpPr txBox="1"/>
          <p:nvPr/>
        </p:nvSpPr>
        <p:spPr>
          <a:xfrm>
            <a:off x="3563011" y="2757748"/>
            <a:ext cx="413896"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No</a:t>
            </a:r>
          </a:p>
        </p:txBody>
      </p:sp>
      <p:sp>
        <p:nvSpPr>
          <p:cNvPr id="35" name="TextBox 34">
            <a:extLst>
              <a:ext uri="{FF2B5EF4-FFF2-40B4-BE49-F238E27FC236}">
                <a16:creationId xmlns:a16="http://schemas.microsoft.com/office/drawing/2014/main" id="{2D7AD074-673B-82DC-6B66-87D810C965AB}"/>
              </a:ext>
            </a:extLst>
          </p:cNvPr>
          <p:cNvSpPr txBox="1"/>
          <p:nvPr/>
        </p:nvSpPr>
        <p:spPr>
          <a:xfrm>
            <a:off x="861510" y="4077909"/>
            <a:ext cx="413896"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No</a:t>
            </a:r>
          </a:p>
        </p:txBody>
      </p:sp>
      <p:sp>
        <p:nvSpPr>
          <p:cNvPr id="36" name="TextBox 35">
            <a:extLst>
              <a:ext uri="{FF2B5EF4-FFF2-40B4-BE49-F238E27FC236}">
                <a16:creationId xmlns:a16="http://schemas.microsoft.com/office/drawing/2014/main" id="{1A22F376-2EF6-185E-CE41-51037879BB51}"/>
              </a:ext>
            </a:extLst>
          </p:cNvPr>
          <p:cNvSpPr txBox="1"/>
          <p:nvPr/>
        </p:nvSpPr>
        <p:spPr>
          <a:xfrm>
            <a:off x="2528392" y="3591671"/>
            <a:ext cx="477567"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Yes</a:t>
            </a:r>
          </a:p>
        </p:txBody>
      </p:sp>
      <p:cxnSp>
        <p:nvCxnSpPr>
          <p:cNvPr id="37" name="Straight Arrow Connector 36">
            <a:extLst>
              <a:ext uri="{FF2B5EF4-FFF2-40B4-BE49-F238E27FC236}">
                <a16:creationId xmlns:a16="http://schemas.microsoft.com/office/drawing/2014/main" id="{3E185463-E69F-D1F1-BDEE-38FFDFABBFBB}"/>
              </a:ext>
            </a:extLst>
          </p:cNvPr>
          <p:cNvCxnSpPr/>
          <p:nvPr/>
        </p:nvCxnSpPr>
        <p:spPr>
          <a:xfrm>
            <a:off x="6187131" y="4388050"/>
            <a:ext cx="386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20C0910C-D775-091C-640F-C85772871B9B}"/>
              </a:ext>
            </a:extLst>
          </p:cNvPr>
          <p:cNvSpPr txBox="1"/>
          <p:nvPr/>
        </p:nvSpPr>
        <p:spPr>
          <a:xfrm>
            <a:off x="6141784" y="4080273"/>
            <a:ext cx="477567"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Yes</a:t>
            </a:r>
          </a:p>
        </p:txBody>
      </p:sp>
      <p:sp>
        <p:nvSpPr>
          <p:cNvPr id="41" name="Rectangle 40">
            <a:extLst>
              <a:ext uri="{FF2B5EF4-FFF2-40B4-BE49-F238E27FC236}">
                <a16:creationId xmlns:a16="http://schemas.microsoft.com/office/drawing/2014/main" id="{80CFD85B-1F83-DDC1-FF38-C58388618040}"/>
              </a:ext>
            </a:extLst>
          </p:cNvPr>
          <p:cNvSpPr/>
          <p:nvPr/>
        </p:nvSpPr>
        <p:spPr>
          <a:xfrm>
            <a:off x="6664698" y="3710479"/>
            <a:ext cx="5084210" cy="1324493"/>
          </a:xfrm>
          <a:prstGeom prst="rect">
            <a:avLst/>
          </a:prstGeom>
          <a:noFill/>
          <a:ln w="5715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Are any of the below true:</a:t>
            </a:r>
          </a:p>
          <a:p>
            <a:pPr marL="285750" indent="-285750" algn="ctr">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 the change to the proposed contract attributable to a decision of the relevant authority </a:t>
            </a:r>
          </a:p>
          <a:p>
            <a:pPr marL="285750" indent="-285750" algn="ctr">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the change in value over £500,000 </a:t>
            </a:r>
            <a:endParaRPr lang="en-GB" sz="1400" b="1">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the change is over 25% of the value of the existing contract when that existing contract was entered into?</a:t>
            </a:r>
          </a:p>
        </p:txBody>
      </p:sp>
      <p:cxnSp>
        <p:nvCxnSpPr>
          <p:cNvPr id="44" name="Straight Arrow Connector 43">
            <a:extLst>
              <a:ext uri="{FF2B5EF4-FFF2-40B4-BE49-F238E27FC236}">
                <a16:creationId xmlns:a16="http://schemas.microsoft.com/office/drawing/2014/main" id="{CC046B4A-42AE-7F97-1CDC-671F9D40A39E}"/>
              </a:ext>
            </a:extLst>
          </p:cNvPr>
          <p:cNvCxnSpPr>
            <a:cxnSpLocks/>
          </p:cNvCxnSpPr>
          <p:nvPr/>
        </p:nvCxnSpPr>
        <p:spPr>
          <a:xfrm flipV="1">
            <a:off x="9201548" y="2247952"/>
            <a:ext cx="0" cy="13542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6" name="TextBox 45">
            <a:extLst>
              <a:ext uri="{FF2B5EF4-FFF2-40B4-BE49-F238E27FC236}">
                <a16:creationId xmlns:a16="http://schemas.microsoft.com/office/drawing/2014/main" id="{239B9B63-7B50-D52C-FFBE-C77D11E9CBCC}"/>
              </a:ext>
            </a:extLst>
          </p:cNvPr>
          <p:cNvSpPr txBox="1"/>
          <p:nvPr/>
        </p:nvSpPr>
        <p:spPr>
          <a:xfrm>
            <a:off x="9212051" y="2755765"/>
            <a:ext cx="413896"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No</a:t>
            </a:r>
          </a:p>
        </p:txBody>
      </p:sp>
      <p:cxnSp>
        <p:nvCxnSpPr>
          <p:cNvPr id="47" name="Straight Arrow Connector 46">
            <a:extLst>
              <a:ext uri="{FF2B5EF4-FFF2-40B4-BE49-F238E27FC236}">
                <a16:creationId xmlns:a16="http://schemas.microsoft.com/office/drawing/2014/main" id="{825A791A-A0E0-C49A-6EA7-2EE2B2267807}"/>
              </a:ext>
            </a:extLst>
          </p:cNvPr>
          <p:cNvCxnSpPr/>
          <p:nvPr/>
        </p:nvCxnSpPr>
        <p:spPr>
          <a:xfrm>
            <a:off x="9191760" y="5133974"/>
            <a:ext cx="0" cy="3026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8" name="TextBox 47">
            <a:extLst>
              <a:ext uri="{FF2B5EF4-FFF2-40B4-BE49-F238E27FC236}">
                <a16:creationId xmlns:a16="http://schemas.microsoft.com/office/drawing/2014/main" id="{0EB5B534-833E-747C-1859-5B54A81517D5}"/>
              </a:ext>
            </a:extLst>
          </p:cNvPr>
          <p:cNvSpPr txBox="1"/>
          <p:nvPr/>
        </p:nvSpPr>
        <p:spPr>
          <a:xfrm>
            <a:off x="8714193" y="5087264"/>
            <a:ext cx="477567"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Yes</a:t>
            </a:r>
          </a:p>
        </p:txBody>
      </p:sp>
      <p:cxnSp>
        <p:nvCxnSpPr>
          <p:cNvPr id="49" name="Straight Arrow Connector 48">
            <a:extLst>
              <a:ext uri="{FF2B5EF4-FFF2-40B4-BE49-F238E27FC236}">
                <a16:creationId xmlns:a16="http://schemas.microsoft.com/office/drawing/2014/main" id="{570B2BAF-036D-E459-7DA1-4FF53FCDB512}"/>
              </a:ext>
            </a:extLst>
          </p:cNvPr>
          <p:cNvCxnSpPr>
            <a:cxnSpLocks/>
          </p:cNvCxnSpPr>
          <p:nvPr/>
        </p:nvCxnSpPr>
        <p:spPr>
          <a:xfrm>
            <a:off x="5690215" y="5810669"/>
            <a:ext cx="185693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29E60D73-16A2-DA2B-C8E1-5BD88E86E8E1}"/>
              </a:ext>
            </a:extLst>
          </p:cNvPr>
          <p:cNvCxnSpPr>
            <a:cxnSpLocks/>
          </p:cNvCxnSpPr>
          <p:nvPr/>
        </p:nvCxnSpPr>
        <p:spPr>
          <a:xfrm flipV="1">
            <a:off x="5690215" y="4828854"/>
            <a:ext cx="0" cy="992089"/>
          </a:xfrm>
          <a:prstGeom prst="line">
            <a:avLst/>
          </a:prstGeom>
        </p:spPr>
        <p:style>
          <a:lnRef idx="3">
            <a:schemeClr val="dk1"/>
          </a:lnRef>
          <a:fillRef idx="0">
            <a:schemeClr val="dk1"/>
          </a:fillRef>
          <a:effectRef idx="2">
            <a:schemeClr val="dk1"/>
          </a:effectRef>
          <a:fontRef idx="minor">
            <a:schemeClr val="tx1"/>
          </a:fontRef>
        </p:style>
      </p:cxnSp>
      <p:sp>
        <p:nvSpPr>
          <p:cNvPr id="56" name="TextBox 55">
            <a:extLst>
              <a:ext uri="{FF2B5EF4-FFF2-40B4-BE49-F238E27FC236}">
                <a16:creationId xmlns:a16="http://schemas.microsoft.com/office/drawing/2014/main" id="{3A5519E6-0643-012D-2D0C-A5B35D8A05A6}"/>
              </a:ext>
            </a:extLst>
          </p:cNvPr>
          <p:cNvSpPr txBox="1"/>
          <p:nvPr/>
        </p:nvSpPr>
        <p:spPr>
          <a:xfrm>
            <a:off x="6263000" y="5497550"/>
            <a:ext cx="413896"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No</a:t>
            </a:r>
          </a:p>
        </p:txBody>
      </p:sp>
      <p:sp>
        <p:nvSpPr>
          <p:cNvPr id="58" name="Rectangle 57">
            <a:extLst>
              <a:ext uri="{FF2B5EF4-FFF2-40B4-BE49-F238E27FC236}">
                <a16:creationId xmlns:a16="http://schemas.microsoft.com/office/drawing/2014/main" id="{2E4D06B3-FF09-9979-6BAC-988B3AAD5A23}"/>
              </a:ext>
            </a:extLst>
          </p:cNvPr>
          <p:cNvSpPr/>
          <p:nvPr/>
        </p:nvSpPr>
        <p:spPr>
          <a:xfrm>
            <a:off x="3827894" y="5133974"/>
            <a:ext cx="1743182" cy="730724"/>
          </a:xfrm>
          <a:prstGeom prst="rect">
            <a:avLst/>
          </a:prstGeom>
          <a:solidFill>
            <a:schemeClr val="bg1"/>
          </a:solidFill>
          <a:ln w="5715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latin typeface="Arial" panose="020B0604020202020204" pitchFamily="34" charset="0"/>
                <a:cs typeface="Arial" panose="020B0604020202020204" pitchFamily="34" charset="0"/>
              </a:rPr>
              <a:t>May continue with direct award process C</a:t>
            </a:r>
          </a:p>
        </p:txBody>
      </p:sp>
      <p:cxnSp>
        <p:nvCxnSpPr>
          <p:cNvPr id="59" name="Straight Arrow Connector 58">
            <a:extLst>
              <a:ext uri="{FF2B5EF4-FFF2-40B4-BE49-F238E27FC236}">
                <a16:creationId xmlns:a16="http://schemas.microsoft.com/office/drawing/2014/main" id="{DA74D8A0-0457-3490-9C25-9F06A1BE9B48}"/>
              </a:ext>
            </a:extLst>
          </p:cNvPr>
          <p:cNvCxnSpPr/>
          <p:nvPr/>
        </p:nvCxnSpPr>
        <p:spPr>
          <a:xfrm>
            <a:off x="3366837" y="5516985"/>
            <a:ext cx="386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0" name="TextBox 59">
            <a:extLst>
              <a:ext uri="{FF2B5EF4-FFF2-40B4-BE49-F238E27FC236}">
                <a16:creationId xmlns:a16="http://schemas.microsoft.com/office/drawing/2014/main" id="{54D1C8C1-7D4A-2765-DB3A-6AC0DB625381}"/>
              </a:ext>
            </a:extLst>
          </p:cNvPr>
          <p:cNvSpPr txBox="1"/>
          <p:nvPr/>
        </p:nvSpPr>
        <p:spPr>
          <a:xfrm>
            <a:off x="3321490" y="5209208"/>
            <a:ext cx="477567"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Yes</a:t>
            </a:r>
          </a:p>
        </p:txBody>
      </p:sp>
      <p:cxnSp>
        <p:nvCxnSpPr>
          <p:cNvPr id="61" name="Straight Arrow Connector 60">
            <a:extLst>
              <a:ext uri="{FF2B5EF4-FFF2-40B4-BE49-F238E27FC236}">
                <a16:creationId xmlns:a16="http://schemas.microsoft.com/office/drawing/2014/main" id="{B5053B5D-C373-2FD7-E2A6-3C103CE8D0A8}"/>
              </a:ext>
            </a:extLst>
          </p:cNvPr>
          <p:cNvCxnSpPr>
            <a:cxnSpLocks/>
          </p:cNvCxnSpPr>
          <p:nvPr/>
        </p:nvCxnSpPr>
        <p:spPr>
          <a:xfrm flipV="1">
            <a:off x="3366837" y="5989834"/>
            <a:ext cx="418031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85980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2254213" y="374582"/>
            <a:ext cx="7683574" cy="768418"/>
          </a:xfrm>
        </p:spPr>
        <p:txBody>
          <a:bodyPr>
            <a:noAutofit/>
          </a:bodyPr>
          <a:lstStyle/>
          <a:p>
            <a:pPr algn="ctr"/>
            <a:r>
              <a:rPr lang="en-US" b="1"/>
              <a:t>STEP 2 of direct award process C</a:t>
            </a:r>
          </a:p>
        </p:txBody>
      </p:sp>
      <p:grpSp>
        <p:nvGrpSpPr>
          <p:cNvPr id="5" name="Group 4">
            <a:extLst>
              <a:ext uri="{FF2B5EF4-FFF2-40B4-BE49-F238E27FC236}">
                <a16:creationId xmlns:a16="http://schemas.microsoft.com/office/drawing/2014/main" id="{54C54E4E-6710-4B45-B0E5-CF3DFCE87443}"/>
              </a:ext>
            </a:extLst>
          </p:cNvPr>
          <p:cNvGrpSpPr/>
          <p:nvPr/>
        </p:nvGrpSpPr>
        <p:grpSpPr>
          <a:xfrm>
            <a:off x="76200" y="109236"/>
            <a:ext cx="1751619" cy="1620983"/>
            <a:chOff x="4939145" y="4432759"/>
            <a:chExt cx="1751619" cy="1620983"/>
          </a:xfrm>
        </p:grpSpPr>
        <p:sp>
          <p:nvSpPr>
            <p:cNvPr id="2" name="Oval 1">
              <a:extLst>
                <a:ext uri="{FF2B5EF4-FFF2-40B4-BE49-F238E27FC236}">
                  <a16:creationId xmlns:a16="http://schemas.microsoft.com/office/drawing/2014/main" id="{8C71F2A5-A1E3-4F3B-BDD9-C969EBE07784}"/>
                </a:ext>
              </a:extLst>
            </p:cNvPr>
            <p:cNvSpPr/>
            <p:nvPr/>
          </p:nvSpPr>
          <p:spPr>
            <a:xfrm>
              <a:off x="5004954" y="443275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E89EE61-B953-4C5F-85B3-C270E0822441}"/>
                </a:ext>
              </a:extLst>
            </p:cNvPr>
            <p:cNvSpPr txBox="1"/>
            <p:nvPr/>
          </p:nvSpPr>
          <p:spPr>
            <a:xfrm>
              <a:off x="4939145" y="4735419"/>
              <a:ext cx="1751619" cy="101566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6(5)</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6(10)</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6(11)</a:t>
              </a:r>
            </a:p>
            <a:p>
              <a:pPr algn="ctr"/>
              <a:r>
                <a:rPr lang="en-GB" sz="1500" b="1">
                  <a:latin typeface="Arial" panose="020B0604020202020204" pitchFamily="34" charset="0"/>
                  <a:cs typeface="Arial" panose="020B0604020202020204" pitchFamily="34" charset="0"/>
                </a:rPr>
                <a:t>Regulation 6(12)</a:t>
              </a:r>
            </a:p>
          </p:txBody>
        </p:sp>
      </p:grpSp>
      <p:sp>
        <p:nvSpPr>
          <p:cNvPr id="7" name="TextBox 6">
            <a:extLst>
              <a:ext uri="{FF2B5EF4-FFF2-40B4-BE49-F238E27FC236}">
                <a16:creationId xmlns:a16="http://schemas.microsoft.com/office/drawing/2014/main" id="{F9A7AE0F-EAB8-CC8A-8ECD-627F725A0625}"/>
              </a:ext>
            </a:extLst>
          </p:cNvPr>
          <p:cNvSpPr txBox="1"/>
          <p:nvPr/>
        </p:nvSpPr>
        <p:spPr>
          <a:xfrm>
            <a:off x="1255242" y="1822998"/>
            <a:ext cx="9960675" cy="369332"/>
          </a:xfrm>
          <a:prstGeom prst="rect">
            <a:avLst/>
          </a:prstGeom>
          <a:noFill/>
        </p:spPr>
        <p:txBody>
          <a:bodyPr wrap="square">
            <a:spAutoFit/>
          </a:bodyPr>
          <a:lstStyle/>
          <a:p>
            <a:pPr algn="l" rtl="0" fontAlgn="base"/>
            <a:r>
              <a:rPr lang="en-GB" sz="1800" b="0" i="0">
                <a:solidFill>
                  <a:srgbClr val="231F20"/>
                </a:solidFill>
                <a:effectLst/>
                <a:latin typeface="Arial" panose="020B0604020202020204" pitchFamily="34" charset="0"/>
              </a:rPr>
              <a:t> </a:t>
            </a:r>
            <a:endParaRPr lang="en-GB" b="0" i="0">
              <a:solidFill>
                <a:srgbClr val="231F20"/>
              </a:solidFill>
              <a:effectLst/>
              <a:latin typeface="Segoe UI" panose="020B0502040204020203" pitchFamily="34" charset="0"/>
            </a:endParaRPr>
          </a:p>
        </p:txBody>
      </p:sp>
      <p:grpSp>
        <p:nvGrpSpPr>
          <p:cNvPr id="4" name="Group 3">
            <a:extLst>
              <a:ext uri="{FF2B5EF4-FFF2-40B4-BE49-F238E27FC236}">
                <a16:creationId xmlns:a16="http://schemas.microsoft.com/office/drawing/2014/main" id="{2CF5DFCA-2086-178A-E30F-6A25EFD8D7FA}"/>
              </a:ext>
            </a:extLst>
          </p:cNvPr>
          <p:cNvGrpSpPr/>
          <p:nvPr/>
        </p:nvGrpSpPr>
        <p:grpSpPr>
          <a:xfrm>
            <a:off x="154862" y="1822998"/>
            <a:ext cx="11888327" cy="2149228"/>
            <a:chOff x="1658169" y="4431606"/>
            <a:chExt cx="9258295" cy="946241"/>
          </a:xfrm>
        </p:grpSpPr>
        <p:sp>
          <p:nvSpPr>
            <p:cNvPr id="8" name="Freeform: Shape 7">
              <a:extLst>
                <a:ext uri="{FF2B5EF4-FFF2-40B4-BE49-F238E27FC236}">
                  <a16:creationId xmlns:a16="http://schemas.microsoft.com/office/drawing/2014/main" id="{07281455-8294-1D63-D634-931695C62C4F}"/>
                </a:ext>
              </a:extLst>
            </p:cNvPr>
            <p:cNvSpPr/>
            <p:nvPr/>
          </p:nvSpPr>
          <p:spPr>
            <a:xfrm>
              <a:off x="2515115" y="4431606"/>
              <a:ext cx="8401349" cy="946241"/>
            </a:xfrm>
            <a:custGeom>
              <a:avLst/>
              <a:gdLst>
                <a:gd name="connsiteX0" fmla="*/ 0 w 4624832"/>
                <a:gd name="connsiteY0" fmla="*/ 188774 h 1132623"/>
                <a:gd name="connsiteX1" fmla="*/ 188774 w 4624832"/>
                <a:gd name="connsiteY1" fmla="*/ 0 h 1132623"/>
                <a:gd name="connsiteX2" fmla="*/ 4436058 w 4624832"/>
                <a:gd name="connsiteY2" fmla="*/ 0 h 1132623"/>
                <a:gd name="connsiteX3" fmla="*/ 4624832 w 4624832"/>
                <a:gd name="connsiteY3" fmla="*/ 188774 h 1132623"/>
                <a:gd name="connsiteX4" fmla="*/ 4624832 w 4624832"/>
                <a:gd name="connsiteY4" fmla="*/ 943849 h 1132623"/>
                <a:gd name="connsiteX5" fmla="*/ 4436058 w 4624832"/>
                <a:gd name="connsiteY5" fmla="*/ 1132623 h 1132623"/>
                <a:gd name="connsiteX6" fmla="*/ 188774 w 4624832"/>
                <a:gd name="connsiteY6" fmla="*/ 1132623 h 1132623"/>
                <a:gd name="connsiteX7" fmla="*/ 0 w 4624832"/>
                <a:gd name="connsiteY7" fmla="*/ 943849 h 1132623"/>
                <a:gd name="connsiteX8" fmla="*/ 0 w 4624832"/>
                <a:gd name="connsiteY8" fmla="*/ 188774 h 11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4832" h="1132623">
                  <a:moveTo>
                    <a:pt x="0" y="188774"/>
                  </a:moveTo>
                  <a:cubicBezTo>
                    <a:pt x="0" y="84517"/>
                    <a:pt x="84517" y="0"/>
                    <a:pt x="188774" y="0"/>
                  </a:cubicBezTo>
                  <a:lnTo>
                    <a:pt x="4436058" y="0"/>
                  </a:lnTo>
                  <a:cubicBezTo>
                    <a:pt x="4540315" y="0"/>
                    <a:pt x="4624832" y="84517"/>
                    <a:pt x="4624832" y="188774"/>
                  </a:cubicBezTo>
                  <a:lnTo>
                    <a:pt x="4624832" y="943849"/>
                  </a:lnTo>
                  <a:cubicBezTo>
                    <a:pt x="4624832" y="1048106"/>
                    <a:pt x="4540315" y="1132623"/>
                    <a:pt x="4436058" y="1132623"/>
                  </a:cubicBezTo>
                  <a:lnTo>
                    <a:pt x="188774" y="1132623"/>
                  </a:lnTo>
                  <a:cubicBezTo>
                    <a:pt x="84517" y="1132623"/>
                    <a:pt x="0" y="1048106"/>
                    <a:pt x="0" y="943849"/>
                  </a:cubicBezTo>
                  <a:lnTo>
                    <a:pt x="0" y="188774"/>
                  </a:lnTo>
                  <a:close/>
                </a:path>
              </a:pathLst>
            </a:custGeom>
            <a:noFill/>
            <a:ln>
              <a:solidFill>
                <a:srgbClr val="00A9C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2460" tIns="163875" rIns="272460" bIns="163875" numCol="1" spcCol="1270" anchor="ctr" anchorCtr="0">
              <a:noAutofit/>
            </a:bodyPr>
            <a:lstStyle/>
            <a:p>
              <a:pPr algn="l" rtl="0" fontAlgn="base"/>
              <a:r>
                <a:rPr lang="en-GB" b="0" i="0">
                  <a:solidFill>
                    <a:srgbClr val="231F20"/>
                  </a:solidFill>
                  <a:effectLst/>
                  <a:latin typeface="Arial" panose="020B0604020202020204" pitchFamily="34" charset="0"/>
                </a:rPr>
                <a:t>Relevant authority holds a contract with an original value of £3 million. The contract is coming to an end and the relevant authority wants to continue with the current provider but wishes to add £1 million to the contract value. </a:t>
              </a:r>
            </a:p>
            <a:p>
              <a:pPr algn="l" rtl="0" fontAlgn="base"/>
              <a:r>
                <a:rPr lang="en-GB">
                  <a:solidFill>
                    <a:srgbClr val="231F20"/>
                  </a:solidFill>
                  <a:latin typeface="Arial" panose="020B0604020202020204" pitchFamily="34" charset="0"/>
                </a:rPr>
                <a:t>C</a:t>
              </a:r>
              <a:r>
                <a:rPr lang="en-GB" b="0" i="0">
                  <a:solidFill>
                    <a:srgbClr val="231F20"/>
                  </a:solidFill>
                  <a:effectLst/>
                  <a:latin typeface="Arial" panose="020B0604020202020204" pitchFamily="34" charset="0"/>
                </a:rPr>
                <a:t>hange in the value of the contract </a:t>
              </a:r>
              <a:r>
                <a:rPr lang="en-GB">
                  <a:solidFill>
                    <a:srgbClr val="231F20"/>
                  </a:solidFill>
                  <a:latin typeface="Arial" panose="020B0604020202020204" pitchFamily="34" charset="0"/>
                </a:rPr>
                <a:t>=</a:t>
              </a:r>
              <a:r>
                <a:rPr lang="en-GB" b="0" i="0">
                  <a:solidFill>
                    <a:srgbClr val="231F20"/>
                  </a:solidFill>
                  <a:effectLst/>
                  <a:latin typeface="Arial" panose="020B0604020202020204" pitchFamily="34" charset="0"/>
                </a:rPr>
                <a:t> </a:t>
              </a:r>
              <a:r>
                <a:rPr lang="en-GB" b="1" i="0">
                  <a:solidFill>
                    <a:srgbClr val="231F20"/>
                  </a:solidFill>
                  <a:effectLst/>
                  <a:latin typeface="Arial" panose="020B0604020202020204" pitchFamily="34" charset="0"/>
                </a:rPr>
                <a:t>33% of the original contract value </a:t>
              </a:r>
              <a:r>
                <a:rPr lang="en-GB" b="0" i="0">
                  <a:solidFill>
                    <a:srgbClr val="231F20"/>
                  </a:solidFill>
                  <a:effectLst/>
                  <a:latin typeface="Arial" panose="020B0604020202020204" pitchFamily="34" charset="0"/>
                </a:rPr>
                <a:t>(&gt; the 25% threshold)</a:t>
              </a:r>
              <a:br>
                <a:rPr lang="en-GB" b="0" i="0">
                  <a:solidFill>
                    <a:srgbClr val="231F20"/>
                  </a:solidFill>
                  <a:effectLst/>
                  <a:latin typeface="Arial" panose="020B0604020202020204" pitchFamily="34" charset="0"/>
                </a:rPr>
              </a:br>
              <a:r>
                <a:rPr lang="en-GB" b="0" i="0">
                  <a:solidFill>
                    <a:srgbClr val="231F20"/>
                  </a:solidFill>
                  <a:effectLst/>
                  <a:latin typeface="Arial" panose="020B0604020202020204" pitchFamily="34" charset="0"/>
                </a:rPr>
                <a:t>Change in the value of the contract = </a:t>
              </a:r>
              <a:r>
                <a:rPr lang="en-GB" b="1" i="0">
                  <a:solidFill>
                    <a:srgbClr val="231F20"/>
                  </a:solidFill>
                  <a:effectLst/>
                  <a:latin typeface="Arial" panose="020B0604020202020204" pitchFamily="34" charset="0"/>
                </a:rPr>
                <a:t>£1 million </a:t>
              </a:r>
              <a:r>
                <a:rPr lang="en-GB" b="0" i="0">
                  <a:solidFill>
                    <a:srgbClr val="231F20"/>
                  </a:solidFill>
                  <a:effectLst/>
                  <a:latin typeface="Arial" panose="020B0604020202020204" pitchFamily="34" charset="0"/>
                </a:rPr>
                <a:t>(&gt; the £500,000 threshold).</a:t>
              </a:r>
              <a:br>
                <a:rPr lang="en-GB" b="0" i="0">
                  <a:solidFill>
                    <a:srgbClr val="231F20"/>
                  </a:solidFill>
                  <a:effectLst/>
                  <a:latin typeface="Arial" panose="020B0604020202020204" pitchFamily="34" charset="0"/>
                </a:rPr>
              </a:br>
              <a:r>
                <a:rPr lang="en-GB" b="0" i="0">
                  <a:solidFill>
                    <a:srgbClr val="231F20"/>
                  </a:solidFill>
                  <a:effectLst/>
                  <a:latin typeface="Arial" panose="020B0604020202020204" pitchFamily="34" charset="0"/>
                </a:rPr>
                <a:t>Therefore, this is a considerable change, and the relevant authority </a:t>
              </a:r>
              <a:r>
                <a:rPr lang="en-GB" b="1" i="0">
                  <a:solidFill>
                    <a:srgbClr val="231F20"/>
                  </a:solidFill>
                  <a:effectLst/>
                  <a:latin typeface="Arial" panose="020B0604020202020204" pitchFamily="34" charset="0"/>
                </a:rPr>
                <a:t>must not </a:t>
              </a:r>
              <a:r>
                <a:rPr lang="en-GB" b="0" i="0">
                  <a:solidFill>
                    <a:srgbClr val="231F20"/>
                  </a:solidFill>
                  <a:effectLst/>
                  <a:latin typeface="Arial" panose="020B0604020202020204" pitchFamily="34" charset="0"/>
                </a:rPr>
                <a:t>continue to award the contract under Direct Award </a:t>
              </a:r>
              <a:r>
                <a:rPr lang="en-GB">
                  <a:solidFill>
                    <a:srgbClr val="231F20"/>
                  </a:solidFill>
                  <a:latin typeface="Arial" panose="020B0604020202020204" pitchFamily="34" charset="0"/>
                </a:rPr>
                <a:t>P</a:t>
              </a:r>
              <a:r>
                <a:rPr lang="en-GB" b="0" i="0">
                  <a:solidFill>
                    <a:srgbClr val="231F20"/>
                  </a:solidFill>
                  <a:effectLst/>
                  <a:latin typeface="Arial" panose="020B0604020202020204" pitchFamily="34" charset="0"/>
                </a:rPr>
                <a:t>rocess C.</a:t>
              </a:r>
              <a:endParaRPr lang="en-GB" b="0" i="0">
                <a:solidFill>
                  <a:srgbClr val="231F20"/>
                </a:solidFill>
                <a:effectLst/>
                <a:latin typeface="Segoe UI" panose="020B0502040204020203" pitchFamily="34" charset="0"/>
              </a:endParaRPr>
            </a:p>
          </p:txBody>
        </p:sp>
        <p:sp>
          <p:nvSpPr>
            <p:cNvPr id="9" name="Oval 8">
              <a:extLst>
                <a:ext uri="{FF2B5EF4-FFF2-40B4-BE49-F238E27FC236}">
                  <a16:creationId xmlns:a16="http://schemas.microsoft.com/office/drawing/2014/main" id="{8559F397-031A-F382-E2C1-4D8460993882}"/>
                </a:ext>
              </a:extLst>
            </p:cNvPr>
            <p:cNvSpPr/>
            <p:nvPr/>
          </p:nvSpPr>
          <p:spPr>
            <a:xfrm>
              <a:off x="1658169" y="4682822"/>
              <a:ext cx="782646" cy="461312"/>
            </a:xfrm>
            <a:prstGeom prst="ellipse">
              <a:avLst/>
            </a:prstGeom>
            <a:noFill/>
            <a:ln>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solidFill>
                  <a:schemeClr val="tx1"/>
                </a:solidFill>
                <a:latin typeface="Arial" panose="020B0604020202020204" pitchFamily="34" charset="0"/>
                <a:cs typeface="Arial" panose="020B0604020202020204" pitchFamily="34" charset="0"/>
              </a:endParaRPr>
            </a:p>
          </p:txBody>
        </p:sp>
      </p:grpSp>
      <p:sp>
        <p:nvSpPr>
          <p:cNvPr id="13" name="Freeform: Shape 12">
            <a:extLst>
              <a:ext uri="{FF2B5EF4-FFF2-40B4-BE49-F238E27FC236}">
                <a16:creationId xmlns:a16="http://schemas.microsoft.com/office/drawing/2014/main" id="{E09DD1B5-87E7-CE52-4158-28CED084CFB7}"/>
              </a:ext>
            </a:extLst>
          </p:cNvPr>
          <p:cNvSpPr/>
          <p:nvPr/>
        </p:nvSpPr>
        <p:spPr>
          <a:xfrm>
            <a:off x="1255243" y="4140319"/>
            <a:ext cx="10787946" cy="2149228"/>
          </a:xfrm>
          <a:custGeom>
            <a:avLst/>
            <a:gdLst>
              <a:gd name="connsiteX0" fmla="*/ 0 w 4624832"/>
              <a:gd name="connsiteY0" fmla="*/ 188774 h 1132623"/>
              <a:gd name="connsiteX1" fmla="*/ 188774 w 4624832"/>
              <a:gd name="connsiteY1" fmla="*/ 0 h 1132623"/>
              <a:gd name="connsiteX2" fmla="*/ 4436058 w 4624832"/>
              <a:gd name="connsiteY2" fmla="*/ 0 h 1132623"/>
              <a:gd name="connsiteX3" fmla="*/ 4624832 w 4624832"/>
              <a:gd name="connsiteY3" fmla="*/ 188774 h 1132623"/>
              <a:gd name="connsiteX4" fmla="*/ 4624832 w 4624832"/>
              <a:gd name="connsiteY4" fmla="*/ 943849 h 1132623"/>
              <a:gd name="connsiteX5" fmla="*/ 4436058 w 4624832"/>
              <a:gd name="connsiteY5" fmla="*/ 1132623 h 1132623"/>
              <a:gd name="connsiteX6" fmla="*/ 188774 w 4624832"/>
              <a:gd name="connsiteY6" fmla="*/ 1132623 h 1132623"/>
              <a:gd name="connsiteX7" fmla="*/ 0 w 4624832"/>
              <a:gd name="connsiteY7" fmla="*/ 943849 h 1132623"/>
              <a:gd name="connsiteX8" fmla="*/ 0 w 4624832"/>
              <a:gd name="connsiteY8" fmla="*/ 188774 h 11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4832" h="1132623">
                <a:moveTo>
                  <a:pt x="0" y="188774"/>
                </a:moveTo>
                <a:cubicBezTo>
                  <a:pt x="0" y="84517"/>
                  <a:pt x="84517" y="0"/>
                  <a:pt x="188774" y="0"/>
                </a:cubicBezTo>
                <a:lnTo>
                  <a:pt x="4436058" y="0"/>
                </a:lnTo>
                <a:cubicBezTo>
                  <a:pt x="4540315" y="0"/>
                  <a:pt x="4624832" y="84517"/>
                  <a:pt x="4624832" y="188774"/>
                </a:cubicBezTo>
                <a:lnTo>
                  <a:pt x="4624832" y="943849"/>
                </a:lnTo>
                <a:cubicBezTo>
                  <a:pt x="4624832" y="1048106"/>
                  <a:pt x="4540315" y="1132623"/>
                  <a:pt x="4436058" y="1132623"/>
                </a:cubicBezTo>
                <a:lnTo>
                  <a:pt x="188774" y="1132623"/>
                </a:lnTo>
                <a:cubicBezTo>
                  <a:pt x="84517" y="1132623"/>
                  <a:pt x="0" y="1048106"/>
                  <a:pt x="0" y="943849"/>
                </a:cubicBezTo>
                <a:lnTo>
                  <a:pt x="0" y="188774"/>
                </a:lnTo>
                <a:close/>
              </a:path>
            </a:pathLst>
          </a:custGeom>
          <a:noFill/>
          <a:ln>
            <a:solidFill>
              <a:srgbClr val="00A9C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2460" tIns="163875" rIns="272460" bIns="163875" numCol="1" spcCol="1270" anchor="ctr" anchorCtr="0">
            <a:noAutofit/>
          </a:bodyPr>
          <a:lstStyle/>
          <a:p>
            <a:pPr algn="l" rtl="0" fontAlgn="base"/>
            <a:r>
              <a:rPr lang="en-GB" sz="1800" b="0" i="0">
                <a:solidFill>
                  <a:srgbClr val="231F20"/>
                </a:solidFill>
                <a:effectLst/>
                <a:latin typeface="Arial" panose="020B0604020202020204" pitchFamily="34" charset="0"/>
              </a:rPr>
              <a:t>Relevant authority holds a contract with an original contract value of £1 million. It has made a contract modification that increases the value of the contract by £400,000. The contract is now coming to an end and the relevant authority wishes to keep the modification in the new contract.</a:t>
            </a:r>
          </a:p>
          <a:p>
            <a:pPr algn="l" rtl="0" fontAlgn="base"/>
            <a:r>
              <a:rPr lang="en-GB" sz="1800" b="0" i="0">
                <a:solidFill>
                  <a:srgbClr val="231F20"/>
                </a:solidFill>
                <a:effectLst/>
                <a:latin typeface="Arial" panose="020B0604020202020204" pitchFamily="34" charset="0"/>
              </a:rPr>
              <a:t>The change in the lifetime value of the contract </a:t>
            </a:r>
            <a:r>
              <a:rPr lang="en-GB">
                <a:solidFill>
                  <a:srgbClr val="231F20"/>
                </a:solidFill>
                <a:latin typeface="Arial" panose="020B0604020202020204" pitchFamily="34" charset="0"/>
              </a:rPr>
              <a:t>=</a:t>
            </a:r>
            <a:r>
              <a:rPr lang="en-GB" sz="1800" b="0" i="0">
                <a:solidFill>
                  <a:srgbClr val="231F20"/>
                </a:solidFill>
                <a:effectLst/>
                <a:latin typeface="Arial" panose="020B0604020202020204" pitchFamily="34" charset="0"/>
              </a:rPr>
              <a:t> </a:t>
            </a:r>
            <a:r>
              <a:rPr lang="en-GB" sz="1800" b="1" i="0">
                <a:solidFill>
                  <a:srgbClr val="231F20"/>
                </a:solidFill>
                <a:effectLst/>
                <a:latin typeface="Arial" panose="020B0604020202020204" pitchFamily="34" charset="0"/>
              </a:rPr>
              <a:t>40% </a:t>
            </a:r>
            <a:r>
              <a:rPr lang="en-GB" sz="1800" b="0" i="0">
                <a:solidFill>
                  <a:srgbClr val="231F20"/>
                </a:solidFill>
                <a:effectLst/>
                <a:latin typeface="Arial" panose="020B0604020202020204" pitchFamily="34" charset="0"/>
              </a:rPr>
              <a:t>(&gt; the 25% threshold.)</a:t>
            </a:r>
            <a:br>
              <a:rPr lang="en-GB" sz="1800" b="0" i="0">
                <a:solidFill>
                  <a:srgbClr val="231F20"/>
                </a:solidFill>
                <a:effectLst/>
                <a:latin typeface="Arial" panose="020B0604020202020204" pitchFamily="34" charset="0"/>
              </a:rPr>
            </a:br>
            <a:r>
              <a:rPr lang="en-GB" sz="1800" b="0" i="0">
                <a:solidFill>
                  <a:srgbClr val="231F20"/>
                </a:solidFill>
                <a:effectLst/>
                <a:latin typeface="Arial" panose="020B0604020202020204" pitchFamily="34" charset="0"/>
              </a:rPr>
              <a:t>Change in value of the contract = </a:t>
            </a:r>
            <a:r>
              <a:rPr lang="en-GB" sz="1800" b="1" i="0">
                <a:solidFill>
                  <a:srgbClr val="231F20"/>
                </a:solidFill>
                <a:effectLst/>
                <a:latin typeface="Arial" panose="020B0604020202020204" pitchFamily="34" charset="0"/>
              </a:rPr>
              <a:t>£400,000 </a:t>
            </a:r>
            <a:r>
              <a:rPr lang="en-GB" sz="1800" b="0" i="0">
                <a:solidFill>
                  <a:srgbClr val="231F20"/>
                </a:solidFill>
                <a:effectLst/>
                <a:latin typeface="Arial" panose="020B0604020202020204" pitchFamily="34" charset="0"/>
              </a:rPr>
              <a:t>(</a:t>
            </a:r>
            <a:r>
              <a:rPr lang="en-GB">
                <a:solidFill>
                  <a:srgbClr val="231F20"/>
                </a:solidFill>
                <a:latin typeface="Arial" panose="020B0604020202020204" pitchFamily="34" charset="0"/>
              </a:rPr>
              <a:t>&lt; the</a:t>
            </a:r>
            <a:r>
              <a:rPr lang="en-GB" sz="1800" b="0" i="0">
                <a:solidFill>
                  <a:srgbClr val="231F20"/>
                </a:solidFill>
                <a:effectLst/>
                <a:latin typeface="Arial" panose="020B0604020202020204" pitchFamily="34" charset="0"/>
              </a:rPr>
              <a:t> £500,000 threshold)</a:t>
            </a:r>
            <a:br>
              <a:rPr lang="en-GB" sz="1800" b="0" i="0">
                <a:solidFill>
                  <a:srgbClr val="231F20"/>
                </a:solidFill>
                <a:effectLst/>
                <a:latin typeface="Arial" panose="020B0604020202020204" pitchFamily="34" charset="0"/>
              </a:rPr>
            </a:br>
            <a:r>
              <a:rPr lang="en-GB" sz="1800" b="0" i="0">
                <a:solidFill>
                  <a:srgbClr val="231F20"/>
                </a:solidFill>
                <a:effectLst/>
                <a:latin typeface="Arial" panose="020B0604020202020204" pitchFamily="34" charset="0"/>
              </a:rPr>
              <a:t>Therefore, this is not a considerable change, and the relevant authority can proceed with the approach under </a:t>
            </a:r>
            <a:r>
              <a:rPr lang="en-GB" sz="1800" b="1" i="0">
                <a:solidFill>
                  <a:srgbClr val="231F20"/>
                </a:solidFill>
                <a:effectLst/>
                <a:latin typeface="Arial" panose="020B0604020202020204" pitchFamily="34" charset="0"/>
              </a:rPr>
              <a:t>direct award process C</a:t>
            </a:r>
            <a:r>
              <a:rPr lang="en-GB" sz="1800" b="0" i="0">
                <a:solidFill>
                  <a:srgbClr val="231F20"/>
                </a:solidFill>
                <a:effectLst/>
                <a:latin typeface="Arial" panose="020B0604020202020204" pitchFamily="34" charset="0"/>
              </a:rPr>
              <a:t>. </a:t>
            </a:r>
            <a:endParaRPr lang="en-GB" sz="2800" b="0" i="0">
              <a:solidFill>
                <a:srgbClr val="231F20"/>
              </a:solidFill>
              <a:effectLst/>
              <a:latin typeface="Segoe UI" panose="020B0502040204020203" pitchFamily="34" charset="0"/>
            </a:endParaRPr>
          </a:p>
        </p:txBody>
      </p:sp>
      <p:sp>
        <p:nvSpPr>
          <p:cNvPr id="14" name="Oval 13">
            <a:extLst>
              <a:ext uri="{FF2B5EF4-FFF2-40B4-BE49-F238E27FC236}">
                <a16:creationId xmlns:a16="http://schemas.microsoft.com/office/drawing/2014/main" id="{D25D6E79-AAE8-DD49-4495-5B4C63D89DDB}"/>
              </a:ext>
            </a:extLst>
          </p:cNvPr>
          <p:cNvSpPr/>
          <p:nvPr/>
        </p:nvSpPr>
        <p:spPr>
          <a:xfrm>
            <a:off x="148811" y="4691036"/>
            <a:ext cx="1004975" cy="1047793"/>
          </a:xfrm>
          <a:prstGeom prst="ellipse">
            <a:avLst/>
          </a:prstGeom>
          <a:noFill/>
          <a:ln>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solidFill>
                <a:schemeClr val="tx1"/>
              </a:solidFill>
              <a:latin typeface="Arial" panose="020B0604020202020204" pitchFamily="34" charset="0"/>
              <a:cs typeface="Arial" panose="020B0604020202020204" pitchFamily="34" charset="0"/>
            </a:endParaRPr>
          </a:p>
        </p:txBody>
      </p:sp>
      <p:pic>
        <p:nvPicPr>
          <p:cNvPr id="18" name="Graphic 17" descr="Close with solid fill">
            <a:extLst>
              <a:ext uri="{FF2B5EF4-FFF2-40B4-BE49-F238E27FC236}">
                <a16:creationId xmlns:a16="http://schemas.microsoft.com/office/drawing/2014/main" id="{8F44207E-9577-1A81-EE18-4F453F1F32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989" y="2373504"/>
            <a:ext cx="1090800" cy="1090800"/>
          </a:xfrm>
          <a:prstGeom prst="rect">
            <a:avLst/>
          </a:prstGeom>
        </p:spPr>
      </p:pic>
      <p:pic>
        <p:nvPicPr>
          <p:cNvPr id="20" name="Graphic 19" descr="Checkmark with solid fill">
            <a:extLst>
              <a:ext uri="{FF2B5EF4-FFF2-40B4-BE49-F238E27FC236}">
                <a16:creationId xmlns:a16="http://schemas.microsoft.com/office/drawing/2014/main" id="{D9A042D5-0E2F-ED61-2E1D-CCC0D5B3FB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537" y="4762955"/>
            <a:ext cx="1004975" cy="1047793"/>
          </a:xfrm>
          <a:prstGeom prst="rect">
            <a:avLst/>
          </a:prstGeom>
        </p:spPr>
      </p:pic>
    </p:spTree>
    <p:extLst>
      <p:ext uri="{BB962C8B-B14F-4D97-AF65-F5344CB8AC3E}">
        <p14:creationId xmlns:p14="http://schemas.microsoft.com/office/powerpoint/2010/main" val="3177160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562CF9-94A5-4DE3-B8B0-C01FABCEEF03}"/>
              </a:ext>
            </a:extLst>
          </p:cNvPr>
          <p:cNvSpPr>
            <a:spLocks noGrp="1"/>
          </p:cNvSpPr>
          <p:nvPr>
            <p:ph type="title"/>
          </p:nvPr>
        </p:nvSpPr>
        <p:spPr>
          <a:xfrm>
            <a:off x="1897395" y="364957"/>
            <a:ext cx="8397210" cy="611649"/>
          </a:xfrm>
        </p:spPr>
        <p:txBody>
          <a:bodyPr>
            <a:noAutofit/>
          </a:bodyPr>
          <a:lstStyle/>
          <a:p>
            <a:pPr algn="ctr"/>
            <a:r>
              <a:rPr lang="en-US" b="1"/>
              <a:t>STEP 3 of direct award process C</a:t>
            </a:r>
          </a:p>
        </p:txBody>
      </p:sp>
      <p:grpSp>
        <p:nvGrpSpPr>
          <p:cNvPr id="5" name="Group 4">
            <a:extLst>
              <a:ext uri="{FF2B5EF4-FFF2-40B4-BE49-F238E27FC236}">
                <a16:creationId xmlns:a16="http://schemas.microsoft.com/office/drawing/2014/main" id="{1BEF0AAC-3F18-4457-A8D4-0F01AA1A4600}"/>
              </a:ext>
            </a:extLst>
          </p:cNvPr>
          <p:cNvGrpSpPr/>
          <p:nvPr/>
        </p:nvGrpSpPr>
        <p:grpSpPr>
          <a:xfrm>
            <a:off x="93518" y="82220"/>
            <a:ext cx="1620000" cy="1620983"/>
            <a:chOff x="124691" y="175739"/>
            <a:chExt cx="1620000" cy="1620983"/>
          </a:xfrm>
        </p:grpSpPr>
        <p:sp>
          <p:nvSpPr>
            <p:cNvPr id="6" name="Oval 5">
              <a:extLst>
                <a:ext uri="{FF2B5EF4-FFF2-40B4-BE49-F238E27FC236}">
                  <a16:creationId xmlns:a16="http://schemas.microsoft.com/office/drawing/2014/main" id="{A205E5E8-1444-40C3-9DAB-406D4D081A6A}"/>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4C8038DE-C7D0-43A1-A8C1-02F9E4C85919}"/>
                </a:ext>
              </a:extLst>
            </p:cNvPr>
            <p:cNvSpPr txBox="1"/>
            <p:nvPr/>
          </p:nvSpPr>
          <p:spPr>
            <a:xfrm>
              <a:off x="266079" y="824648"/>
              <a:ext cx="133722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9</a:t>
              </a:r>
            </a:p>
          </p:txBody>
        </p:sp>
      </p:grpSp>
      <p:graphicFrame>
        <p:nvGraphicFramePr>
          <p:cNvPr id="8" name="Diagram 7">
            <a:extLst>
              <a:ext uri="{FF2B5EF4-FFF2-40B4-BE49-F238E27FC236}">
                <a16:creationId xmlns:a16="http://schemas.microsoft.com/office/drawing/2014/main" id="{1A521B9D-F624-4087-9837-C18605E707A1}"/>
              </a:ext>
            </a:extLst>
          </p:cNvPr>
          <p:cNvGraphicFramePr/>
          <p:nvPr>
            <p:extLst>
              <p:ext uri="{D42A27DB-BD31-4B8C-83A1-F6EECF244321}">
                <p14:modId xmlns:p14="http://schemas.microsoft.com/office/powerpoint/2010/main" val="4073159974"/>
              </p:ext>
            </p:extLst>
          </p:nvPr>
        </p:nvGraphicFramePr>
        <p:xfrm>
          <a:off x="574334" y="1827376"/>
          <a:ext cx="11111698" cy="4579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959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932081" y="384207"/>
            <a:ext cx="10327839" cy="611649"/>
          </a:xfrm>
        </p:spPr>
        <p:txBody>
          <a:bodyPr>
            <a:noAutofit/>
          </a:bodyPr>
          <a:lstStyle/>
          <a:p>
            <a:pPr algn="ctr"/>
            <a:r>
              <a:rPr lang="en-US" b="1"/>
              <a:t>Overview of the Most Suitable Provider Process</a:t>
            </a:r>
          </a:p>
        </p:txBody>
      </p:sp>
      <p:sp>
        <p:nvSpPr>
          <p:cNvPr id="3" name="TextBox 2">
            <a:extLst>
              <a:ext uri="{FF2B5EF4-FFF2-40B4-BE49-F238E27FC236}">
                <a16:creationId xmlns:a16="http://schemas.microsoft.com/office/drawing/2014/main" id="{4EEB1AB1-7372-4D0F-A7F6-93E8EDCE5946}"/>
              </a:ext>
            </a:extLst>
          </p:cNvPr>
          <p:cNvSpPr txBox="1"/>
          <p:nvPr/>
        </p:nvSpPr>
        <p:spPr>
          <a:xfrm>
            <a:off x="9788778" y="6463705"/>
            <a:ext cx="2403222"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RA: relevant authority</a:t>
            </a:r>
          </a:p>
        </p:txBody>
      </p:sp>
      <p:sp>
        <p:nvSpPr>
          <p:cNvPr id="6" name="Rectangle 5">
            <a:extLst>
              <a:ext uri="{FF2B5EF4-FFF2-40B4-BE49-F238E27FC236}">
                <a16:creationId xmlns:a16="http://schemas.microsoft.com/office/drawing/2014/main" id="{8DE0E9E8-A5BE-4DBD-91CD-C628604AFC7F}"/>
              </a:ext>
            </a:extLst>
          </p:cNvPr>
          <p:cNvSpPr/>
          <p:nvPr/>
        </p:nvSpPr>
        <p:spPr>
          <a:xfrm>
            <a:off x="9087573" y="5181530"/>
            <a:ext cx="252000" cy="252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9E69E860-D840-42AB-A6B6-4FFC7EF17385}"/>
              </a:ext>
            </a:extLst>
          </p:cNvPr>
          <p:cNvSpPr/>
          <p:nvPr/>
        </p:nvSpPr>
        <p:spPr>
          <a:xfrm>
            <a:off x="9077533" y="5722758"/>
            <a:ext cx="252000" cy="25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F7D7FCEA-0332-4D7C-8107-04CB57D7FCA4}"/>
              </a:ext>
            </a:extLst>
          </p:cNvPr>
          <p:cNvGrpSpPr/>
          <p:nvPr/>
        </p:nvGrpSpPr>
        <p:grpSpPr>
          <a:xfrm>
            <a:off x="9389167" y="4987160"/>
            <a:ext cx="2892553" cy="1291879"/>
            <a:chOff x="6924207" y="5159798"/>
            <a:chExt cx="4931820" cy="975967"/>
          </a:xfrm>
        </p:grpSpPr>
        <p:sp>
          <p:nvSpPr>
            <p:cNvPr id="26" name="TextBox 25">
              <a:extLst>
                <a:ext uri="{FF2B5EF4-FFF2-40B4-BE49-F238E27FC236}">
                  <a16:creationId xmlns:a16="http://schemas.microsoft.com/office/drawing/2014/main" id="{3F0888FC-E6E5-4868-ADC1-3C8E84BEEC7A}"/>
                </a:ext>
              </a:extLst>
            </p:cNvPr>
            <p:cNvSpPr txBox="1"/>
            <p:nvPr/>
          </p:nvSpPr>
          <p:spPr>
            <a:xfrm>
              <a:off x="6924207" y="5159798"/>
              <a:ext cx="4931820" cy="492443"/>
            </a:xfrm>
            <a:prstGeom prst="rect">
              <a:avLst/>
            </a:prstGeom>
            <a:noFill/>
          </p:spPr>
          <p:txBody>
            <a:bodyPr wrap="square" rtlCol="0">
              <a:spAutoFit/>
            </a:bodyPr>
            <a:lstStyle/>
            <a:p>
              <a:r>
                <a:rPr lang="en-GB" sz="1300">
                  <a:latin typeface="Arial" panose="020B0604020202020204" pitchFamily="34" charset="0"/>
                  <a:cs typeface="Arial" panose="020B0604020202020204" pitchFamily="34" charset="0"/>
                </a:rPr>
                <a:t>Steps established by the Regulations. Relevant authorities must comply with these.</a:t>
              </a:r>
            </a:p>
          </p:txBody>
        </p:sp>
        <p:sp>
          <p:nvSpPr>
            <p:cNvPr id="27" name="TextBox 26">
              <a:extLst>
                <a:ext uri="{FF2B5EF4-FFF2-40B4-BE49-F238E27FC236}">
                  <a16:creationId xmlns:a16="http://schemas.microsoft.com/office/drawing/2014/main" id="{1C426833-1534-4AE7-8F27-0F4A6BB075D3}"/>
                </a:ext>
              </a:extLst>
            </p:cNvPr>
            <p:cNvSpPr txBox="1"/>
            <p:nvPr/>
          </p:nvSpPr>
          <p:spPr>
            <a:xfrm>
              <a:off x="6924207" y="5643322"/>
              <a:ext cx="4931820" cy="492443"/>
            </a:xfrm>
            <a:prstGeom prst="rect">
              <a:avLst/>
            </a:prstGeom>
            <a:noFill/>
          </p:spPr>
          <p:txBody>
            <a:bodyPr wrap="square" rtlCol="0">
              <a:spAutoFit/>
            </a:bodyPr>
            <a:lstStyle/>
            <a:p>
              <a:r>
                <a:rPr lang="en-GB" sz="1300">
                  <a:latin typeface="Arial" panose="020B0604020202020204" pitchFamily="34" charset="0"/>
                  <a:cs typeface="Arial" panose="020B0604020202020204" pitchFamily="34" charset="0"/>
                </a:rPr>
                <a:t>Steps recommended by NHS England and are described in the statutory guidance.</a:t>
              </a:r>
            </a:p>
          </p:txBody>
        </p:sp>
      </p:grpSp>
      <p:sp>
        <p:nvSpPr>
          <p:cNvPr id="8" name="Free-form: Shape 7">
            <a:extLst>
              <a:ext uri="{FF2B5EF4-FFF2-40B4-BE49-F238E27FC236}">
                <a16:creationId xmlns:a16="http://schemas.microsoft.com/office/drawing/2014/main" id="{D930FA27-4EA7-0DF4-E008-9ECC7186A8C7}"/>
              </a:ext>
            </a:extLst>
          </p:cNvPr>
          <p:cNvSpPr/>
          <p:nvPr/>
        </p:nvSpPr>
        <p:spPr>
          <a:xfrm>
            <a:off x="1089168" y="1793520"/>
            <a:ext cx="2189695" cy="1127208"/>
          </a:xfrm>
          <a:custGeom>
            <a:avLst/>
            <a:gdLst>
              <a:gd name="connsiteX0" fmla="*/ 0 w 2189695"/>
              <a:gd name="connsiteY0" fmla="*/ 112721 h 1127208"/>
              <a:gd name="connsiteX1" fmla="*/ 112721 w 2189695"/>
              <a:gd name="connsiteY1" fmla="*/ 0 h 1127208"/>
              <a:gd name="connsiteX2" fmla="*/ 2076974 w 2189695"/>
              <a:gd name="connsiteY2" fmla="*/ 0 h 1127208"/>
              <a:gd name="connsiteX3" fmla="*/ 2189695 w 2189695"/>
              <a:gd name="connsiteY3" fmla="*/ 112721 h 1127208"/>
              <a:gd name="connsiteX4" fmla="*/ 2189695 w 2189695"/>
              <a:gd name="connsiteY4" fmla="*/ 1014487 h 1127208"/>
              <a:gd name="connsiteX5" fmla="*/ 2076974 w 2189695"/>
              <a:gd name="connsiteY5" fmla="*/ 1127208 h 1127208"/>
              <a:gd name="connsiteX6" fmla="*/ 112721 w 2189695"/>
              <a:gd name="connsiteY6" fmla="*/ 1127208 h 1127208"/>
              <a:gd name="connsiteX7" fmla="*/ 0 w 2189695"/>
              <a:gd name="connsiteY7" fmla="*/ 1014487 h 1127208"/>
              <a:gd name="connsiteX8" fmla="*/ 0 w 2189695"/>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9695" h="1127208">
                <a:moveTo>
                  <a:pt x="0" y="112721"/>
                </a:moveTo>
                <a:cubicBezTo>
                  <a:pt x="0" y="50467"/>
                  <a:pt x="50467" y="0"/>
                  <a:pt x="112721" y="0"/>
                </a:cubicBezTo>
                <a:lnTo>
                  <a:pt x="2076974" y="0"/>
                </a:lnTo>
                <a:cubicBezTo>
                  <a:pt x="2139228" y="0"/>
                  <a:pt x="2189695" y="50467"/>
                  <a:pt x="2189695" y="112721"/>
                </a:cubicBezTo>
                <a:lnTo>
                  <a:pt x="2189695" y="1014487"/>
                </a:lnTo>
                <a:cubicBezTo>
                  <a:pt x="2189695" y="1076741"/>
                  <a:pt x="2139228" y="1127208"/>
                  <a:pt x="2076974" y="1127208"/>
                </a:cubicBezTo>
                <a:lnTo>
                  <a:pt x="112721" y="1127208"/>
                </a:lnTo>
                <a:cubicBezTo>
                  <a:pt x="50467" y="1127208"/>
                  <a:pt x="0" y="1076741"/>
                  <a:pt x="0" y="1014487"/>
                </a:cubicBezTo>
                <a:lnTo>
                  <a:pt x="0" y="112721"/>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latin typeface="Arial" panose="020B0604020202020204" pitchFamily="34" charset="0"/>
                <a:cs typeface="Arial" panose="020B0604020202020204" pitchFamily="34" charset="0"/>
              </a:rPr>
              <a:t>Start:</a:t>
            </a:r>
            <a:br>
              <a:rPr lang="en-GB" sz="1500" kern="1200">
                <a:solidFill>
                  <a:schemeClr val="tx1"/>
                </a:solidFill>
                <a:latin typeface="Arial" panose="020B0604020202020204" pitchFamily="34" charset="0"/>
                <a:cs typeface="Arial" panose="020B0604020202020204" pitchFamily="34" charset="0"/>
              </a:rPr>
            </a:br>
            <a:r>
              <a:rPr lang="en-GB" sz="1500" kern="1200">
                <a:solidFill>
                  <a:schemeClr val="tx1"/>
                </a:solidFill>
                <a:latin typeface="Arial" panose="020B0604020202020204" pitchFamily="34" charset="0"/>
                <a:cs typeface="Arial" panose="020B0604020202020204" pitchFamily="34" charset="0"/>
              </a:rPr>
              <a:t>Provider’s contract is coming to an end, or a new service needs to be established.</a:t>
            </a:r>
          </a:p>
        </p:txBody>
      </p:sp>
      <p:sp>
        <p:nvSpPr>
          <p:cNvPr id="9" name="Free-form: Shape 8">
            <a:extLst>
              <a:ext uri="{FF2B5EF4-FFF2-40B4-BE49-F238E27FC236}">
                <a16:creationId xmlns:a16="http://schemas.microsoft.com/office/drawing/2014/main" id="{25FB9E4B-E770-C6AF-E630-5C3E3516F43F}"/>
              </a:ext>
            </a:extLst>
          </p:cNvPr>
          <p:cNvSpPr/>
          <p:nvPr/>
        </p:nvSpPr>
        <p:spPr>
          <a:xfrm>
            <a:off x="3444188" y="2124168"/>
            <a:ext cx="398280" cy="465912"/>
          </a:xfrm>
          <a:custGeom>
            <a:avLst/>
            <a:gdLst>
              <a:gd name="connsiteX0" fmla="*/ 0 w 398280"/>
              <a:gd name="connsiteY0" fmla="*/ 93182 h 465912"/>
              <a:gd name="connsiteX1" fmla="*/ 199140 w 398280"/>
              <a:gd name="connsiteY1" fmla="*/ 93182 h 465912"/>
              <a:gd name="connsiteX2" fmla="*/ 199140 w 398280"/>
              <a:gd name="connsiteY2" fmla="*/ 0 h 465912"/>
              <a:gd name="connsiteX3" fmla="*/ 398280 w 398280"/>
              <a:gd name="connsiteY3" fmla="*/ 232956 h 465912"/>
              <a:gd name="connsiteX4" fmla="*/ 199140 w 398280"/>
              <a:gd name="connsiteY4" fmla="*/ 465912 h 465912"/>
              <a:gd name="connsiteX5" fmla="*/ 199140 w 398280"/>
              <a:gd name="connsiteY5" fmla="*/ 372730 h 465912"/>
              <a:gd name="connsiteX6" fmla="*/ 0 w 398280"/>
              <a:gd name="connsiteY6" fmla="*/ 372730 h 465912"/>
              <a:gd name="connsiteX7" fmla="*/ 0 w 398280"/>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80" h="465912">
                <a:moveTo>
                  <a:pt x="0" y="93182"/>
                </a:moveTo>
                <a:lnTo>
                  <a:pt x="199140" y="93182"/>
                </a:lnTo>
                <a:lnTo>
                  <a:pt x="199140" y="0"/>
                </a:lnTo>
                <a:lnTo>
                  <a:pt x="398280" y="232956"/>
                </a:lnTo>
                <a:lnTo>
                  <a:pt x="199140" y="465912"/>
                </a:lnTo>
                <a:lnTo>
                  <a:pt x="199140" y="372730"/>
                </a:lnTo>
                <a:lnTo>
                  <a:pt x="0" y="372730"/>
                </a:lnTo>
                <a:lnTo>
                  <a:pt x="0" y="93182"/>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3182" rIns="119484" bIns="93182"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CAD9467D-53E7-CC1A-7354-8C4489D04424}"/>
              </a:ext>
            </a:extLst>
          </p:cNvPr>
          <p:cNvSpPr/>
          <p:nvPr/>
        </p:nvSpPr>
        <p:spPr>
          <a:xfrm>
            <a:off x="4030336" y="1793520"/>
            <a:ext cx="1878680" cy="1127208"/>
          </a:xfrm>
          <a:custGeom>
            <a:avLst/>
            <a:gdLst>
              <a:gd name="connsiteX0" fmla="*/ 0 w 1878680"/>
              <a:gd name="connsiteY0" fmla="*/ 112721 h 1127208"/>
              <a:gd name="connsiteX1" fmla="*/ 112721 w 1878680"/>
              <a:gd name="connsiteY1" fmla="*/ 0 h 1127208"/>
              <a:gd name="connsiteX2" fmla="*/ 1765959 w 1878680"/>
              <a:gd name="connsiteY2" fmla="*/ 0 h 1127208"/>
              <a:gd name="connsiteX3" fmla="*/ 1878680 w 1878680"/>
              <a:gd name="connsiteY3" fmla="*/ 112721 h 1127208"/>
              <a:gd name="connsiteX4" fmla="*/ 1878680 w 1878680"/>
              <a:gd name="connsiteY4" fmla="*/ 1014487 h 1127208"/>
              <a:gd name="connsiteX5" fmla="*/ 1765959 w 1878680"/>
              <a:gd name="connsiteY5" fmla="*/ 1127208 h 1127208"/>
              <a:gd name="connsiteX6" fmla="*/ 112721 w 1878680"/>
              <a:gd name="connsiteY6" fmla="*/ 1127208 h 1127208"/>
              <a:gd name="connsiteX7" fmla="*/ 0 w 1878680"/>
              <a:gd name="connsiteY7" fmla="*/ 1014487 h 1127208"/>
              <a:gd name="connsiteX8" fmla="*/ 0 w 1878680"/>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0" h="1127208">
                <a:moveTo>
                  <a:pt x="0" y="112721"/>
                </a:moveTo>
                <a:cubicBezTo>
                  <a:pt x="0" y="50467"/>
                  <a:pt x="50467" y="0"/>
                  <a:pt x="112721" y="0"/>
                </a:cubicBezTo>
                <a:lnTo>
                  <a:pt x="1765959" y="0"/>
                </a:lnTo>
                <a:cubicBezTo>
                  <a:pt x="1828213" y="0"/>
                  <a:pt x="1878680" y="50467"/>
                  <a:pt x="1878680" y="112721"/>
                </a:cubicBezTo>
                <a:lnTo>
                  <a:pt x="1878680" y="1014487"/>
                </a:lnTo>
                <a:cubicBezTo>
                  <a:pt x="1878680" y="1076741"/>
                  <a:pt x="1828213" y="1127208"/>
                  <a:pt x="1765959" y="1127208"/>
                </a:cubicBezTo>
                <a:lnTo>
                  <a:pt x="112721" y="1127208"/>
                </a:lnTo>
                <a:cubicBezTo>
                  <a:pt x="50467" y="1127208"/>
                  <a:pt x="0" y="1076741"/>
                  <a:pt x="0" y="1014487"/>
                </a:cubicBezTo>
                <a:lnTo>
                  <a:pt x="0" y="112721"/>
                </a:lnTo>
                <a:close/>
              </a:path>
            </a:pathLst>
          </a:custGeom>
          <a:solidFill>
            <a:srgbClr val="FFC000"/>
          </a:solidFill>
          <a:ln>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latin typeface="Arial" panose="020B0604020202020204" pitchFamily="34" charset="0"/>
                <a:cs typeface="Arial" panose="020B0604020202020204" pitchFamily="34" charset="0"/>
              </a:rPr>
              <a:t>Step 1: </a:t>
            </a:r>
          </a:p>
          <a:p>
            <a:pPr marL="0" lvl="0" indent="0" algn="ctr" defTabSz="666750">
              <a:lnSpc>
                <a:spcPct val="90000"/>
              </a:lnSpc>
              <a:spcBef>
                <a:spcPct val="0"/>
              </a:spcBef>
              <a:spcAft>
                <a:spcPct val="35000"/>
              </a:spcAft>
              <a:buNone/>
            </a:pPr>
            <a:r>
              <a:rPr lang="en-GB" sz="1500" kern="1200">
                <a:solidFill>
                  <a:schemeClr val="tx1"/>
                </a:solidFill>
                <a:latin typeface="Arial" panose="020B0604020202020204" pitchFamily="34" charset="0"/>
                <a:cs typeface="Arial" panose="020B0604020202020204" pitchFamily="34" charset="0"/>
              </a:rPr>
              <a:t>RA undertakes a pre-market engagement exercise.</a:t>
            </a:r>
          </a:p>
        </p:txBody>
      </p:sp>
      <p:sp>
        <p:nvSpPr>
          <p:cNvPr id="15" name="Free-form: Shape 14">
            <a:extLst>
              <a:ext uri="{FF2B5EF4-FFF2-40B4-BE49-F238E27FC236}">
                <a16:creationId xmlns:a16="http://schemas.microsoft.com/office/drawing/2014/main" id="{497F99C0-5572-CA45-91EC-2902E7BFEACD}"/>
              </a:ext>
            </a:extLst>
          </p:cNvPr>
          <p:cNvSpPr/>
          <p:nvPr/>
        </p:nvSpPr>
        <p:spPr>
          <a:xfrm>
            <a:off x="6074340" y="2124168"/>
            <a:ext cx="398280" cy="465912"/>
          </a:xfrm>
          <a:custGeom>
            <a:avLst/>
            <a:gdLst>
              <a:gd name="connsiteX0" fmla="*/ 0 w 398280"/>
              <a:gd name="connsiteY0" fmla="*/ 93182 h 465912"/>
              <a:gd name="connsiteX1" fmla="*/ 199140 w 398280"/>
              <a:gd name="connsiteY1" fmla="*/ 93182 h 465912"/>
              <a:gd name="connsiteX2" fmla="*/ 199140 w 398280"/>
              <a:gd name="connsiteY2" fmla="*/ 0 h 465912"/>
              <a:gd name="connsiteX3" fmla="*/ 398280 w 398280"/>
              <a:gd name="connsiteY3" fmla="*/ 232956 h 465912"/>
              <a:gd name="connsiteX4" fmla="*/ 199140 w 398280"/>
              <a:gd name="connsiteY4" fmla="*/ 465912 h 465912"/>
              <a:gd name="connsiteX5" fmla="*/ 199140 w 398280"/>
              <a:gd name="connsiteY5" fmla="*/ 372730 h 465912"/>
              <a:gd name="connsiteX6" fmla="*/ 0 w 398280"/>
              <a:gd name="connsiteY6" fmla="*/ 372730 h 465912"/>
              <a:gd name="connsiteX7" fmla="*/ 0 w 398280"/>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80" h="465912">
                <a:moveTo>
                  <a:pt x="0" y="93182"/>
                </a:moveTo>
                <a:lnTo>
                  <a:pt x="199140" y="93182"/>
                </a:lnTo>
                <a:lnTo>
                  <a:pt x="199140" y="0"/>
                </a:lnTo>
                <a:lnTo>
                  <a:pt x="398280" y="232956"/>
                </a:lnTo>
                <a:lnTo>
                  <a:pt x="199140" y="465912"/>
                </a:lnTo>
                <a:lnTo>
                  <a:pt x="199140" y="372730"/>
                </a:lnTo>
                <a:lnTo>
                  <a:pt x="0" y="372730"/>
                </a:lnTo>
                <a:lnTo>
                  <a:pt x="0" y="93182"/>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3182" rIns="119484" bIns="93182"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A13DCD43-1732-44D7-C425-6B3D1AF46860}"/>
              </a:ext>
            </a:extLst>
          </p:cNvPr>
          <p:cNvSpPr/>
          <p:nvPr/>
        </p:nvSpPr>
        <p:spPr>
          <a:xfrm>
            <a:off x="6660488" y="1793520"/>
            <a:ext cx="2050673" cy="1127208"/>
          </a:xfrm>
          <a:custGeom>
            <a:avLst/>
            <a:gdLst>
              <a:gd name="connsiteX0" fmla="*/ 0 w 2050673"/>
              <a:gd name="connsiteY0" fmla="*/ 112721 h 1127208"/>
              <a:gd name="connsiteX1" fmla="*/ 112721 w 2050673"/>
              <a:gd name="connsiteY1" fmla="*/ 0 h 1127208"/>
              <a:gd name="connsiteX2" fmla="*/ 1937952 w 2050673"/>
              <a:gd name="connsiteY2" fmla="*/ 0 h 1127208"/>
              <a:gd name="connsiteX3" fmla="*/ 2050673 w 2050673"/>
              <a:gd name="connsiteY3" fmla="*/ 112721 h 1127208"/>
              <a:gd name="connsiteX4" fmla="*/ 2050673 w 2050673"/>
              <a:gd name="connsiteY4" fmla="*/ 1014487 h 1127208"/>
              <a:gd name="connsiteX5" fmla="*/ 1937952 w 2050673"/>
              <a:gd name="connsiteY5" fmla="*/ 1127208 h 1127208"/>
              <a:gd name="connsiteX6" fmla="*/ 112721 w 2050673"/>
              <a:gd name="connsiteY6" fmla="*/ 1127208 h 1127208"/>
              <a:gd name="connsiteX7" fmla="*/ 0 w 2050673"/>
              <a:gd name="connsiteY7" fmla="*/ 1014487 h 1127208"/>
              <a:gd name="connsiteX8" fmla="*/ 0 w 2050673"/>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673" h="1127208">
                <a:moveTo>
                  <a:pt x="0" y="112721"/>
                </a:moveTo>
                <a:cubicBezTo>
                  <a:pt x="0" y="50467"/>
                  <a:pt x="50467" y="0"/>
                  <a:pt x="112721" y="0"/>
                </a:cubicBezTo>
                <a:lnTo>
                  <a:pt x="1937952" y="0"/>
                </a:lnTo>
                <a:cubicBezTo>
                  <a:pt x="2000206" y="0"/>
                  <a:pt x="2050673" y="50467"/>
                  <a:pt x="2050673" y="112721"/>
                </a:cubicBezTo>
                <a:lnTo>
                  <a:pt x="2050673" y="1014487"/>
                </a:lnTo>
                <a:cubicBezTo>
                  <a:pt x="2050673" y="1076741"/>
                  <a:pt x="2000206" y="1127208"/>
                  <a:pt x="1937952" y="1127208"/>
                </a:cubicBezTo>
                <a:lnTo>
                  <a:pt x="112721" y="1127208"/>
                </a:lnTo>
                <a:cubicBezTo>
                  <a:pt x="50467" y="1127208"/>
                  <a:pt x="0" y="1076741"/>
                  <a:pt x="0" y="1014487"/>
                </a:cubicBezTo>
                <a:lnTo>
                  <a:pt x="0" y="1127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Step 2:</a:t>
            </a:r>
          </a:p>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RA considers the key criteria and decides their importance for the service.</a:t>
            </a:r>
          </a:p>
        </p:txBody>
      </p:sp>
      <p:sp>
        <p:nvSpPr>
          <p:cNvPr id="17" name="Free-form: Shape 16">
            <a:extLst>
              <a:ext uri="{FF2B5EF4-FFF2-40B4-BE49-F238E27FC236}">
                <a16:creationId xmlns:a16="http://schemas.microsoft.com/office/drawing/2014/main" id="{BEFF5561-9E46-8DFB-6690-0D8BEAA82A8E}"/>
              </a:ext>
            </a:extLst>
          </p:cNvPr>
          <p:cNvSpPr/>
          <p:nvPr/>
        </p:nvSpPr>
        <p:spPr>
          <a:xfrm>
            <a:off x="8876485" y="2124168"/>
            <a:ext cx="398280" cy="465912"/>
          </a:xfrm>
          <a:custGeom>
            <a:avLst/>
            <a:gdLst>
              <a:gd name="connsiteX0" fmla="*/ 0 w 398280"/>
              <a:gd name="connsiteY0" fmla="*/ 93182 h 465912"/>
              <a:gd name="connsiteX1" fmla="*/ 199140 w 398280"/>
              <a:gd name="connsiteY1" fmla="*/ 93182 h 465912"/>
              <a:gd name="connsiteX2" fmla="*/ 199140 w 398280"/>
              <a:gd name="connsiteY2" fmla="*/ 0 h 465912"/>
              <a:gd name="connsiteX3" fmla="*/ 398280 w 398280"/>
              <a:gd name="connsiteY3" fmla="*/ 232956 h 465912"/>
              <a:gd name="connsiteX4" fmla="*/ 199140 w 398280"/>
              <a:gd name="connsiteY4" fmla="*/ 465912 h 465912"/>
              <a:gd name="connsiteX5" fmla="*/ 199140 w 398280"/>
              <a:gd name="connsiteY5" fmla="*/ 372730 h 465912"/>
              <a:gd name="connsiteX6" fmla="*/ 0 w 398280"/>
              <a:gd name="connsiteY6" fmla="*/ 372730 h 465912"/>
              <a:gd name="connsiteX7" fmla="*/ 0 w 398280"/>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80" h="465912">
                <a:moveTo>
                  <a:pt x="0" y="93182"/>
                </a:moveTo>
                <a:lnTo>
                  <a:pt x="199140" y="93182"/>
                </a:lnTo>
                <a:lnTo>
                  <a:pt x="199140" y="0"/>
                </a:lnTo>
                <a:lnTo>
                  <a:pt x="398280" y="232956"/>
                </a:lnTo>
                <a:lnTo>
                  <a:pt x="199140" y="465912"/>
                </a:lnTo>
                <a:lnTo>
                  <a:pt x="199140" y="372730"/>
                </a:lnTo>
                <a:lnTo>
                  <a:pt x="0" y="372730"/>
                </a:lnTo>
                <a:lnTo>
                  <a:pt x="0" y="93182"/>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3182" rIns="119484" bIns="93182"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DB424DED-96E0-DCBA-149D-037022A846E8}"/>
              </a:ext>
            </a:extLst>
          </p:cNvPr>
          <p:cNvSpPr/>
          <p:nvPr/>
        </p:nvSpPr>
        <p:spPr>
          <a:xfrm>
            <a:off x="9462634" y="1793520"/>
            <a:ext cx="2330483" cy="1127208"/>
          </a:xfrm>
          <a:custGeom>
            <a:avLst/>
            <a:gdLst>
              <a:gd name="connsiteX0" fmla="*/ 0 w 2330483"/>
              <a:gd name="connsiteY0" fmla="*/ 112721 h 1127208"/>
              <a:gd name="connsiteX1" fmla="*/ 112721 w 2330483"/>
              <a:gd name="connsiteY1" fmla="*/ 0 h 1127208"/>
              <a:gd name="connsiteX2" fmla="*/ 2217762 w 2330483"/>
              <a:gd name="connsiteY2" fmla="*/ 0 h 1127208"/>
              <a:gd name="connsiteX3" fmla="*/ 2330483 w 2330483"/>
              <a:gd name="connsiteY3" fmla="*/ 112721 h 1127208"/>
              <a:gd name="connsiteX4" fmla="*/ 2330483 w 2330483"/>
              <a:gd name="connsiteY4" fmla="*/ 1014487 h 1127208"/>
              <a:gd name="connsiteX5" fmla="*/ 2217762 w 2330483"/>
              <a:gd name="connsiteY5" fmla="*/ 1127208 h 1127208"/>
              <a:gd name="connsiteX6" fmla="*/ 112721 w 2330483"/>
              <a:gd name="connsiteY6" fmla="*/ 1127208 h 1127208"/>
              <a:gd name="connsiteX7" fmla="*/ 0 w 2330483"/>
              <a:gd name="connsiteY7" fmla="*/ 1014487 h 1127208"/>
              <a:gd name="connsiteX8" fmla="*/ 0 w 2330483"/>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0483" h="1127208">
                <a:moveTo>
                  <a:pt x="0" y="112721"/>
                </a:moveTo>
                <a:cubicBezTo>
                  <a:pt x="0" y="50467"/>
                  <a:pt x="50467" y="0"/>
                  <a:pt x="112721" y="0"/>
                </a:cubicBezTo>
                <a:lnTo>
                  <a:pt x="2217762" y="0"/>
                </a:lnTo>
                <a:cubicBezTo>
                  <a:pt x="2280016" y="0"/>
                  <a:pt x="2330483" y="50467"/>
                  <a:pt x="2330483" y="112721"/>
                </a:cubicBezTo>
                <a:lnTo>
                  <a:pt x="2330483" y="1014487"/>
                </a:lnTo>
                <a:cubicBezTo>
                  <a:pt x="2330483" y="1076741"/>
                  <a:pt x="2280016" y="1127208"/>
                  <a:pt x="2217762" y="1127208"/>
                </a:cubicBezTo>
                <a:lnTo>
                  <a:pt x="112721" y="1127208"/>
                </a:lnTo>
                <a:cubicBezTo>
                  <a:pt x="50467" y="1127208"/>
                  <a:pt x="0" y="1076741"/>
                  <a:pt x="0" y="1014487"/>
                </a:cubicBezTo>
                <a:lnTo>
                  <a:pt x="0" y="1127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Step 3:</a:t>
            </a:r>
          </a:p>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RA considers that it can identify the most suitable provider without a competitive process.</a:t>
            </a:r>
          </a:p>
        </p:txBody>
      </p:sp>
      <p:sp>
        <p:nvSpPr>
          <p:cNvPr id="19" name="Free-form: Shape 18">
            <a:extLst>
              <a:ext uri="{FF2B5EF4-FFF2-40B4-BE49-F238E27FC236}">
                <a16:creationId xmlns:a16="http://schemas.microsoft.com/office/drawing/2014/main" id="{617EDFEE-5243-63B9-262D-96F94C94F084}"/>
              </a:ext>
            </a:extLst>
          </p:cNvPr>
          <p:cNvSpPr/>
          <p:nvPr/>
        </p:nvSpPr>
        <p:spPr>
          <a:xfrm>
            <a:off x="10506514" y="3084617"/>
            <a:ext cx="465913" cy="401150"/>
          </a:xfrm>
          <a:custGeom>
            <a:avLst/>
            <a:gdLst>
              <a:gd name="connsiteX0" fmla="*/ 0 w 401149"/>
              <a:gd name="connsiteY0" fmla="*/ 93182 h 465912"/>
              <a:gd name="connsiteX1" fmla="*/ 200575 w 401149"/>
              <a:gd name="connsiteY1" fmla="*/ 93182 h 465912"/>
              <a:gd name="connsiteX2" fmla="*/ 200575 w 401149"/>
              <a:gd name="connsiteY2" fmla="*/ 0 h 465912"/>
              <a:gd name="connsiteX3" fmla="*/ 401149 w 401149"/>
              <a:gd name="connsiteY3" fmla="*/ 232956 h 465912"/>
              <a:gd name="connsiteX4" fmla="*/ 200575 w 401149"/>
              <a:gd name="connsiteY4" fmla="*/ 465912 h 465912"/>
              <a:gd name="connsiteX5" fmla="*/ 200575 w 401149"/>
              <a:gd name="connsiteY5" fmla="*/ 372730 h 465912"/>
              <a:gd name="connsiteX6" fmla="*/ 0 w 401149"/>
              <a:gd name="connsiteY6" fmla="*/ 372730 h 465912"/>
              <a:gd name="connsiteX7" fmla="*/ 0 w 401149"/>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149" h="465912">
                <a:moveTo>
                  <a:pt x="320919" y="1"/>
                </a:moveTo>
                <a:lnTo>
                  <a:pt x="320919" y="232957"/>
                </a:lnTo>
                <a:lnTo>
                  <a:pt x="401149" y="232957"/>
                </a:lnTo>
                <a:lnTo>
                  <a:pt x="200575" y="465911"/>
                </a:lnTo>
                <a:lnTo>
                  <a:pt x="0" y="232957"/>
                </a:lnTo>
                <a:lnTo>
                  <a:pt x="80230" y="232957"/>
                </a:lnTo>
                <a:lnTo>
                  <a:pt x="80230" y="1"/>
                </a:lnTo>
                <a:lnTo>
                  <a:pt x="320919" y="1"/>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93183" tIns="1" rIns="93182" bIns="120345"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0150CA28-5BD6-36F4-1EE8-B310CD3F8B60}"/>
              </a:ext>
            </a:extLst>
          </p:cNvPr>
          <p:cNvSpPr/>
          <p:nvPr/>
        </p:nvSpPr>
        <p:spPr>
          <a:xfrm>
            <a:off x="9914437" y="3672200"/>
            <a:ext cx="1878680" cy="1127208"/>
          </a:xfrm>
          <a:custGeom>
            <a:avLst/>
            <a:gdLst>
              <a:gd name="connsiteX0" fmla="*/ 0 w 1878680"/>
              <a:gd name="connsiteY0" fmla="*/ 112721 h 1127208"/>
              <a:gd name="connsiteX1" fmla="*/ 112721 w 1878680"/>
              <a:gd name="connsiteY1" fmla="*/ 0 h 1127208"/>
              <a:gd name="connsiteX2" fmla="*/ 1765959 w 1878680"/>
              <a:gd name="connsiteY2" fmla="*/ 0 h 1127208"/>
              <a:gd name="connsiteX3" fmla="*/ 1878680 w 1878680"/>
              <a:gd name="connsiteY3" fmla="*/ 112721 h 1127208"/>
              <a:gd name="connsiteX4" fmla="*/ 1878680 w 1878680"/>
              <a:gd name="connsiteY4" fmla="*/ 1014487 h 1127208"/>
              <a:gd name="connsiteX5" fmla="*/ 1765959 w 1878680"/>
              <a:gd name="connsiteY5" fmla="*/ 1127208 h 1127208"/>
              <a:gd name="connsiteX6" fmla="*/ 112721 w 1878680"/>
              <a:gd name="connsiteY6" fmla="*/ 1127208 h 1127208"/>
              <a:gd name="connsiteX7" fmla="*/ 0 w 1878680"/>
              <a:gd name="connsiteY7" fmla="*/ 1014487 h 1127208"/>
              <a:gd name="connsiteX8" fmla="*/ 0 w 1878680"/>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0" h="1127208">
                <a:moveTo>
                  <a:pt x="0" y="112721"/>
                </a:moveTo>
                <a:cubicBezTo>
                  <a:pt x="0" y="50467"/>
                  <a:pt x="50467" y="0"/>
                  <a:pt x="112721" y="0"/>
                </a:cubicBezTo>
                <a:lnTo>
                  <a:pt x="1765959" y="0"/>
                </a:lnTo>
                <a:cubicBezTo>
                  <a:pt x="1828213" y="0"/>
                  <a:pt x="1878680" y="50467"/>
                  <a:pt x="1878680" y="112721"/>
                </a:cubicBezTo>
                <a:lnTo>
                  <a:pt x="1878680" y="1014487"/>
                </a:lnTo>
                <a:cubicBezTo>
                  <a:pt x="1878680" y="1076741"/>
                  <a:pt x="1828213" y="1127208"/>
                  <a:pt x="1765959" y="1127208"/>
                </a:cubicBezTo>
                <a:lnTo>
                  <a:pt x="112721" y="1127208"/>
                </a:lnTo>
                <a:cubicBezTo>
                  <a:pt x="50467" y="1127208"/>
                  <a:pt x="0" y="1076741"/>
                  <a:pt x="0" y="1014487"/>
                </a:cubicBezTo>
                <a:lnTo>
                  <a:pt x="0" y="112721"/>
                </a:lnTo>
                <a:close/>
              </a:path>
            </a:pathLst>
          </a:custGeom>
          <a:solidFill>
            <a:srgbClr val="FFC000"/>
          </a:solidFill>
          <a:ln>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latin typeface="Arial" panose="020B0604020202020204" pitchFamily="34" charset="0"/>
                <a:cs typeface="Arial" panose="020B0604020202020204" pitchFamily="34" charset="0"/>
              </a:rPr>
              <a:t>Step 4:</a:t>
            </a:r>
          </a:p>
          <a:p>
            <a:pPr marL="0" lvl="0" indent="0" algn="ctr" defTabSz="666750">
              <a:lnSpc>
                <a:spcPct val="90000"/>
              </a:lnSpc>
              <a:spcBef>
                <a:spcPct val="0"/>
              </a:spcBef>
              <a:spcAft>
                <a:spcPct val="35000"/>
              </a:spcAft>
              <a:buNone/>
            </a:pPr>
            <a:r>
              <a:rPr lang="en-GB" sz="1500" kern="1200">
                <a:solidFill>
                  <a:schemeClr val="tx1"/>
                </a:solidFill>
                <a:latin typeface="Arial" panose="020B0604020202020204" pitchFamily="34" charset="0"/>
                <a:cs typeface="Arial" panose="020B0604020202020204" pitchFamily="34" charset="0"/>
              </a:rPr>
              <a:t>RA contacts providers it is considering.</a:t>
            </a:r>
          </a:p>
        </p:txBody>
      </p:sp>
      <p:sp>
        <p:nvSpPr>
          <p:cNvPr id="21" name="Free-form: Shape 20">
            <a:extLst>
              <a:ext uri="{FF2B5EF4-FFF2-40B4-BE49-F238E27FC236}">
                <a16:creationId xmlns:a16="http://schemas.microsoft.com/office/drawing/2014/main" id="{F6FFC8DB-6C35-2BB3-9428-6AAD4FCA833A}"/>
              </a:ext>
            </a:extLst>
          </p:cNvPr>
          <p:cNvSpPr/>
          <p:nvPr/>
        </p:nvSpPr>
        <p:spPr>
          <a:xfrm>
            <a:off x="9350833" y="4002847"/>
            <a:ext cx="398280" cy="465913"/>
          </a:xfrm>
          <a:custGeom>
            <a:avLst/>
            <a:gdLst>
              <a:gd name="connsiteX0" fmla="*/ 0 w 398280"/>
              <a:gd name="connsiteY0" fmla="*/ 93182 h 465912"/>
              <a:gd name="connsiteX1" fmla="*/ 199140 w 398280"/>
              <a:gd name="connsiteY1" fmla="*/ 93182 h 465912"/>
              <a:gd name="connsiteX2" fmla="*/ 199140 w 398280"/>
              <a:gd name="connsiteY2" fmla="*/ 0 h 465912"/>
              <a:gd name="connsiteX3" fmla="*/ 398280 w 398280"/>
              <a:gd name="connsiteY3" fmla="*/ 232956 h 465912"/>
              <a:gd name="connsiteX4" fmla="*/ 199140 w 398280"/>
              <a:gd name="connsiteY4" fmla="*/ 465912 h 465912"/>
              <a:gd name="connsiteX5" fmla="*/ 199140 w 398280"/>
              <a:gd name="connsiteY5" fmla="*/ 372730 h 465912"/>
              <a:gd name="connsiteX6" fmla="*/ 0 w 398280"/>
              <a:gd name="connsiteY6" fmla="*/ 372730 h 465912"/>
              <a:gd name="connsiteX7" fmla="*/ 0 w 398280"/>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80" h="465912">
                <a:moveTo>
                  <a:pt x="398280" y="372730"/>
                </a:moveTo>
                <a:lnTo>
                  <a:pt x="199140" y="372730"/>
                </a:lnTo>
                <a:lnTo>
                  <a:pt x="199140" y="465912"/>
                </a:lnTo>
                <a:lnTo>
                  <a:pt x="0" y="232956"/>
                </a:lnTo>
                <a:lnTo>
                  <a:pt x="199140" y="0"/>
                </a:lnTo>
                <a:lnTo>
                  <a:pt x="199140" y="93182"/>
                </a:lnTo>
                <a:lnTo>
                  <a:pt x="398280" y="93182"/>
                </a:lnTo>
                <a:lnTo>
                  <a:pt x="398280" y="372730"/>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9484" tIns="93183" rIns="0" bIns="93182"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374516BD-79B3-544B-BE50-46371B6D7889}"/>
              </a:ext>
            </a:extLst>
          </p:cNvPr>
          <p:cNvSpPr/>
          <p:nvPr/>
        </p:nvSpPr>
        <p:spPr>
          <a:xfrm>
            <a:off x="6889142" y="3672200"/>
            <a:ext cx="2273822" cy="1127208"/>
          </a:xfrm>
          <a:custGeom>
            <a:avLst/>
            <a:gdLst>
              <a:gd name="connsiteX0" fmla="*/ 0 w 2273822"/>
              <a:gd name="connsiteY0" fmla="*/ 112721 h 1127208"/>
              <a:gd name="connsiteX1" fmla="*/ 112721 w 2273822"/>
              <a:gd name="connsiteY1" fmla="*/ 0 h 1127208"/>
              <a:gd name="connsiteX2" fmla="*/ 2161101 w 2273822"/>
              <a:gd name="connsiteY2" fmla="*/ 0 h 1127208"/>
              <a:gd name="connsiteX3" fmla="*/ 2273822 w 2273822"/>
              <a:gd name="connsiteY3" fmla="*/ 112721 h 1127208"/>
              <a:gd name="connsiteX4" fmla="*/ 2273822 w 2273822"/>
              <a:gd name="connsiteY4" fmla="*/ 1014487 h 1127208"/>
              <a:gd name="connsiteX5" fmla="*/ 2161101 w 2273822"/>
              <a:gd name="connsiteY5" fmla="*/ 1127208 h 1127208"/>
              <a:gd name="connsiteX6" fmla="*/ 112721 w 2273822"/>
              <a:gd name="connsiteY6" fmla="*/ 1127208 h 1127208"/>
              <a:gd name="connsiteX7" fmla="*/ 0 w 2273822"/>
              <a:gd name="connsiteY7" fmla="*/ 1014487 h 1127208"/>
              <a:gd name="connsiteX8" fmla="*/ 0 w 2273822"/>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22" h="1127208">
                <a:moveTo>
                  <a:pt x="0" y="112721"/>
                </a:moveTo>
                <a:cubicBezTo>
                  <a:pt x="0" y="50467"/>
                  <a:pt x="50467" y="0"/>
                  <a:pt x="112721" y="0"/>
                </a:cubicBezTo>
                <a:lnTo>
                  <a:pt x="2161101" y="0"/>
                </a:lnTo>
                <a:cubicBezTo>
                  <a:pt x="2223355" y="0"/>
                  <a:pt x="2273822" y="50467"/>
                  <a:pt x="2273822" y="112721"/>
                </a:cubicBezTo>
                <a:lnTo>
                  <a:pt x="2273822" y="1014487"/>
                </a:lnTo>
                <a:cubicBezTo>
                  <a:pt x="2273822" y="1076741"/>
                  <a:pt x="2223355" y="1127208"/>
                  <a:pt x="2161101" y="1127208"/>
                </a:cubicBezTo>
                <a:lnTo>
                  <a:pt x="112721" y="1127208"/>
                </a:lnTo>
                <a:cubicBezTo>
                  <a:pt x="50467" y="1127208"/>
                  <a:pt x="0" y="1076741"/>
                  <a:pt x="0" y="1014487"/>
                </a:cubicBezTo>
                <a:lnTo>
                  <a:pt x="0" y="1127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Step 5:</a:t>
            </a:r>
          </a:p>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RA publishes a notice of their intention to follow the Most Suitable Provider Process.</a:t>
            </a:r>
          </a:p>
        </p:txBody>
      </p:sp>
      <p:sp>
        <p:nvSpPr>
          <p:cNvPr id="23" name="Free-form: Shape 22">
            <a:extLst>
              <a:ext uri="{FF2B5EF4-FFF2-40B4-BE49-F238E27FC236}">
                <a16:creationId xmlns:a16="http://schemas.microsoft.com/office/drawing/2014/main" id="{F9F9B866-C329-3A0E-F193-94B0FB225EF2}"/>
              </a:ext>
            </a:extLst>
          </p:cNvPr>
          <p:cNvSpPr/>
          <p:nvPr/>
        </p:nvSpPr>
        <p:spPr>
          <a:xfrm>
            <a:off x="6325538" y="4002848"/>
            <a:ext cx="398280" cy="465912"/>
          </a:xfrm>
          <a:custGeom>
            <a:avLst/>
            <a:gdLst>
              <a:gd name="connsiteX0" fmla="*/ 0 w 398280"/>
              <a:gd name="connsiteY0" fmla="*/ 93182 h 465912"/>
              <a:gd name="connsiteX1" fmla="*/ 199140 w 398280"/>
              <a:gd name="connsiteY1" fmla="*/ 93182 h 465912"/>
              <a:gd name="connsiteX2" fmla="*/ 199140 w 398280"/>
              <a:gd name="connsiteY2" fmla="*/ 0 h 465912"/>
              <a:gd name="connsiteX3" fmla="*/ 398280 w 398280"/>
              <a:gd name="connsiteY3" fmla="*/ 232956 h 465912"/>
              <a:gd name="connsiteX4" fmla="*/ 199140 w 398280"/>
              <a:gd name="connsiteY4" fmla="*/ 465912 h 465912"/>
              <a:gd name="connsiteX5" fmla="*/ 199140 w 398280"/>
              <a:gd name="connsiteY5" fmla="*/ 372730 h 465912"/>
              <a:gd name="connsiteX6" fmla="*/ 0 w 398280"/>
              <a:gd name="connsiteY6" fmla="*/ 372730 h 465912"/>
              <a:gd name="connsiteX7" fmla="*/ 0 w 398280"/>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80" h="465912">
                <a:moveTo>
                  <a:pt x="398280" y="372730"/>
                </a:moveTo>
                <a:lnTo>
                  <a:pt x="199140" y="372730"/>
                </a:lnTo>
                <a:lnTo>
                  <a:pt x="199140" y="465912"/>
                </a:lnTo>
                <a:lnTo>
                  <a:pt x="0" y="232956"/>
                </a:lnTo>
                <a:lnTo>
                  <a:pt x="199140" y="0"/>
                </a:lnTo>
                <a:lnTo>
                  <a:pt x="199140" y="93182"/>
                </a:lnTo>
                <a:lnTo>
                  <a:pt x="398280" y="93182"/>
                </a:lnTo>
                <a:lnTo>
                  <a:pt x="398280" y="372730"/>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9484" tIns="93182" rIns="0" bIns="93182"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24" name="Free-form: Shape 23">
            <a:extLst>
              <a:ext uri="{FF2B5EF4-FFF2-40B4-BE49-F238E27FC236}">
                <a16:creationId xmlns:a16="http://schemas.microsoft.com/office/drawing/2014/main" id="{2257AFFD-488D-E9ED-2B27-1CF9D3F94D7C}"/>
              </a:ext>
            </a:extLst>
          </p:cNvPr>
          <p:cNvSpPr/>
          <p:nvPr/>
        </p:nvSpPr>
        <p:spPr>
          <a:xfrm>
            <a:off x="3377683" y="3672200"/>
            <a:ext cx="2759987" cy="1127208"/>
          </a:xfrm>
          <a:custGeom>
            <a:avLst/>
            <a:gdLst>
              <a:gd name="connsiteX0" fmla="*/ 0 w 2759987"/>
              <a:gd name="connsiteY0" fmla="*/ 112721 h 1127208"/>
              <a:gd name="connsiteX1" fmla="*/ 112721 w 2759987"/>
              <a:gd name="connsiteY1" fmla="*/ 0 h 1127208"/>
              <a:gd name="connsiteX2" fmla="*/ 2647266 w 2759987"/>
              <a:gd name="connsiteY2" fmla="*/ 0 h 1127208"/>
              <a:gd name="connsiteX3" fmla="*/ 2759987 w 2759987"/>
              <a:gd name="connsiteY3" fmla="*/ 112721 h 1127208"/>
              <a:gd name="connsiteX4" fmla="*/ 2759987 w 2759987"/>
              <a:gd name="connsiteY4" fmla="*/ 1014487 h 1127208"/>
              <a:gd name="connsiteX5" fmla="*/ 2647266 w 2759987"/>
              <a:gd name="connsiteY5" fmla="*/ 1127208 h 1127208"/>
              <a:gd name="connsiteX6" fmla="*/ 112721 w 2759987"/>
              <a:gd name="connsiteY6" fmla="*/ 1127208 h 1127208"/>
              <a:gd name="connsiteX7" fmla="*/ 0 w 2759987"/>
              <a:gd name="connsiteY7" fmla="*/ 1014487 h 1127208"/>
              <a:gd name="connsiteX8" fmla="*/ 0 w 2759987"/>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9987" h="1127208">
                <a:moveTo>
                  <a:pt x="0" y="112721"/>
                </a:moveTo>
                <a:cubicBezTo>
                  <a:pt x="0" y="50467"/>
                  <a:pt x="50467" y="0"/>
                  <a:pt x="112721" y="0"/>
                </a:cubicBezTo>
                <a:lnTo>
                  <a:pt x="2647266" y="0"/>
                </a:lnTo>
                <a:cubicBezTo>
                  <a:pt x="2709520" y="0"/>
                  <a:pt x="2759987" y="50467"/>
                  <a:pt x="2759987" y="112721"/>
                </a:cubicBezTo>
                <a:lnTo>
                  <a:pt x="2759987" y="1014487"/>
                </a:lnTo>
                <a:cubicBezTo>
                  <a:pt x="2759987" y="1076741"/>
                  <a:pt x="2709520" y="1127208"/>
                  <a:pt x="2647266" y="1127208"/>
                </a:cubicBezTo>
                <a:lnTo>
                  <a:pt x="112721" y="1127208"/>
                </a:lnTo>
                <a:cubicBezTo>
                  <a:pt x="50467" y="1127208"/>
                  <a:pt x="0" y="1076741"/>
                  <a:pt x="0" y="1014487"/>
                </a:cubicBezTo>
                <a:lnTo>
                  <a:pt x="0" y="112721"/>
                </a:lnTo>
                <a:close/>
              </a:path>
            </a:pathLst>
          </a:custGeom>
          <a:solidFill>
            <a:srgbClr val="FFC000"/>
          </a:solidFill>
          <a:ln>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latin typeface="Arial" panose="020B0604020202020204" pitchFamily="34" charset="0"/>
                <a:cs typeface="Arial" panose="020B0604020202020204" pitchFamily="34" charset="0"/>
              </a:rPr>
              <a:t>Step 6:</a:t>
            </a:r>
          </a:p>
          <a:p>
            <a:pPr marL="0" lvl="0" indent="0" algn="ctr" defTabSz="666750">
              <a:lnSpc>
                <a:spcPct val="90000"/>
              </a:lnSpc>
              <a:spcBef>
                <a:spcPct val="0"/>
              </a:spcBef>
              <a:spcAft>
                <a:spcPct val="35000"/>
              </a:spcAft>
              <a:buNone/>
            </a:pPr>
            <a:r>
              <a:rPr lang="en-GB" sz="1500" kern="1200">
                <a:solidFill>
                  <a:schemeClr val="tx1"/>
                </a:solidFill>
                <a:latin typeface="Arial" panose="020B0604020202020204" pitchFamily="34" charset="0"/>
                <a:cs typeface="Arial" panose="020B0604020202020204" pitchFamily="34" charset="0"/>
              </a:rPr>
              <a:t>RA requests additional information from providers, if necessary.</a:t>
            </a:r>
          </a:p>
        </p:txBody>
      </p:sp>
      <p:sp>
        <p:nvSpPr>
          <p:cNvPr id="29" name="Free-form: Shape 28">
            <a:extLst>
              <a:ext uri="{FF2B5EF4-FFF2-40B4-BE49-F238E27FC236}">
                <a16:creationId xmlns:a16="http://schemas.microsoft.com/office/drawing/2014/main" id="{E04A5476-944F-5AE9-A83A-F5DA4BE5B1F4}"/>
              </a:ext>
            </a:extLst>
          </p:cNvPr>
          <p:cNvSpPr/>
          <p:nvPr/>
        </p:nvSpPr>
        <p:spPr>
          <a:xfrm rot="21590591">
            <a:off x="2710389" y="4007870"/>
            <a:ext cx="370132" cy="465913"/>
          </a:xfrm>
          <a:custGeom>
            <a:avLst/>
            <a:gdLst>
              <a:gd name="connsiteX0" fmla="*/ 0 w 370131"/>
              <a:gd name="connsiteY0" fmla="*/ 93182 h 465912"/>
              <a:gd name="connsiteX1" fmla="*/ 185066 w 370131"/>
              <a:gd name="connsiteY1" fmla="*/ 93182 h 465912"/>
              <a:gd name="connsiteX2" fmla="*/ 185066 w 370131"/>
              <a:gd name="connsiteY2" fmla="*/ 0 h 465912"/>
              <a:gd name="connsiteX3" fmla="*/ 370131 w 370131"/>
              <a:gd name="connsiteY3" fmla="*/ 232956 h 465912"/>
              <a:gd name="connsiteX4" fmla="*/ 185066 w 370131"/>
              <a:gd name="connsiteY4" fmla="*/ 465912 h 465912"/>
              <a:gd name="connsiteX5" fmla="*/ 185066 w 370131"/>
              <a:gd name="connsiteY5" fmla="*/ 372730 h 465912"/>
              <a:gd name="connsiteX6" fmla="*/ 0 w 370131"/>
              <a:gd name="connsiteY6" fmla="*/ 372730 h 465912"/>
              <a:gd name="connsiteX7" fmla="*/ 0 w 370131"/>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131" h="465912">
                <a:moveTo>
                  <a:pt x="370131" y="372730"/>
                </a:moveTo>
                <a:lnTo>
                  <a:pt x="185065" y="372730"/>
                </a:lnTo>
                <a:lnTo>
                  <a:pt x="185065" y="465912"/>
                </a:lnTo>
                <a:lnTo>
                  <a:pt x="0" y="232956"/>
                </a:lnTo>
                <a:lnTo>
                  <a:pt x="185065" y="0"/>
                </a:lnTo>
                <a:lnTo>
                  <a:pt x="185065" y="93182"/>
                </a:lnTo>
                <a:lnTo>
                  <a:pt x="370131" y="93182"/>
                </a:lnTo>
                <a:lnTo>
                  <a:pt x="370131" y="372730"/>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1039" tIns="93182" rIns="0" bIns="93182"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30" name="Free-form: Shape 29">
            <a:extLst>
              <a:ext uri="{FF2B5EF4-FFF2-40B4-BE49-F238E27FC236}">
                <a16:creationId xmlns:a16="http://schemas.microsoft.com/office/drawing/2014/main" id="{FDA69A47-5760-BD2C-ED2F-7B83D91476FF}"/>
              </a:ext>
            </a:extLst>
          </p:cNvPr>
          <p:cNvSpPr/>
          <p:nvPr/>
        </p:nvSpPr>
        <p:spPr>
          <a:xfrm>
            <a:off x="255673" y="3681534"/>
            <a:ext cx="2183758" cy="1127208"/>
          </a:xfrm>
          <a:custGeom>
            <a:avLst/>
            <a:gdLst>
              <a:gd name="connsiteX0" fmla="*/ 0 w 2183758"/>
              <a:gd name="connsiteY0" fmla="*/ 112721 h 1127208"/>
              <a:gd name="connsiteX1" fmla="*/ 112721 w 2183758"/>
              <a:gd name="connsiteY1" fmla="*/ 0 h 1127208"/>
              <a:gd name="connsiteX2" fmla="*/ 2071037 w 2183758"/>
              <a:gd name="connsiteY2" fmla="*/ 0 h 1127208"/>
              <a:gd name="connsiteX3" fmla="*/ 2183758 w 2183758"/>
              <a:gd name="connsiteY3" fmla="*/ 112721 h 1127208"/>
              <a:gd name="connsiteX4" fmla="*/ 2183758 w 2183758"/>
              <a:gd name="connsiteY4" fmla="*/ 1014487 h 1127208"/>
              <a:gd name="connsiteX5" fmla="*/ 2071037 w 2183758"/>
              <a:gd name="connsiteY5" fmla="*/ 1127208 h 1127208"/>
              <a:gd name="connsiteX6" fmla="*/ 112721 w 2183758"/>
              <a:gd name="connsiteY6" fmla="*/ 1127208 h 1127208"/>
              <a:gd name="connsiteX7" fmla="*/ 0 w 2183758"/>
              <a:gd name="connsiteY7" fmla="*/ 1014487 h 1127208"/>
              <a:gd name="connsiteX8" fmla="*/ 0 w 2183758"/>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3758" h="1127208">
                <a:moveTo>
                  <a:pt x="0" y="112721"/>
                </a:moveTo>
                <a:cubicBezTo>
                  <a:pt x="0" y="50467"/>
                  <a:pt x="50467" y="0"/>
                  <a:pt x="112721" y="0"/>
                </a:cubicBezTo>
                <a:lnTo>
                  <a:pt x="2071037" y="0"/>
                </a:lnTo>
                <a:cubicBezTo>
                  <a:pt x="2133291" y="0"/>
                  <a:pt x="2183758" y="50467"/>
                  <a:pt x="2183758" y="112721"/>
                </a:cubicBezTo>
                <a:lnTo>
                  <a:pt x="2183758" y="1014487"/>
                </a:lnTo>
                <a:cubicBezTo>
                  <a:pt x="2183758" y="1076741"/>
                  <a:pt x="2133291" y="1127208"/>
                  <a:pt x="2071037" y="1127208"/>
                </a:cubicBezTo>
                <a:lnTo>
                  <a:pt x="112721" y="1127208"/>
                </a:lnTo>
                <a:cubicBezTo>
                  <a:pt x="50467" y="1127208"/>
                  <a:pt x="0" y="1076741"/>
                  <a:pt x="0" y="1014487"/>
                </a:cubicBezTo>
                <a:lnTo>
                  <a:pt x="0" y="1127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Step 7:</a:t>
            </a:r>
          </a:p>
          <a:p>
            <a:pPr marL="0" lvl="0" indent="0" algn="ctr" defTabSz="666750">
              <a:lnSpc>
                <a:spcPct val="90000"/>
              </a:lnSpc>
              <a:spcBef>
                <a:spcPct val="0"/>
              </a:spcBef>
              <a:spcAft>
                <a:spcPct val="35000"/>
              </a:spcAft>
              <a:buNone/>
            </a:pPr>
            <a:r>
              <a:rPr lang="en-GB" sz="1500" b="0" i="0" kern="1200">
                <a:latin typeface="Arial" panose="020B0604020202020204" pitchFamily="34" charset="0"/>
                <a:cs typeface="Arial" panose="020B0604020202020204" pitchFamily="34" charset="0"/>
              </a:rPr>
              <a:t>RA assesses the providers identified and chooses the most suitable provider(s).</a:t>
            </a:r>
            <a:endParaRPr lang="en-GB" sz="1500" kern="1200">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20170F47-B22D-1367-7F09-834545E8479A}"/>
              </a:ext>
            </a:extLst>
          </p:cNvPr>
          <p:cNvSpPr/>
          <p:nvPr/>
        </p:nvSpPr>
        <p:spPr>
          <a:xfrm>
            <a:off x="1131512" y="4971979"/>
            <a:ext cx="465913" cy="393400"/>
          </a:xfrm>
          <a:custGeom>
            <a:avLst/>
            <a:gdLst>
              <a:gd name="connsiteX0" fmla="*/ 0 w 393399"/>
              <a:gd name="connsiteY0" fmla="*/ 93182 h 465912"/>
              <a:gd name="connsiteX1" fmla="*/ 196700 w 393399"/>
              <a:gd name="connsiteY1" fmla="*/ 93182 h 465912"/>
              <a:gd name="connsiteX2" fmla="*/ 196700 w 393399"/>
              <a:gd name="connsiteY2" fmla="*/ 0 h 465912"/>
              <a:gd name="connsiteX3" fmla="*/ 393399 w 393399"/>
              <a:gd name="connsiteY3" fmla="*/ 232956 h 465912"/>
              <a:gd name="connsiteX4" fmla="*/ 196700 w 393399"/>
              <a:gd name="connsiteY4" fmla="*/ 465912 h 465912"/>
              <a:gd name="connsiteX5" fmla="*/ 196700 w 393399"/>
              <a:gd name="connsiteY5" fmla="*/ 372730 h 465912"/>
              <a:gd name="connsiteX6" fmla="*/ 0 w 393399"/>
              <a:gd name="connsiteY6" fmla="*/ 372730 h 465912"/>
              <a:gd name="connsiteX7" fmla="*/ 0 w 393399"/>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399" h="465912">
                <a:moveTo>
                  <a:pt x="314719" y="1"/>
                </a:moveTo>
                <a:lnTo>
                  <a:pt x="314719" y="232957"/>
                </a:lnTo>
                <a:lnTo>
                  <a:pt x="393399" y="232957"/>
                </a:lnTo>
                <a:lnTo>
                  <a:pt x="196700" y="465911"/>
                </a:lnTo>
                <a:lnTo>
                  <a:pt x="0" y="232957"/>
                </a:lnTo>
                <a:lnTo>
                  <a:pt x="78680" y="232957"/>
                </a:lnTo>
                <a:lnTo>
                  <a:pt x="78680" y="1"/>
                </a:lnTo>
                <a:lnTo>
                  <a:pt x="314719" y="1"/>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93183" tIns="0" rIns="93182" bIns="118021"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32" name="Free-form: Shape 31">
            <a:extLst>
              <a:ext uri="{FF2B5EF4-FFF2-40B4-BE49-F238E27FC236}">
                <a16:creationId xmlns:a16="http://schemas.microsoft.com/office/drawing/2014/main" id="{5E9CF05D-5BE9-C79E-0AD9-C8A6CDB7FA01}"/>
              </a:ext>
            </a:extLst>
          </p:cNvPr>
          <p:cNvSpPr/>
          <p:nvPr/>
        </p:nvSpPr>
        <p:spPr>
          <a:xfrm>
            <a:off x="442452" y="5550881"/>
            <a:ext cx="1878680" cy="1127208"/>
          </a:xfrm>
          <a:custGeom>
            <a:avLst/>
            <a:gdLst>
              <a:gd name="connsiteX0" fmla="*/ 0 w 1878680"/>
              <a:gd name="connsiteY0" fmla="*/ 112721 h 1127208"/>
              <a:gd name="connsiteX1" fmla="*/ 112721 w 1878680"/>
              <a:gd name="connsiteY1" fmla="*/ 0 h 1127208"/>
              <a:gd name="connsiteX2" fmla="*/ 1765959 w 1878680"/>
              <a:gd name="connsiteY2" fmla="*/ 0 h 1127208"/>
              <a:gd name="connsiteX3" fmla="*/ 1878680 w 1878680"/>
              <a:gd name="connsiteY3" fmla="*/ 112721 h 1127208"/>
              <a:gd name="connsiteX4" fmla="*/ 1878680 w 1878680"/>
              <a:gd name="connsiteY4" fmla="*/ 1014487 h 1127208"/>
              <a:gd name="connsiteX5" fmla="*/ 1765959 w 1878680"/>
              <a:gd name="connsiteY5" fmla="*/ 1127208 h 1127208"/>
              <a:gd name="connsiteX6" fmla="*/ 112721 w 1878680"/>
              <a:gd name="connsiteY6" fmla="*/ 1127208 h 1127208"/>
              <a:gd name="connsiteX7" fmla="*/ 0 w 1878680"/>
              <a:gd name="connsiteY7" fmla="*/ 1014487 h 1127208"/>
              <a:gd name="connsiteX8" fmla="*/ 0 w 1878680"/>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0" h="1127208">
                <a:moveTo>
                  <a:pt x="0" y="112721"/>
                </a:moveTo>
                <a:cubicBezTo>
                  <a:pt x="0" y="50467"/>
                  <a:pt x="50467" y="0"/>
                  <a:pt x="112721" y="0"/>
                </a:cubicBezTo>
                <a:lnTo>
                  <a:pt x="1765959" y="0"/>
                </a:lnTo>
                <a:cubicBezTo>
                  <a:pt x="1828213" y="0"/>
                  <a:pt x="1878680" y="50467"/>
                  <a:pt x="1878680" y="112721"/>
                </a:cubicBezTo>
                <a:lnTo>
                  <a:pt x="1878680" y="1014487"/>
                </a:lnTo>
                <a:cubicBezTo>
                  <a:pt x="1878680" y="1076741"/>
                  <a:pt x="1828213" y="1127208"/>
                  <a:pt x="1765959" y="1127208"/>
                </a:cubicBezTo>
                <a:lnTo>
                  <a:pt x="112721" y="1127208"/>
                </a:lnTo>
                <a:cubicBezTo>
                  <a:pt x="50467" y="1127208"/>
                  <a:pt x="0" y="1076741"/>
                  <a:pt x="0" y="1014487"/>
                </a:cubicBezTo>
                <a:lnTo>
                  <a:pt x="0" y="1127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Step 8:</a:t>
            </a:r>
          </a:p>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RA publishes a notice of their attention to award a contract.</a:t>
            </a:r>
          </a:p>
        </p:txBody>
      </p:sp>
      <p:sp>
        <p:nvSpPr>
          <p:cNvPr id="33" name="Free-form: Shape 32">
            <a:extLst>
              <a:ext uri="{FF2B5EF4-FFF2-40B4-BE49-F238E27FC236}">
                <a16:creationId xmlns:a16="http://schemas.microsoft.com/office/drawing/2014/main" id="{A1CEA72F-016C-902C-3FAD-3339E9A9FC0E}"/>
              </a:ext>
            </a:extLst>
          </p:cNvPr>
          <p:cNvSpPr/>
          <p:nvPr/>
        </p:nvSpPr>
        <p:spPr>
          <a:xfrm>
            <a:off x="2486456" y="5881528"/>
            <a:ext cx="398280" cy="465912"/>
          </a:xfrm>
          <a:custGeom>
            <a:avLst/>
            <a:gdLst>
              <a:gd name="connsiteX0" fmla="*/ 0 w 398280"/>
              <a:gd name="connsiteY0" fmla="*/ 93182 h 465912"/>
              <a:gd name="connsiteX1" fmla="*/ 199140 w 398280"/>
              <a:gd name="connsiteY1" fmla="*/ 93182 h 465912"/>
              <a:gd name="connsiteX2" fmla="*/ 199140 w 398280"/>
              <a:gd name="connsiteY2" fmla="*/ 0 h 465912"/>
              <a:gd name="connsiteX3" fmla="*/ 398280 w 398280"/>
              <a:gd name="connsiteY3" fmla="*/ 232956 h 465912"/>
              <a:gd name="connsiteX4" fmla="*/ 199140 w 398280"/>
              <a:gd name="connsiteY4" fmla="*/ 465912 h 465912"/>
              <a:gd name="connsiteX5" fmla="*/ 199140 w 398280"/>
              <a:gd name="connsiteY5" fmla="*/ 372730 h 465912"/>
              <a:gd name="connsiteX6" fmla="*/ 0 w 398280"/>
              <a:gd name="connsiteY6" fmla="*/ 372730 h 465912"/>
              <a:gd name="connsiteX7" fmla="*/ 0 w 398280"/>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80" h="465912">
                <a:moveTo>
                  <a:pt x="0" y="93182"/>
                </a:moveTo>
                <a:lnTo>
                  <a:pt x="199140" y="93182"/>
                </a:lnTo>
                <a:lnTo>
                  <a:pt x="199140" y="0"/>
                </a:lnTo>
                <a:lnTo>
                  <a:pt x="398280" y="232956"/>
                </a:lnTo>
                <a:lnTo>
                  <a:pt x="199140" y="465912"/>
                </a:lnTo>
                <a:lnTo>
                  <a:pt x="199140" y="372730"/>
                </a:lnTo>
                <a:lnTo>
                  <a:pt x="0" y="372730"/>
                </a:lnTo>
                <a:lnTo>
                  <a:pt x="0" y="93182"/>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3182" rIns="119484" bIns="93182"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34" name="Free-form: Shape 33">
            <a:extLst>
              <a:ext uri="{FF2B5EF4-FFF2-40B4-BE49-F238E27FC236}">
                <a16:creationId xmlns:a16="http://schemas.microsoft.com/office/drawing/2014/main" id="{E8FAA25F-A460-F66D-1A6C-C744B0E66EA3}"/>
              </a:ext>
            </a:extLst>
          </p:cNvPr>
          <p:cNvSpPr/>
          <p:nvPr/>
        </p:nvSpPr>
        <p:spPr>
          <a:xfrm>
            <a:off x="3072604" y="5550881"/>
            <a:ext cx="1878680" cy="1127208"/>
          </a:xfrm>
          <a:custGeom>
            <a:avLst/>
            <a:gdLst>
              <a:gd name="connsiteX0" fmla="*/ 0 w 1878680"/>
              <a:gd name="connsiteY0" fmla="*/ 112721 h 1127208"/>
              <a:gd name="connsiteX1" fmla="*/ 112721 w 1878680"/>
              <a:gd name="connsiteY1" fmla="*/ 0 h 1127208"/>
              <a:gd name="connsiteX2" fmla="*/ 1765959 w 1878680"/>
              <a:gd name="connsiteY2" fmla="*/ 0 h 1127208"/>
              <a:gd name="connsiteX3" fmla="*/ 1878680 w 1878680"/>
              <a:gd name="connsiteY3" fmla="*/ 112721 h 1127208"/>
              <a:gd name="connsiteX4" fmla="*/ 1878680 w 1878680"/>
              <a:gd name="connsiteY4" fmla="*/ 1014487 h 1127208"/>
              <a:gd name="connsiteX5" fmla="*/ 1765959 w 1878680"/>
              <a:gd name="connsiteY5" fmla="*/ 1127208 h 1127208"/>
              <a:gd name="connsiteX6" fmla="*/ 112721 w 1878680"/>
              <a:gd name="connsiteY6" fmla="*/ 1127208 h 1127208"/>
              <a:gd name="connsiteX7" fmla="*/ 0 w 1878680"/>
              <a:gd name="connsiteY7" fmla="*/ 1014487 h 1127208"/>
              <a:gd name="connsiteX8" fmla="*/ 0 w 1878680"/>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0" h="1127208">
                <a:moveTo>
                  <a:pt x="0" y="112721"/>
                </a:moveTo>
                <a:cubicBezTo>
                  <a:pt x="0" y="50467"/>
                  <a:pt x="50467" y="0"/>
                  <a:pt x="112721" y="0"/>
                </a:cubicBezTo>
                <a:lnTo>
                  <a:pt x="1765959" y="0"/>
                </a:lnTo>
                <a:cubicBezTo>
                  <a:pt x="1828213" y="0"/>
                  <a:pt x="1878680" y="50467"/>
                  <a:pt x="1878680" y="112721"/>
                </a:cubicBezTo>
                <a:lnTo>
                  <a:pt x="1878680" y="1014487"/>
                </a:lnTo>
                <a:cubicBezTo>
                  <a:pt x="1878680" y="1076741"/>
                  <a:pt x="1828213" y="1127208"/>
                  <a:pt x="1765959" y="1127208"/>
                </a:cubicBezTo>
                <a:lnTo>
                  <a:pt x="112721" y="1127208"/>
                </a:lnTo>
                <a:cubicBezTo>
                  <a:pt x="50467" y="1127208"/>
                  <a:pt x="0" y="1076741"/>
                  <a:pt x="0" y="1014487"/>
                </a:cubicBezTo>
                <a:lnTo>
                  <a:pt x="0" y="1127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Step 9:</a:t>
            </a:r>
            <a:br>
              <a:rPr lang="en-GB" sz="1500" kern="1200">
                <a:latin typeface="Arial" panose="020B0604020202020204" pitchFamily="34" charset="0"/>
                <a:cs typeface="Arial" panose="020B0604020202020204" pitchFamily="34" charset="0"/>
              </a:rPr>
            </a:br>
            <a:r>
              <a:rPr lang="en-GB" sz="1500" kern="1200">
                <a:latin typeface="Arial" panose="020B0604020202020204" pitchFamily="34" charset="0"/>
                <a:cs typeface="Arial" panose="020B0604020202020204" pitchFamily="34" charset="0"/>
              </a:rPr>
              <a:t>RA observes the standstill period.</a:t>
            </a:r>
          </a:p>
        </p:txBody>
      </p:sp>
      <p:sp>
        <p:nvSpPr>
          <p:cNvPr id="35" name="Free-form: Shape 34">
            <a:extLst>
              <a:ext uri="{FF2B5EF4-FFF2-40B4-BE49-F238E27FC236}">
                <a16:creationId xmlns:a16="http://schemas.microsoft.com/office/drawing/2014/main" id="{889F4ABA-EBED-24B7-101D-5F159F40A341}"/>
              </a:ext>
            </a:extLst>
          </p:cNvPr>
          <p:cNvSpPr/>
          <p:nvPr/>
        </p:nvSpPr>
        <p:spPr>
          <a:xfrm>
            <a:off x="5116608" y="5881528"/>
            <a:ext cx="398280" cy="465912"/>
          </a:xfrm>
          <a:custGeom>
            <a:avLst/>
            <a:gdLst>
              <a:gd name="connsiteX0" fmla="*/ 0 w 398280"/>
              <a:gd name="connsiteY0" fmla="*/ 93182 h 465912"/>
              <a:gd name="connsiteX1" fmla="*/ 199140 w 398280"/>
              <a:gd name="connsiteY1" fmla="*/ 93182 h 465912"/>
              <a:gd name="connsiteX2" fmla="*/ 199140 w 398280"/>
              <a:gd name="connsiteY2" fmla="*/ 0 h 465912"/>
              <a:gd name="connsiteX3" fmla="*/ 398280 w 398280"/>
              <a:gd name="connsiteY3" fmla="*/ 232956 h 465912"/>
              <a:gd name="connsiteX4" fmla="*/ 199140 w 398280"/>
              <a:gd name="connsiteY4" fmla="*/ 465912 h 465912"/>
              <a:gd name="connsiteX5" fmla="*/ 199140 w 398280"/>
              <a:gd name="connsiteY5" fmla="*/ 372730 h 465912"/>
              <a:gd name="connsiteX6" fmla="*/ 0 w 398280"/>
              <a:gd name="connsiteY6" fmla="*/ 372730 h 465912"/>
              <a:gd name="connsiteX7" fmla="*/ 0 w 398280"/>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80" h="465912">
                <a:moveTo>
                  <a:pt x="0" y="93182"/>
                </a:moveTo>
                <a:lnTo>
                  <a:pt x="199140" y="93182"/>
                </a:lnTo>
                <a:lnTo>
                  <a:pt x="199140" y="0"/>
                </a:lnTo>
                <a:lnTo>
                  <a:pt x="398280" y="232956"/>
                </a:lnTo>
                <a:lnTo>
                  <a:pt x="199140" y="465912"/>
                </a:lnTo>
                <a:lnTo>
                  <a:pt x="199140" y="372730"/>
                </a:lnTo>
                <a:lnTo>
                  <a:pt x="0" y="372730"/>
                </a:lnTo>
                <a:lnTo>
                  <a:pt x="0" y="93182"/>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3182" rIns="119484" bIns="93182"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36" name="Free-form: Shape 35">
            <a:extLst>
              <a:ext uri="{FF2B5EF4-FFF2-40B4-BE49-F238E27FC236}">
                <a16:creationId xmlns:a16="http://schemas.microsoft.com/office/drawing/2014/main" id="{B44540F0-3EA3-8A2B-8CD3-18AE3F0670B3}"/>
              </a:ext>
            </a:extLst>
          </p:cNvPr>
          <p:cNvSpPr/>
          <p:nvPr/>
        </p:nvSpPr>
        <p:spPr>
          <a:xfrm>
            <a:off x="5702756" y="5550881"/>
            <a:ext cx="1878680" cy="1127208"/>
          </a:xfrm>
          <a:custGeom>
            <a:avLst/>
            <a:gdLst>
              <a:gd name="connsiteX0" fmla="*/ 0 w 1878680"/>
              <a:gd name="connsiteY0" fmla="*/ 112721 h 1127208"/>
              <a:gd name="connsiteX1" fmla="*/ 112721 w 1878680"/>
              <a:gd name="connsiteY1" fmla="*/ 0 h 1127208"/>
              <a:gd name="connsiteX2" fmla="*/ 1765959 w 1878680"/>
              <a:gd name="connsiteY2" fmla="*/ 0 h 1127208"/>
              <a:gd name="connsiteX3" fmla="*/ 1878680 w 1878680"/>
              <a:gd name="connsiteY3" fmla="*/ 112721 h 1127208"/>
              <a:gd name="connsiteX4" fmla="*/ 1878680 w 1878680"/>
              <a:gd name="connsiteY4" fmla="*/ 1014487 h 1127208"/>
              <a:gd name="connsiteX5" fmla="*/ 1765959 w 1878680"/>
              <a:gd name="connsiteY5" fmla="*/ 1127208 h 1127208"/>
              <a:gd name="connsiteX6" fmla="*/ 112721 w 1878680"/>
              <a:gd name="connsiteY6" fmla="*/ 1127208 h 1127208"/>
              <a:gd name="connsiteX7" fmla="*/ 0 w 1878680"/>
              <a:gd name="connsiteY7" fmla="*/ 1014487 h 1127208"/>
              <a:gd name="connsiteX8" fmla="*/ 0 w 1878680"/>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0" h="1127208">
                <a:moveTo>
                  <a:pt x="0" y="112721"/>
                </a:moveTo>
                <a:cubicBezTo>
                  <a:pt x="0" y="50467"/>
                  <a:pt x="50467" y="0"/>
                  <a:pt x="112721" y="0"/>
                </a:cubicBezTo>
                <a:lnTo>
                  <a:pt x="1765959" y="0"/>
                </a:lnTo>
                <a:cubicBezTo>
                  <a:pt x="1828213" y="0"/>
                  <a:pt x="1878680" y="50467"/>
                  <a:pt x="1878680" y="112721"/>
                </a:cubicBezTo>
                <a:lnTo>
                  <a:pt x="1878680" y="1014487"/>
                </a:lnTo>
                <a:cubicBezTo>
                  <a:pt x="1878680" y="1076741"/>
                  <a:pt x="1828213" y="1127208"/>
                  <a:pt x="1765959" y="1127208"/>
                </a:cubicBezTo>
                <a:lnTo>
                  <a:pt x="112721" y="1127208"/>
                </a:lnTo>
                <a:cubicBezTo>
                  <a:pt x="50467" y="1127208"/>
                  <a:pt x="0" y="1076741"/>
                  <a:pt x="0" y="1014487"/>
                </a:cubicBezTo>
                <a:lnTo>
                  <a:pt x="0" y="1127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Step 10:</a:t>
            </a:r>
            <a:br>
              <a:rPr lang="en-GB" sz="1500" kern="1200">
                <a:latin typeface="Arial" panose="020B0604020202020204" pitchFamily="34" charset="0"/>
                <a:cs typeface="Arial" panose="020B0604020202020204" pitchFamily="34" charset="0"/>
              </a:rPr>
            </a:br>
            <a:r>
              <a:rPr lang="en-GB" sz="1500" kern="1200">
                <a:latin typeface="Arial" panose="020B0604020202020204" pitchFamily="34" charset="0"/>
                <a:cs typeface="Arial" panose="020B0604020202020204" pitchFamily="34" charset="0"/>
              </a:rPr>
              <a:t>RA awards the contract.</a:t>
            </a:r>
          </a:p>
        </p:txBody>
      </p:sp>
      <p:grpSp>
        <p:nvGrpSpPr>
          <p:cNvPr id="5" name="Group 4">
            <a:extLst>
              <a:ext uri="{FF2B5EF4-FFF2-40B4-BE49-F238E27FC236}">
                <a16:creationId xmlns:a16="http://schemas.microsoft.com/office/drawing/2014/main" id="{F67677C3-B03C-4A47-B3A9-092B233324AD}"/>
              </a:ext>
            </a:extLst>
          </p:cNvPr>
          <p:cNvGrpSpPr/>
          <p:nvPr/>
        </p:nvGrpSpPr>
        <p:grpSpPr>
          <a:xfrm>
            <a:off x="69301" y="77670"/>
            <a:ext cx="1692000" cy="1692000"/>
            <a:chOff x="69301" y="47853"/>
            <a:chExt cx="1692000" cy="1692000"/>
          </a:xfrm>
        </p:grpSpPr>
        <p:grpSp>
          <p:nvGrpSpPr>
            <p:cNvPr id="10" name="Group 9">
              <a:extLst>
                <a:ext uri="{FF2B5EF4-FFF2-40B4-BE49-F238E27FC236}">
                  <a16:creationId xmlns:a16="http://schemas.microsoft.com/office/drawing/2014/main" id="{935163AD-356B-46F8-B3D6-07223159232A}"/>
                </a:ext>
              </a:extLst>
            </p:cNvPr>
            <p:cNvGrpSpPr/>
            <p:nvPr/>
          </p:nvGrpSpPr>
          <p:grpSpPr>
            <a:xfrm>
              <a:off x="114301" y="82221"/>
              <a:ext cx="1601999" cy="1601998"/>
              <a:chOff x="145959" y="175739"/>
              <a:chExt cx="1639402" cy="1639403"/>
            </a:xfrm>
          </p:grpSpPr>
          <p:sp>
            <p:nvSpPr>
              <p:cNvPr id="11" name="Oval 10">
                <a:extLst>
                  <a:ext uri="{FF2B5EF4-FFF2-40B4-BE49-F238E27FC236}">
                    <a16:creationId xmlns:a16="http://schemas.microsoft.com/office/drawing/2014/main" id="{02DB57CC-AAB0-48AA-BF8D-3AA40FA8BE5B}"/>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22277EA6-034E-484D-9E9E-A9ECDE095212}"/>
                  </a:ext>
                </a:extLst>
              </p:cNvPr>
              <p:cNvSpPr txBox="1"/>
              <p:nvPr/>
            </p:nvSpPr>
            <p:spPr>
              <a:xfrm>
                <a:off x="145959" y="709996"/>
                <a:ext cx="1620001" cy="56693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10</a:t>
                </a:r>
              </a:p>
              <a:p>
                <a:pPr algn="ctr"/>
                <a:r>
                  <a:rPr lang="en-GB" sz="1500" b="1">
                    <a:latin typeface="Arial" panose="020B0604020202020204" pitchFamily="34" charset="0"/>
                    <a:cs typeface="Arial" panose="020B0604020202020204" pitchFamily="34" charset="0"/>
                  </a:rPr>
                  <a:t>Guidance</a:t>
                </a:r>
              </a:p>
            </p:txBody>
          </p:sp>
        </p:grpSp>
        <p:sp>
          <p:nvSpPr>
            <p:cNvPr id="13" name="Oval 12">
              <a:extLst>
                <a:ext uri="{FF2B5EF4-FFF2-40B4-BE49-F238E27FC236}">
                  <a16:creationId xmlns:a16="http://schemas.microsoft.com/office/drawing/2014/main" id="{DC527E1E-DD39-46F3-96F4-A9E031263693}"/>
                </a:ext>
              </a:extLst>
            </p:cNvPr>
            <p:cNvSpPr/>
            <p:nvPr/>
          </p:nvSpPr>
          <p:spPr>
            <a:xfrm>
              <a:off x="69301" y="47853"/>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3093878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1629277" y="347372"/>
            <a:ext cx="8933447" cy="768418"/>
          </a:xfrm>
        </p:spPr>
        <p:txBody>
          <a:bodyPr>
            <a:noAutofit/>
          </a:bodyPr>
          <a:lstStyle/>
          <a:p>
            <a:pPr algn="ctr"/>
            <a:r>
              <a:rPr lang="en-US" b="1"/>
              <a:t>START of the most suitable provider process</a:t>
            </a:r>
          </a:p>
        </p:txBody>
      </p:sp>
      <p:sp>
        <p:nvSpPr>
          <p:cNvPr id="7" name="Rectangle 6">
            <a:extLst>
              <a:ext uri="{FF2B5EF4-FFF2-40B4-BE49-F238E27FC236}">
                <a16:creationId xmlns:a16="http://schemas.microsoft.com/office/drawing/2014/main" id="{F81195C3-BE19-4887-B23B-3EFDFF9BDD68}"/>
              </a:ext>
            </a:extLst>
          </p:cNvPr>
          <p:cNvSpPr/>
          <p:nvPr/>
        </p:nvSpPr>
        <p:spPr>
          <a:xfrm>
            <a:off x="632565" y="1987183"/>
            <a:ext cx="10926870" cy="3339376"/>
          </a:xfrm>
          <a:prstGeom prst="rect">
            <a:avLst/>
          </a:prstGeom>
        </p:spPr>
        <p:txBody>
          <a:bodyPr wrap="square">
            <a:spAutoFit/>
          </a:bodyPr>
          <a:lstStyle/>
          <a:p>
            <a:pPr lvl="0"/>
            <a:r>
              <a:rPr lang="en-GB" sz="2200">
                <a:latin typeface="Arial" panose="020B0604020202020204" pitchFamily="34" charset="0"/>
                <a:cs typeface="Arial" panose="020B0604020202020204" pitchFamily="34" charset="0"/>
              </a:rPr>
              <a:t>Relevant authorities may consider using the most suitable provider process when</a:t>
            </a:r>
            <a:r>
              <a:rPr lang="en-GB" sz="2100">
                <a:latin typeface="Arial" panose="020B0604020202020204" pitchFamily="34" charset="0"/>
                <a:cs typeface="Arial" panose="020B0604020202020204" pitchFamily="34" charset="0"/>
              </a:rPr>
              <a:t>:</a:t>
            </a: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r>
              <a:rPr lang="en-GB" sz="2100">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54C54E4E-6710-4B45-B0E5-CF3DFCE87443}"/>
              </a:ext>
            </a:extLst>
          </p:cNvPr>
          <p:cNvGrpSpPr/>
          <p:nvPr/>
        </p:nvGrpSpPr>
        <p:grpSpPr>
          <a:xfrm>
            <a:off x="93518" y="92611"/>
            <a:ext cx="1620000" cy="1620983"/>
            <a:chOff x="4956463" y="4416134"/>
            <a:chExt cx="1620000" cy="1620983"/>
          </a:xfrm>
        </p:grpSpPr>
        <p:sp>
          <p:nvSpPr>
            <p:cNvPr id="2" name="Oval 1">
              <a:extLst>
                <a:ext uri="{FF2B5EF4-FFF2-40B4-BE49-F238E27FC236}">
                  <a16:creationId xmlns:a16="http://schemas.microsoft.com/office/drawing/2014/main" id="{8C71F2A5-A1E3-4F3B-BDD9-C969EBE07784}"/>
                </a:ext>
              </a:extLst>
            </p:cNvPr>
            <p:cNvSpPr/>
            <p:nvPr/>
          </p:nvSpPr>
          <p:spPr>
            <a:xfrm>
              <a:off x="4956463" y="4416134"/>
              <a:ext cx="1620000" cy="1620983"/>
            </a:xfrm>
            <a:prstGeom prst="ellipse">
              <a:avLst/>
            </a:prstGeom>
            <a:ln w="38100">
              <a:solidFill>
                <a:srgbClr val="005EB8"/>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E89EE61-B953-4C5F-85B3-C270E0822441}"/>
                </a:ext>
              </a:extLst>
            </p:cNvPr>
            <p:cNvSpPr txBox="1"/>
            <p:nvPr/>
          </p:nvSpPr>
          <p:spPr>
            <a:xfrm>
              <a:off x="4984677" y="5055104"/>
              <a:ext cx="157286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6(6)</a:t>
              </a:r>
            </a:p>
          </p:txBody>
        </p:sp>
      </p:grpSp>
      <p:grpSp>
        <p:nvGrpSpPr>
          <p:cNvPr id="11" name="Group 10">
            <a:extLst>
              <a:ext uri="{FF2B5EF4-FFF2-40B4-BE49-F238E27FC236}">
                <a16:creationId xmlns:a16="http://schemas.microsoft.com/office/drawing/2014/main" id="{4232ECBA-9422-4368-BCC6-7866A8B77BE6}"/>
              </a:ext>
            </a:extLst>
          </p:cNvPr>
          <p:cNvGrpSpPr/>
          <p:nvPr/>
        </p:nvGrpSpPr>
        <p:grpSpPr>
          <a:xfrm>
            <a:off x="77396" y="76980"/>
            <a:ext cx="1692000" cy="1692000"/>
            <a:chOff x="69301" y="37220"/>
            <a:chExt cx="1692000" cy="1692000"/>
          </a:xfrm>
        </p:grpSpPr>
        <p:grpSp>
          <p:nvGrpSpPr>
            <p:cNvPr id="12" name="Group 11">
              <a:extLst>
                <a:ext uri="{FF2B5EF4-FFF2-40B4-BE49-F238E27FC236}">
                  <a16:creationId xmlns:a16="http://schemas.microsoft.com/office/drawing/2014/main" id="{6A260571-6891-4CC9-AA85-1FC050903809}"/>
                </a:ext>
              </a:extLst>
            </p:cNvPr>
            <p:cNvGrpSpPr/>
            <p:nvPr/>
          </p:nvGrpSpPr>
          <p:grpSpPr>
            <a:xfrm>
              <a:off x="114301" y="82221"/>
              <a:ext cx="1601999" cy="1601998"/>
              <a:chOff x="145959" y="175739"/>
              <a:chExt cx="1639402" cy="1639403"/>
            </a:xfrm>
          </p:grpSpPr>
          <p:sp>
            <p:nvSpPr>
              <p:cNvPr id="14" name="Oval 13">
                <a:extLst>
                  <a:ext uri="{FF2B5EF4-FFF2-40B4-BE49-F238E27FC236}">
                    <a16:creationId xmlns:a16="http://schemas.microsoft.com/office/drawing/2014/main" id="{381A9DC9-0598-47F2-A547-ECB3476C136E}"/>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a:extLst>
                  <a:ext uri="{FF2B5EF4-FFF2-40B4-BE49-F238E27FC236}">
                    <a16:creationId xmlns:a16="http://schemas.microsoft.com/office/drawing/2014/main" id="{30F8161A-865B-4DE8-8271-D1B0F3F311A3}"/>
                  </a:ext>
                </a:extLst>
              </p:cNvPr>
              <p:cNvSpPr txBox="1"/>
              <p:nvPr/>
            </p:nvSpPr>
            <p:spPr>
              <a:xfrm>
                <a:off x="145959" y="585866"/>
                <a:ext cx="1620001" cy="803155"/>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6 Regulation 10</a:t>
                </a:r>
              </a:p>
              <a:p>
                <a:pPr algn="ctr"/>
                <a:r>
                  <a:rPr lang="en-GB" sz="1500" b="1">
                    <a:latin typeface="Arial" panose="020B0604020202020204" pitchFamily="34" charset="0"/>
                    <a:cs typeface="Arial" panose="020B0604020202020204" pitchFamily="34" charset="0"/>
                  </a:rPr>
                  <a:t>Guidance</a:t>
                </a:r>
              </a:p>
            </p:txBody>
          </p:sp>
        </p:grpSp>
        <p:sp>
          <p:nvSpPr>
            <p:cNvPr id="13" name="Oval 12">
              <a:extLst>
                <a:ext uri="{FF2B5EF4-FFF2-40B4-BE49-F238E27FC236}">
                  <a16:creationId xmlns:a16="http://schemas.microsoft.com/office/drawing/2014/main" id="{A6C411CC-F22A-42BC-846F-5DAE5BC6B268}"/>
                </a:ext>
              </a:extLst>
            </p:cNvPr>
            <p:cNvSpPr/>
            <p:nvPr/>
          </p:nvSpPr>
          <p:spPr>
            <a:xfrm>
              <a:off x="69301" y="37220"/>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sp>
        <p:nvSpPr>
          <p:cNvPr id="16" name="Freeform: Shape 15">
            <a:extLst>
              <a:ext uri="{FF2B5EF4-FFF2-40B4-BE49-F238E27FC236}">
                <a16:creationId xmlns:a16="http://schemas.microsoft.com/office/drawing/2014/main" id="{E8546B0A-18BE-4767-A7EA-8754654335EC}"/>
              </a:ext>
            </a:extLst>
          </p:cNvPr>
          <p:cNvSpPr/>
          <p:nvPr/>
        </p:nvSpPr>
        <p:spPr>
          <a:xfrm>
            <a:off x="1588716" y="2630430"/>
            <a:ext cx="9464675" cy="968223"/>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The </a:t>
            </a:r>
            <a:r>
              <a:rPr lang="en-GB" sz="2100">
                <a:latin typeface="Arial" panose="020B0604020202020204" pitchFamily="34" charset="0"/>
                <a:cs typeface="Arial" panose="020B0604020202020204" pitchFamily="34" charset="0"/>
              </a:rPr>
              <a:t>existing</a:t>
            </a:r>
            <a:r>
              <a:rPr lang="en-GB" sz="2100" kern="1200">
                <a:latin typeface="Arial" panose="020B0604020202020204" pitchFamily="34" charset="0"/>
                <a:cs typeface="Arial" panose="020B0604020202020204" pitchFamily="34" charset="0"/>
              </a:rPr>
              <a:t> provider’s contract is coming to an end, or the </a:t>
            </a:r>
            <a:r>
              <a:rPr lang="en-GB" sz="2100">
                <a:latin typeface="Arial" panose="020B0604020202020204" pitchFamily="34" charset="0"/>
                <a:cs typeface="Arial" panose="020B0604020202020204" pitchFamily="34" charset="0"/>
              </a:rPr>
              <a:t>existing</a:t>
            </a:r>
            <a:r>
              <a:rPr lang="en-GB" sz="2100" kern="1200">
                <a:latin typeface="Arial" panose="020B0604020202020204" pitchFamily="34" charset="0"/>
                <a:cs typeface="Arial" panose="020B0604020202020204" pitchFamily="34" charset="0"/>
              </a:rPr>
              <a:t> provider is not able to continue providing the service, or a new service needs to be established. </a:t>
            </a:r>
          </a:p>
        </p:txBody>
      </p:sp>
      <p:sp>
        <p:nvSpPr>
          <p:cNvPr id="19" name="Oval 18">
            <a:extLst>
              <a:ext uri="{FF2B5EF4-FFF2-40B4-BE49-F238E27FC236}">
                <a16:creationId xmlns:a16="http://schemas.microsoft.com/office/drawing/2014/main" id="{71AD48C5-3899-439F-9A3E-F3342B2220E5}"/>
              </a:ext>
            </a:extLst>
          </p:cNvPr>
          <p:cNvSpPr/>
          <p:nvPr/>
        </p:nvSpPr>
        <p:spPr>
          <a:xfrm>
            <a:off x="632565" y="2766200"/>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1.</a:t>
            </a:r>
          </a:p>
        </p:txBody>
      </p:sp>
      <p:sp>
        <p:nvSpPr>
          <p:cNvPr id="22" name="Freeform: Shape 21">
            <a:extLst>
              <a:ext uri="{FF2B5EF4-FFF2-40B4-BE49-F238E27FC236}">
                <a16:creationId xmlns:a16="http://schemas.microsoft.com/office/drawing/2014/main" id="{D7E9C838-1ADC-4590-88FE-6804D3126535}"/>
              </a:ext>
            </a:extLst>
          </p:cNvPr>
          <p:cNvSpPr/>
          <p:nvPr/>
        </p:nvSpPr>
        <p:spPr>
          <a:xfrm>
            <a:off x="1588716" y="4059019"/>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kern="1200" dirty="0">
                <a:solidFill>
                  <a:schemeClr val="bg1"/>
                </a:solidFill>
                <a:latin typeface="Arial" panose="020B0604020202020204" pitchFamily="34" charset="0"/>
                <a:cs typeface="Arial" panose="020B0604020202020204" pitchFamily="34" charset="0"/>
              </a:rPr>
              <a:t>The relevant authority cannot use direct award processes A or B, and either cannot or does not wish to follow direct award process C.</a:t>
            </a:r>
          </a:p>
        </p:txBody>
      </p:sp>
      <p:sp>
        <p:nvSpPr>
          <p:cNvPr id="23" name="Oval 22">
            <a:extLst>
              <a:ext uri="{FF2B5EF4-FFF2-40B4-BE49-F238E27FC236}">
                <a16:creationId xmlns:a16="http://schemas.microsoft.com/office/drawing/2014/main" id="{050C2648-1B68-4978-98ED-5164BD197EFE}"/>
              </a:ext>
            </a:extLst>
          </p:cNvPr>
          <p:cNvSpPr/>
          <p:nvPr/>
        </p:nvSpPr>
        <p:spPr>
          <a:xfrm>
            <a:off x="632565" y="4062089"/>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2.</a:t>
            </a:r>
          </a:p>
        </p:txBody>
      </p:sp>
      <p:sp>
        <p:nvSpPr>
          <p:cNvPr id="4" name="TextBox 3">
            <a:extLst>
              <a:ext uri="{FF2B5EF4-FFF2-40B4-BE49-F238E27FC236}">
                <a16:creationId xmlns:a16="http://schemas.microsoft.com/office/drawing/2014/main" id="{27D24790-F0B2-C3BF-E51C-658448091C81}"/>
              </a:ext>
            </a:extLst>
          </p:cNvPr>
          <p:cNvSpPr txBox="1"/>
          <p:nvPr/>
        </p:nvSpPr>
        <p:spPr>
          <a:xfrm>
            <a:off x="659368" y="4812957"/>
            <a:ext cx="10420826" cy="1384995"/>
          </a:xfrm>
          <a:prstGeom prst="rect">
            <a:avLst/>
          </a:prstGeom>
          <a:noFill/>
        </p:spPr>
        <p:txBody>
          <a:bodyPr wrap="square" rtlCol="0">
            <a:spAutoFit/>
          </a:bodyPr>
          <a:lstStyle/>
          <a:p>
            <a:pPr lvl="0"/>
            <a:endParaRPr lang="en-GB" sz="2200" dirty="0">
              <a:latin typeface="Arial" panose="020B0604020202020204" pitchFamily="34" charset="0"/>
              <a:cs typeface="Arial" panose="020B0604020202020204" pitchFamily="34" charset="0"/>
            </a:endParaRPr>
          </a:p>
          <a:p>
            <a:pPr lvl="0"/>
            <a:r>
              <a:rPr lang="en-GB" sz="2200" dirty="0">
                <a:latin typeface="Arial" panose="020B0604020202020204" pitchFamily="34" charset="0"/>
                <a:cs typeface="Arial" panose="020B0604020202020204" pitchFamily="34" charset="0"/>
              </a:rPr>
              <a:t>If the above circumstance are met, the relevant authority may consider using the most suitable provider process </a:t>
            </a:r>
            <a:r>
              <a:rPr lang="en-GB" sz="2200" b="1" dirty="0">
                <a:latin typeface="Arial" panose="020B0604020202020204" pitchFamily="34" charset="0"/>
                <a:cs typeface="Arial" panose="020B0604020202020204" pitchFamily="34" charset="0"/>
              </a:rPr>
              <a:t>or</a:t>
            </a:r>
            <a:r>
              <a:rPr lang="en-GB" sz="2200" dirty="0">
                <a:latin typeface="Arial" panose="020B0604020202020204" pitchFamily="34" charset="0"/>
                <a:cs typeface="Arial" panose="020B0604020202020204" pitchFamily="34" charset="0"/>
              </a:rPr>
              <a:t> the competitive process. </a:t>
            </a:r>
          </a:p>
          <a:p>
            <a:endParaRPr lang="en-GB" dirty="0"/>
          </a:p>
        </p:txBody>
      </p:sp>
    </p:spTree>
    <p:extLst>
      <p:ext uri="{BB962C8B-B14F-4D97-AF65-F5344CB8AC3E}">
        <p14:creationId xmlns:p14="http://schemas.microsoft.com/office/powerpoint/2010/main" val="3476779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7A15C8-AE04-4672-9AC6-03EE5D161D47}"/>
              </a:ext>
            </a:extLst>
          </p:cNvPr>
          <p:cNvSpPr/>
          <p:nvPr/>
        </p:nvSpPr>
        <p:spPr>
          <a:xfrm>
            <a:off x="311427" y="1764246"/>
            <a:ext cx="11569147" cy="2354491"/>
          </a:xfrm>
          <a:prstGeom prst="rect">
            <a:avLst/>
          </a:prstGeom>
        </p:spPr>
        <p:txBody>
          <a:bodyPr wrap="square" lIns="91440" tIns="45720" rIns="91440" bIns="45720" anchor="t">
            <a:spAutoFit/>
          </a:bodyPr>
          <a:lstStyle/>
          <a:p>
            <a:pPr lvl="0"/>
            <a:r>
              <a:rPr lang="en-GB" sz="2100">
                <a:latin typeface="Arial" panose="020B0604020202020204" pitchFamily="34" charset="0"/>
                <a:cs typeface="Arial" panose="020B0604020202020204" pitchFamily="34" charset="0"/>
              </a:rPr>
              <a:t>Relevant authorities are expected to be aware of the provider landscape within the relevant geographical footprint (i.e., local, regional, national). Pre-market engagement is an important tool to ensure that relevant authorities have a ‘sufficiently detailed’ understanding of the market. </a:t>
            </a:r>
          </a:p>
          <a:p>
            <a:pPr lvl="0"/>
            <a:endParaRPr lang="en-GB" sz="2100">
              <a:latin typeface="Arial" panose="020B0604020202020204" pitchFamily="34" charset="0"/>
              <a:cs typeface="Arial" panose="020B0604020202020204" pitchFamily="34" charset="0"/>
            </a:endParaRPr>
          </a:p>
          <a:p>
            <a:pPr lvl="0"/>
            <a:r>
              <a:rPr lang="en-GB" sz="2100">
                <a:latin typeface="Arial" panose="020B0604020202020204" pitchFamily="34" charset="0"/>
                <a:cs typeface="Arial" panose="020B0604020202020204" pitchFamily="34" charset="0"/>
              </a:rPr>
              <a:t>When using the most suitable provider process, relevant authorities are </a:t>
            </a:r>
            <a:r>
              <a:rPr lang="en-GB" sz="2100" b="1">
                <a:latin typeface="Arial" panose="020B0604020202020204" pitchFamily="34" charset="0"/>
                <a:cs typeface="Arial" panose="020B0604020202020204" pitchFamily="34" charset="0"/>
              </a:rPr>
              <a:t>advised to undertake pre-market engagement</a:t>
            </a:r>
            <a:r>
              <a:rPr lang="en-GB" sz="2100">
                <a:latin typeface="Arial" panose="020B0604020202020204" pitchFamily="34" charset="0"/>
                <a:cs typeface="Arial" panose="020B0604020202020204" pitchFamily="34" charset="0"/>
              </a:rPr>
              <a:t> to help them identify all suitable providers and develop the service specification. </a:t>
            </a:r>
            <a:r>
              <a:rPr lang="en-GB" sz="2100">
                <a:latin typeface="Arial"/>
                <a:cs typeface="Arial"/>
              </a:rPr>
              <a:t>They may do this through:</a:t>
            </a:r>
          </a:p>
        </p:txBody>
      </p:sp>
      <p:sp>
        <p:nvSpPr>
          <p:cNvPr id="3" name="Title 1">
            <a:extLst>
              <a:ext uri="{FF2B5EF4-FFF2-40B4-BE49-F238E27FC236}">
                <a16:creationId xmlns:a16="http://schemas.microsoft.com/office/drawing/2014/main" id="{F81A9502-DD8C-4040-A9BB-3B858C6D8CFE}"/>
              </a:ext>
            </a:extLst>
          </p:cNvPr>
          <p:cNvSpPr>
            <a:spLocks noGrp="1"/>
          </p:cNvSpPr>
          <p:nvPr>
            <p:ph type="title"/>
          </p:nvPr>
        </p:nvSpPr>
        <p:spPr>
          <a:xfrm>
            <a:off x="1670074" y="364957"/>
            <a:ext cx="8851852" cy="839754"/>
          </a:xfrm>
        </p:spPr>
        <p:txBody>
          <a:bodyPr>
            <a:noAutofit/>
          </a:bodyPr>
          <a:lstStyle/>
          <a:p>
            <a:pPr algn="ctr"/>
            <a:r>
              <a:rPr lang="en-US" b="1"/>
              <a:t>STEP 1 of the most suitable provider process</a:t>
            </a:r>
          </a:p>
        </p:txBody>
      </p:sp>
      <p:grpSp>
        <p:nvGrpSpPr>
          <p:cNvPr id="10" name="Group 9">
            <a:extLst>
              <a:ext uri="{FF2B5EF4-FFF2-40B4-BE49-F238E27FC236}">
                <a16:creationId xmlns:a16="http://schemas.microsoft.com/office/drawing/2014/main" id="{9BE978D3-FCA4-4A08-8569-AF8F0E955B50}"/>
              </a:ext>
            </a:extLst>
          </p:cNvPr>
          <p:cNvGrpSpPr/>
          <p:nvPr/>
        </p:nvGrpSpPr>
        <p:grpSpPr>
          <a:xfrm>
            <a:off x="69952" y="103507"/>
            <a:ext cx="1620000" cy="1620983"/>
            <a:chOff x="124691" y="175739"/>
            <a:chExt cx="1620000" cy="1620983"/>
          </a:xfrm>
        </p:grpSpPr>
        <p:sp>
          <p:nvSpPr>
            <p:cNvPr id="23" name="Oval 22">
              <a:extLst>
                <a:ext uri="{FF2B5EF4-FFF2-40B4-BE49-F238E27FC236}">
                  <a16:creationId xmlns:a16="http://schemas.microsoft.com/office/drawing/2014/main" id="{7269C432-2482-4489-9ADE-E4C49E0D293D}"/>
                </a:ext>
              </a:extLst>
            </p:cNvPr>
            <p:cNvSpPr/>
            <p:nvPr/>
          </p:nvSpPr>
          <p:spPr>
            <a:xfrm>
              <a:off x="124691" y="175739"/>
              <a:ext cx="1620000" cy="1620983"/>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72C8CA88-5D2F-4996-8F84-7923542B40AB}"/>
                </a:ext>
              </a:extLst>
            </p:cNvPr>
            <p:cNvSpPr txBox="1"/>
            <p:nvPr/>
          </p:nvSpPr>
          <p:spPr>
            <a:xfrm>
              <a:off x="404738" y="824648"/>
              <a:ext cx="1059906" cy="323165"/>
            </a:xfrm>
            <a:prstGeom prst="rect">
              <a:avLst/>
            </a:prstGeom>
            <a:noFill/>
            <a:ln>
              <a:noFill/>
            </a:ln>
          </p:spPr>
          <p:txBody>
            <a:bodyPr wrap="square" rtlCol="0">
              <a:spAutoFit/>
            </a:bodyPr>
            <a:lstStyle/>
            <a:p>
              <a:r>
                <a:rPr lang="en-GB" sz="1500" b="1">
                  <a:latin typeface="Arial" panose="020B0604020202020204" pitchFamily="34" charset="0"/>
                  <a:cs typeface="Arial" panose="020B0604020202020204" pitchFamily="34" charset="0"/>
                </a:rPr>
                <a:t>Guidance</a:t>
              </a:r>
            </a:p>
          </p:txBody>
        </p:sp>
      </p:grpSp>
      <p:sp>
        <p:nvSpPr>
          <p:cNvPr id="4" name="Block Arc 3">
            <a:extLst>
              <a:ext uri="{FF2B5EF4-FFF2-40B4-BE49-F238E27FC236}">
                <a16:creationId xmlns:a16="http://schemas.microsoft.com/office/drawing/2014/main" id="{DFE64724-A385-3733-6171-A480FD7BE96F}"/>
              </a:ext>
            </a:extLst>
          </p:cNvPr>
          <p:cNvSpPr/>
          <p:nvPr/>
        </p:nvSpPr>
        <p:spPr>
          <a:xfrm>
            <a:off x="-2079915" y="3624455"/>
            <a:ext cx="3552757" cy="3552757"/>
          </a:xfrm>
          <a:prstGeom prst="blockArc">
            <a:avLst>
              <a:gd name="adj1" fmla="val 18900000"/>
              <a:gd name="adj2" fmla="val 2700000"/>
              <a:gd name="adj3" fmla="val 608"/>
            </a:avLst>
          </a:prstGeom>
          <a:solidFill>
            <a:srgbClr val="FFC000"/>
          </a:solidFill>
          <a:ln>
            <a:solidFill>
              <a:srgbClr val="FFC00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F30D5860-CBC9-4B54-B551-E50ACFBDF8B6}"/>
              </a:ext>
            </a:extLst>
          </p:cNvPr>
          <p:cNvSpPr/>
          <p:nvPr/>
        </p:nvSpPr>
        <p:spPr>
          <a:xfrm>
            <a:off x="1199654" y="4275358"/>
            <a:ext cx="10061611" cy="405427"/>
          </a:xfrm>
          <a:custGeom>
            <a:avLst/>
            <a:gdLst>
              <a:gd name="connsiteX0" fmla="*/ 0 w 10061611"/>
              <a:gd name="connsiteY0" fmla="*/ 0 h 405427"/>
              <a:gd name="connsiteX1" fmla="*/ 10061611 w 10061611"/>
              <a:gd name="connsiteY1" fmla="*/ 0 h 405427"/>
              <a:gd name="connsiteX2" fmla="*/ 10061611 w 10061611"/>
              <a:gd name="connsiteY2" fmla="*/ 405427 h 405427"/>
              <a:gd name="connsiteX3" fmla="*/ 0 w 10061611"/>
              <a:gd name="connsiteY3" fmla="*/ 405427 h 405427"/>
              <a:gd name="connsiteX4" fmla="*/ 0 w 10061611"/>
              <a:gd name="connsiteY4" fmla="*/ 0 h 40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1611" h="405427">
                <a:moveTo>
                  <a:pt x="0" y="0"/>
                </a:moveTo>
                <a:lnTo>
                  <a:pt x="10061611" y="0"/>
                </a:lnTo>
                <a:lnTo>
                  <a:pt x="10061611" y="405427"/>
                </a:lnTo>
                <a:lnTo>
                  <a:pt x="0" y="405427"/>
                </a:lnTo>
                <a:lnTo>
                  <a:pt x="0" y="0"/>
                </a:lnTo>
                <a:close/>
              </a:path>
            </a:pathLst>
          </a:custGeom>
          <a:solidFill>
            <a:srgbClr val="FFC000"/>
          </a:solid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2180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market research</a:t>
            </a:r>
          </a:p>
        </p:txBody>
      </p:sp>
      <p:sp>
        <p:nvSpPr>
          <p:cNvPr id="7" name="Oval 6">
            <a:extLst>
              <a:ext uri="{FF2B5EF4-FFF2-40B4-BE49-F238E27FC236}">
                <a16:creationId xmlns:a16="http://schemas.microsoft.com/office/drawing/2014/main" id="{40F02FFC-EFA2-B7FC-ED58-2856FCB1C61F}"/>
              </a:ext>
            </a:extLst>
          </p:cNvPr>
          <p:cNvSpPr/>
          <p:nvPr/>
        </p:nvSpPr>
        <p:spPr>
          <a:xfrm>
            <a:off x="946262" y="4224679"/>
            <a:ext cx="506784" cy="506784"/>
          </a:xfrm>
          <a:prstGeom prst="ellipse">
            <a:avLst/>
          </a:prstGeom>
          <a:ln>
            <a:solidFill>
              <a:srgbClr val="FFC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Freeform: Shape 7">
            <a:extLst>
              <a:ext uri="{FF2B5EF4-FFF2-40B4-BE49-F238E27FC236}">
                <a16:creationId xmlns:a16="http://schemas.microsoft.com/office/drawing/2014/main" id="{D61979BA-5E8C-7480-E3D0-7B096FAF07C7}"/>
              </a:ext>
            </a:extLst>
          </p:cNvPr>
          <p:cNvSpPr/>
          <p:nvPr/>
        </p:nvSpPr>
        <p:spPr>
          <a:xfrm>
            <a:off x="1432095" y="4883605"/>
            <a:ext cx="9829170" cy="405427"/>
          </a:xfrm>
          <a:custGeom>
            <a:avLst/>
            <a:gdLst>
              <a:gd name="connsiteX0" fmla="*/ 0 w 9829170"/>
              <a:gd name="connsiteY0" fmla="*/ 0 h 405427"/>
              <a:gd name="connsiteX1" fmla="*/ 9829170 w 9829170"/>
              <a:gd name="connsiteY1" fmla="*/ 0 h 405427"/>
              <a:gd name="connsiteX2" fmla="*/ 9829170 w 9829170"/>
              <a:gd name="connsiteY2" fmla="*/ 405427 h 405427"/>
              <a:gd name="connsiteX3" fmla="*/ 0 w 9829170"/>
              <a:gd name="connsiteY3" fmla="*/ 405427 h 405427"/>
              <a:gd name="connsiteX4" fmla="*/ 0 w 9829170"/>
              <a:gd name="connsiteY4" fmla="*/ 0 h 40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170" h="405427">
                <a:moveTo>
                  <a:pt x="0" y="0"/>
                </a:moveTo>
                <a:lnTo>
                  <a:pt x="9829170" y="0"/>
                </a:lnTo>
                <a:lnTo>
                  <a:pt x="9829170" y="405427"/>
                </a:lnTo>
                <a:lnTo>
                  <a:pt x="0" y="405427"/>
                </a:lnTo>
                <a:lnTo>
                  <a:pt x="0" y="0"/>
                </a:lnTo>
                <a:close/>
              </a:path>
            </a:pathLst>
          </a:custGeom>
          <a:solidFill>
            <a:srgbClr val="FFC000"/>
          </a:solid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2180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regular engagement with providers</a:t>
            </a:r>
          </a:p>
        </p:txBody>
      </p:sp>
      <p:sp>
        <p:nvSpPr>
          <p:cNvPr id="9" name="Oval 8">
            <a:extLst>
              <a:ext uri="{FF2B5EF4-FFF2-40B4-BE49-F238E27FC236}">
                <a16:creationId xmlns:a16="http://schemas.microsoft.com/office/drawing/2014/main" id="{2A8CFA4B-D43A-AF69-E1D1-89769ECFB659}"/>
              </a:ext>
            </a:extLst>
          </p:cNvPr>
          <p:cNvSpPr/>
          <p:nvPr/>
        </p:nvSpPr>
        <p:spPr>
          <a:xfrm>
            <a:off x="1178703" y="4832926"/>
            <a:ext cx="506784" cy="506784"/>
          </a:xfrm>
          <a:prstGeom prst="ellipse">
            <a:avLst/>
          </a:prstGeom>
          <a:ln>
            <a:solidFill>
              <a:srgbClr val="FFC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317D66F4-DA86-C8F5-BEE1-7992726B34D9}"/>
              </a:ext>
            </a:extLst>
          </p:cNvPr>
          <p:cNvSpPr/>
          <p:nvPr/>
        </p:nvSpPr>
        <p:spPr>
          <a:xfrm>
            <a:off x="1432095" y="5491852"/>
            <a:ext cx="9829170" cy="405427"/>
          </a:xfrm>
          <a:custGeom>
            <a:avLst/>
            <a:gdLst>
              <a:gd name="connsiteX0" fmla="*/ 0 w 9829170"/>
              <a:gd name="connsiteY0" fmla="*/ 0 h 405427"/>
              <a:gd name="connsiteX1" fmla="*/ 9829170 w 9829170"/>
              <a:gd name="connsiteY1" fmla="*/ 0 h 405427"/>
              <a:gd name="connsiteX2" fmla="*/ 9829170 w 9829170"/>
              <a:gd name="connsiteY2" fmla="*/ 405427 h 405427"/>
              <a:gd name="connsiteX3" fmla="*/ 0 w 9829170"/>
              <a:gd name="connsiteY3" fmla="*/ 405427 h 405427"/>
              <a:gd name="connsiteX4" fmla="*/ 0 w 9829170"/>
              <a:gd name="connsiteY4" fmla="*/ 0 h 40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170" h="405427">
                <a:moveTo>
                  <a:pt x="0" y="0"/>
                </a:moveTo>
                <a:lnTo>
                  <a:pt x="9829170" y="0"/>
                </a:lnTo>
                <a:lnTo>
                  <a:pt x="9829170" y="405427"/>
                </a:lnTo>
                <a:lnTo>
                  <a:pt x="0" y="405427"/>
                </a:lnTo>
                <a:lnTo>
                  <a:pt x="0" y="0"/>
                </a:lnTo>
                <a:close/>
              </a:path>
            </a:pathLst>
          </a:custGeom>
          <a:solidFill>
            <a:srgbClr val="FFC000"/>
          </a:solid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2180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a register of relevant providers</a:t>
            </a:r>
          </a:p>
        </p:txBody>
      </p:sp>
      <p:sp>
        <p:nvSpPr>
          <p:cNvPr id="13" name="Oval 12">
            <a:extLst>
              <a:ext uri="{FF2B5EF4-FFF2-40B4-BE49-F238E27FC236}">
                <a16:creationId xmlns:a16="http://schemas.microsoft.com/office/drawing/2014/main" id="{E833A254-54D6-ECE0-E176-4C708DA48F1E}"/>
              </a:ext>
            </a:extLst>
          </p:cNvPr>
          <p:cNvSpPr/>
          <p:nvPr/>
        </p:nvSpPr>
        <p:spPr>
          <a:xfrm>
            <a:off x="1178703" y="5441173"/>
            <a:ext cx="506784" cy="506784"/>
          </a:xfrm>
          <a:prstGeom prst="ellipse">
            <a:avLst/>
          </a:prstGeom>
          <a:ln>
            <a:solidFill>
              <a:srgbClr val="FFC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91CC65B7-F063-8F93-9ADC-94713D741E56}"/>
              </a:ext>
            </a:extLst>
          </p:cNvPr>
          <p:cNvSpPr/>
          <p:nvPr/>
        </p:nvSpPr>
        <p:spPr>
          <a:xfrm>
            <a:off x="1199654" y="6100098"/>
            <a:ext cx="10061611" cy="405427"/>
          </a:xfrm>
          <a:custGeom>
            <a:avLst/>
            <a:gdLst>
              <a:gd name="connsiteX0" fmla="*/ 0 w 10061611"/>
              <a:gd name="connsiteY0" fmla="*/ 0 h 405427"/>
              <a:gd name="connsiteX1" fmla="*/ 10061611 w 10061611"/>
              <a:gd name="connsiteY1" fmla="*/ 0 h 405427"/>
              <a:gd name="connsiteX2" fmla="*/ 10061611 w 10061611"/>
              <a:gd name="connsiteY2" fmla="*/ 405427 h 405427"/>
              <a:gd name="connsiteX3" fmla="*/ 0 w 10061611"/>
              <a:gd name="connsiteY3" fmla="*/ 405427 h 405427"/>
              <a:gd name="connsiteX4" fmla="*/ 0 w 10061611"/>
              <a:gd name="connsiteY4" fmla="*/ 0 h 40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1611" h="405427">
                <a:moveTo>
                  <a:pt x="0" y="0"/>
                </a:moveTo>
                <a:lnTo>
                  <a:pt x="10061611" y="0"/>
                </a:lnTo>
                <a:lnTo>
                  <a:pt x="10061611" y="405427"/>
                </a:lnTo>
                <a:lnTo>
                  <a:pt x="0" y="405427"/>
                </a:lnTo>
                <a:lnTo>
                  <a:pt x="0" y="0"/>
                </a:lnTo>
                <a:close/>
              </a:path>
            </a:pathLst>
          </a:custGeom>
          <a:solidFill>
            <a:srgbClr val="FFC000"/>
          </a:solid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21808" tIns="45720" rIns="45720" bIns="45720" numCol="1" spcCol="1270" anchor="ctr" anchorCtr="0">
            <a:noAutofit/>
          </a:bodyPr>
          <a:lstStyle/>
          <a:p>
            <a:pPr marL="0" lvl="0" indent="0" algn="l" defTabSz="800100">
              <a:lnSpc>
                <a:spcPct val="90000"/>
              </a:lnSpc>
              <a:spcBef>
                <a:spcPct val="0"/>
              </a:spcBef>
              <a:spcAft>
                <a:spcPct val="35000"/>
              </a:spcAft>
              <a:buNone/>
            </a:pPr>
            <a:r>
              <a:rPr lang="en-GB">
                <a:solidFill>
                  <a:schemeClr val="tx1"/>
                </a:solidFill>
                <a:latin typeface="Arial" panose="020B0604020202020204" pitchFamily="34" charset="0"/>
                <a:cs typeface="Arial" panose="020B0604020202020204" pitchFamily="34" charset="0"/>
              </a:rPr>
              <a:t>e</a:t>
            </a:r>
            <a:r>
              <a:rPr lang="en-GB" sz="1800" kern="1200">
                <a:solidFill>
                  <a:schemeClr val="tx1"/>
                </a:solidFill>
                <a:latin typeface="Arial" panose="020B0604020202020204" pitchFamily="34" charset="0"/>
                <a:cs typeface="Arial" panose="020B0604020202020204" pitchFamily="34" charset="0"/>
              </a:rPr>
              <a:t>ngaging with providers who have previously expressed interest in delivering similar services</a:t>
            </a:r>
          </a:p>
        </p:txBody>
      </p:sp>
      <p:sp>
        <p:nvSpPr>
          <p:cNvPr id="15" name="Oval 14">
            <a:extLst>
              <a:ext uri="{FF2B5EF4-FFF2-40B4-BE49-F238E27FC236}">
                <a16:creationId xmlns:a16="http://schemas.microsoft.com/office/drawing/2014/main" id="{A9C1D855-7D1E-1B78-4A7D-7A7BDE1B6451}"/>
              </a:ext>
            </a:extLst>
          </p:cNvPr>
          <p:cNvSpPr/>
          <p:nvPr/>
        </p:nvSpPr>
        <p:spPr>
          <a:xfrm>
            <a:off x="946262" y="6049420"/>
            <a:ext cx="506784" cy="506784"/>
          </a:xfrm>
          <a:prstGeom prst="ellipse">
            <a:avLst/>
          </a:prstGeom>
          <a:ln>
            <a:solidFill>
              <a:srgbClr val="FFC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Tree>
    <p:extLst>
      <p:ext uri="{BB962C8B-B14F-4D97-AF65-F5344CB8AC3E}">
        <p14:creationId xmlns:p14="http://schemas.microsoft.com/office/powerpoint/2010/main" val="906702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7A15C8-AE04-4672-9AC6-03EE5D161D47}"/>
              </a:ext>
            </a:extLst>
          </p:cNvPr>
          <p:cNvSpPr/>
          <p:nvPr/>
        </p:nvSpPr>
        <p:spPr>
          <a:xfrm>
            <a:off x="444077" y="1771145"/>
            <a:ext cx="11380304" cy="707886"/>
          </a:xfrm>
          <a:prstGeom prst="rect">
            <a:avLst/>
          </a:prstGeom>
        </p:spPr>
        <p:txBody>
          <a:bodyPr wrap="square" lIns="91440" tIns="45720" rIns="91440" bIns="45720" anchor="t">
            <a:spAutoFit/>
          </a:bodyPr>
          <a:lstStyle/>
          <a:p>
            <a:pPr lvl="0"/>
            <a:r>
              <a:rPr lang="en-GB" sz="2000">
                <a:latin typeface="Arial" panose="020B0604020202020204" pitchFamily="34" charset="0"/>
                <a:cs typeface="Arial" panose="020B0604020202020204" pitchFamily="34" charset="0"/>
              </a:rPr>
              <a:t>The relevant authority must consider the requirements for the new service and must consider the key criteria and the basic selection criteria, including their relative importance. The key criteria are:</a:t>
            </a:r>
          </a:p>
        </p:txBody>
      </p:sp>
      <p:sp>
        <p:nvSpPr>
          <p:cNvPr id="3" name="Title 1">
            <a:extLst>
              <a:ext uri="{FF2B5EF4-FFF2-40B4-BE49-F238E27FC236}">
                <a16:creationId xmlns:a16="http://schemas.microsoft.com/office/drawing/2014/main" id="{F81A9502-DD8C-4040-A9BB-3B858C6D8CFE}"/>
              </a:ext>
            </a:extLst>
          </p:cNvPr>
          <p:cNvSpPr>
            <a:spLocks noGrp="1"/>
          </p:cNvSpPr>
          <p:nvPr>
            <p:ph type="title"/>
          </p:nvPr>
        </p:nvSpPr>
        <p:spPr>
          <a:xfrm>
            <a:off x="1670074" y="364957"/>
            <a:ext cx="8851852" cy="839754"/>
          </a:xfrm>
        </p:spPr>
        <p:txBody>
          <a:bodyPr>
            <a:noAutofit/>
          </a:bodyPr>
          <a:lstStyle/>
          <a:p>
            <a:pPr algn="ctr"/>
            <a:r>
              <a:rPr lang="en-US" b="1"/>
              <a:t>STEP 2 of the most suitable provider process</a:t>
            </a:r>
          </a:p>
        </p:txBody>
      </p:sp>
      <p:grpSp>
        <p:nvGrpSpPr>
          <p:cNvPr id="10" name="Group 9">
            <a:extLst>
              <a:ext uri="{FF2B5EF4-FFF2-40B4-BE49-F238E27FC236}">
                <a16:creationId xmlns:a16="http://schemas.microsoft.com/office/drawing/2014/main" id="{9BE978D3-FCA4-4A08-8569-AF8F0E955B50}"/>
              </a:ext>
            </a:extLst>
          </p:cNvPr>
          <p:cNvGrpSpPr/>
          <p:nvPr/>
        </p:nvGrpSpPr>
        <p:grpSpPr>
          <a:xfrm>
            <a:off x="93518" y="82220"/>
            <a:ext cx="1620000" cy="1620983"/>
            <a:chOff x="124691" y="175739"/>
            <a:chExt cx="1620000" cy="1620983"/>
          </a:xfrm>
        </p:grpSpPr>
        <p:sp>
          <p:nvSpPr>
            <p:cNvPr id="23" name="Oval 22">
              <a:extLst>
                <a:ext uri="{FF2B5EF4-FFF2-40B4-BE49-F238E27FC236}">
                  <a16:creationId xmlns:a16="http://schemas.microsoft.com/office/drawing/2014/main" id="{7269C432-2482-4489-9ADE-E4C49E0D293D}"/>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72C8CA88-5D2F-4996-8F84-7923542B40AB}"/>
                </a:ext>
              </a:extLst>
            </p:cNvPr>
            <p:cNvSpPr txBox="1"/>
            <p:nvPr/>
          </p:nvSpPr>
          <p:spPr>
            <a:xfrm>
              <a:off x="213658" y="705380"/>
              <a:ext cx="1444627" cy="553998"/>
            </a:xfrm>
            <a:prstGeom prst="rect">
              <a:avLst/>
            </a:prstGeom>
            <a:noFill/>
          </p:spPr>
          <p:txBody>
            <a:bodyPr wrap="none" lIns="91440" tIns="45720" rIns="91440" bIns="45720" rtlCol="0" anchor="t">
              <a:spAutoFit/>
            </a:bodyPr>
            <a:lstStyle/>
            <a:p>
              <a:pPr algn="ctr"/>
              <a:r>
                <a:rPr lang="en-GB" sz="1500" b="1">
                  <a:latin typeface="Arial" panose="020B0604020202020204" pitchFamily="34" charset="0"/>
                  <a:cs typeface="Arial" panose="020B0604020202020204" pitchFamily="34" charset="0"/>
                </a:rPr>
                <a:t>Regulation 5</a:t>
              </a:r>
            </a:p>
            <a:p>
              <a:pPr algn="ctr"/>
              <a:r>
                <a:rPr lang="en-GB" sz="1500" b="1">
                  <a:latin typeface="Arial"/>
                  <a:cs typeface="Arial"/>
                </a:rPr>
                <a:t>Regulation 10</a:t>
              </a:r>
              <a:endParaRPr lang="en-GB" sz="1500" b="1">
                <a:latin typeface="Arial" panose="020B0604020202020204" pitchFamily="34" charset="0"/>
                <a:cs typeface="Arial" panose="020B0604020202020204" pitchFamily="34" charset="0"/>
              </a:endParaRPr>
            </a:p>
          </p:txBody>
        </p:sp>
      </p:grpSp>
      <p:sp>
        <p:nvSpPr>
          <p:cNvPr id="8" name="Freeform: Shape 7">
            <a:extLst>
              <a:ext uri="{FF2B5EF4-FFF2-40B4-BE49-F238E27FC236}">
                <a16:creationId xmlns:a16="http://schemas.microsoft.com/office/drawing/2014/main" id="{E28E5B10-20E2-4DE9-98E4-31C4893CB34F}"/>
              </a:ext>
            </a:extLst>
          </p:cNvPr>
          <p:cNvSpPr/>
          <p:nvPr/>
        </p:nvSpPr>
        <p:spPr>
          <a:xfrm>
            <a:off x="1449759" y="2555529"/>
            <a:ext cx="9445399" cy="401802"/>
          </a:xfrm>
          <a:custGeom>
            <a:avLst/>
            <a:gdLst>
              <a:gd name="connsiteX0" fmla="*/ 0 w 9445399"/>
              <a:gd name="connsiteY0" fmla="*/ 0 h 401802"/>
              <a:gd name="connsiteX1" fmla="*/ 9445399 w 9445399"/>
              <a:gd name="connsiteY1" fmla="*/ 0 h 401802"/>
              <a:gd name="connsiteX2" fmla="*/ 9445399 w 9445399"/>
              <a:gd name="connsiteY2" fmla="*/ 401802 h 401802"/>
              <a:gd name="connsiteX3" fmla="*/ 0 w 9445399"/>
              <a:gd name="connsiteY3" fmla="*/ 401802 h 401802"/>
              <a:gd name="connsiteX4" fmla="*/ 0 w 944539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399" h="401802">
                <a:moveTo>
                  <a:pt x="0" y="0"/>
                </a:moveTo>
                <a:lnTo>
                  <a:pt x="9445399" y="0"/>
                </a:lnTo>
                <a:lnTo>
                  <a:pt x="944539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Quality and innovation</a:t>
            </a:r>
          </a:p>
        </p:txBody>
      </p:sp>
      <p:sp>
        <p:nvSpPr>
          <p:cNvPr id="9" name="Oval 8">
            <a:extLst>
              <a:ext uri="{FF2B5EF4-FFF2-40B4-BE49-F238E27FC236}">
                <a16:creationId xmlns:a16="http://schemas.microsoft.com/office/drawing/2014/main" id="{1C25AEE0-561E-4E88-953A-0247B2D68CC5}"/>
              </a:ext>
            </a:extLst>
          </p:cNvPr>
          <p:cNvSpPr/>
          <p:nvPr/>
        </p:nvSpPr>
        <p:spPr>
          <a:xfrm>
            <a:off x="1262749" y="2505549"/>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961A89E1-759E-4AE0-B17C-8C2F94783EC1}"/>
              </a:ext>
            </a:extLst>
          </p:cNvPr>
          <p:cNvSpPr/>
          <p:nvPr/>
        </p:nvSpPr>
        <p:spPr>
          <a:xfrm>
            <a:off x="1735620" y="3158039"/>
            <a:ext cx="9157479" cy="401802"/>
          </a:xfrm>
          <a:custGeom>
            <a:avLst/>
            <a:gdLst>
              <a:gd name="connsiteX0" fmla="*/ 0 w 9157479"/>
              <a:gd name="connsiteY0" fmla="*/ 0 h 401802"/>
              <a:gd name="connsiteX1" fmla="*/ 9157479 w 9157479"/>
              <a:gd name="connsiteY1" fmla="*/ 0 h 401802"/>
              <a:gd name="connsiteX2" fmla="*/ 9157479 w 9157479"/>
              <a:gd name="connsiteY2" fmla="*/ 401802 h 401802"/>
              <a:gd name="connsiteX3" fmla="*/ 0 w 9157479"/>
              <a:gd name="connsiteY3" fmla="*/ 401802 h 401802"/>
              <a:gd name="connsiteX4" fmla="*/ 0 w 915747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479" h="401802">
                <a:moveTo>
                  <a:pt x="0" y="0"/>
                </a:moveTo>
                <a:lnTo>
                  <a:pt x="9157479" y="0"/>
                </a:lnTo>
                <a:lnTo>
                  <a:pt x="915747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Value</a:t>
            </a:r>
          </a:p>
        </p:txBody>
      </p:sp>
      <p:sp>
        <p:nvSpPr>
          <p:cNvPr id="12" name="Oval 11">
            <a:extLst>
              <a:ext uri="{FF2B5EF4-FFF2-40B4-BE49-F238E27FC236}">
                <a16:creationId xmlns:a16="http://schemas.microsoft.com/office/drawing/2014/main" id="{66900016-1AEB-4143-B5EB-26F172A54A6A}"/>
              </a:ext>
            </a:extLst>
          </p:cNvPr>
          <p:cNvSpPr/>
          <p:nvPr/>
        </p:nvSpPr>
        <p:spPr>
          <a:xfrm>
            <a:off x="1550668" y="3108060"/>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Freeform: Shape 12">
            <a:extLst>
              <a:ext uri="{FF2B5EF4-FFF2-40B4-BE49-F238E27FC236}">
                <a16:creationId xmlns:a16="http://schemas.microsoft.com/office/drawing/2014/main" id="{EA0D3136-81FA-4C7F-A2B2-472996EC97B0}"/>
              </a:ext>
            </a:extLst>
          </p:cNvPr>
          <p:cNvSpPr/>
          <p:nvPr/>
        </p:nvSpPr>
        <p:spPr>
          <a:xfrm>
            <a:off x="1888128" y="3769360"/>
            <a:ext cx="9020160" cy="395993"/>
          </a:xfrm>
          <a:custGeom>
            <a:avLst/>
            <a:gdLst>
              <a:gd name="connsiteX0" fmla="*/ 0 w 9069111"/>
              <a:gd name="connsiteY0" fmla="*/ 0 h 401802"/>
              <a:gd name="connsiteX1" fmla="*/ 9069111 w 9069111"/>
              <a:gd name="connsiteY1" fmla="*/ 0 h 401802"/>
              <a:gd name="connsiteX2" fmla="*/ 9069111 w 9069111"/>
              <a:gd name="connsiteY2" fmla="*/ 401802 h 401802"/>
              <a:gd name="connsiteX3" fmla="*/ 0 w 9069111"/>
              <a:gd name="connsiteY3" fmla="*/ 401802 h 401802"/>
              <a:gd name="connsiteX4" fmla="*/ 0 w 9069111"/>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9111" h="401802">
                <a:moveTo>
                  <a:pt x="0" y="0"/>
                </a:moveTo>
                <a:lnTo>
                  <a:pt x="9069111" y="0"/>
                </a:lnTo>
                <a:lnTo>
                  <a:pt x="9069111"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lvl="0" defTabSz="800100">
              <a:lnSpc>
                <a:spcPct val="90000"/>
              </a:lnSpc>
              <a:spcBef>
                <a:spcPct val="0"/>
              </a:spcBef>
              <a:spcAft>
                <a:spcPct val="35000"/>
              </a:spcAft>
            </a:pPr>
            <a:r>
              <a:rPr lang="en-GB" sz="1800" kern="1200">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Integration, collaboration, and service sustainability</a:t>
            </a:r>
            <a:endParaRPr lang="en-GB" sz="1800" kern="120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CA1265F8-7094-4544-9760-9A5E4EB50BB6}"/>
              </a:ext>
            </a:extLst>
          </p:cNvPr>
          <p:cNvSpPr/>
          <p:nvPr/>
        </p:nvSpPr>
        <p:spPr>
          <a:xfrm>
            <a:off x="1694963" y="3710957"/>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5" name="Freeform: Shape 14">
            <a:extLst>
              <a:ext uri="{FF2B5EF4-FFF2-40B4-BE49-F238E27FC236}">
                <a16:creationId xmlns:a16="http://schemas.microsoft.com/office/drawing/2014/main" id="{817C8BC8-595D-465E-81FA-5450A3A01D7A}"/>
              </a:ext>
            </a:extLst>
          </p:cNvPr>
          <p:cNvSpPr/>
          <p:nvPr/>
        </p:nvSpPr>
        <p:spPr>
          <a:xfrm>
            <a:off x="1735620" y="4363060"/>
            <a:ext cx="9157479" cy="401802"/>
          </a:xfrm>
          <a:custGeom>
            <a:avLst/>
            <a:gdLst>
              <a:gd name="connsiteX0" fmla="*/ 0 w 9157479"/>
              <a:gd name="connsiteY0" fmla="*/ 0 h 401802"/>
              <a:gd name="connsiteX1" fmla="*/ 9157479 w 9157479"/>
              <a:gd name="connsiteY1" fmla="*/ 0 h 401802"/>
              <a:gd name="connsiteX2" fmla="*/ 9157479 w 9157479"/>
              <a:gd name="connsiteY2" fmla="*/ 401802 h 401802"/>
              <a:gd name="connsiteX3" fmla="*/ 0 w 9157479"/>
              <a:gd name="connsiteY3" fmla="*/ 401802 h 401802"/>
              <a:gd name="connsiteX4" fmla="*/ 0 w 915747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479" h="401802">
                <a:moveTo>
                  <a:pt x="0" y="0"/>
                </a:moveTo>
                <a:lnTo>
                  <a:pt x="9157479" y="0"/>
                </a:lnTo>
                <a:lnTo>
                  <a:pt x="915747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Improving access, reducing health inequalities, and facilitating choice</a:t>
            </a:r>
          </a:p>
        </p:txBody>
      </p:sp>
      <p:sp>
        <p:nvSpPr>
          <p:cNvPr id="16" name="Oval 15">
            <a:extLst>
              <a:ext uri="{FF2B5EF4-FFF2-40B4-BE49-F238E27FC236}">
                <a16:creationId xmlns:a16="http://schemas.microsoft.com/office/drawing/2014/main" id="{3AE76CED-7502-4434-BE48-515A572EFD94}"/>
              </a:ext>
            </a:extLst>
          </p:cNvPr>
          <p:cNvSpPr/>
          <p:nvPr/>
        </p:nvSpPr>
        <p:spPr>
          <a:xfrm>
            <a:off x="1550668" y="4313081"/>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7" name="Freeform: Shape 16">
            <a:extLst>
              <a:ext uri="{FF2B5EF4-FFF2-40B4-BE49-F238E27FC236}">
                <a16:creationId xmlns:a16="http://schemas.microsoft.com/office/drawing/2014/main" id="{9D735B5D-928F-4633-80D0-5397F063DB58}"/>
              </a:ext>
            </a:extLst>
          </p:cNvPr>
          <p:cNvSpPr/>
          <p:nvPr/>
        </p:nvSpPr>
        <p:spPr>
          <a:xfrm>
            <a:off x="1462888" y="4962569"/>
            <a:ext cx="9445399" cy="401802"/>
          </a:xfrm>
          <a:custGeom>
            <a:avLst/>
            <a:gdLst>
              <a:gd name="connsiteX0" fmla="*/ 0 w 9445399"/>
              <a:gd name="connsiteY0" fmla="*/ 0 h 401802"/>
              <a:gd name="connsiteX1" fmla="*/ 9445399 w 9445399"/>
              <a:gd name="connsiteY1" fmla="*/ 0 h 401802"/>
              <a:gd name="connsiteX2" fmla="*/ 9445399 w 9445399"/>
              <a:gd name="connsiteY2" fmla="*/ 401802 h 401802"/>
              <a:gd name="connsiteX3" fmla="*/ 0 w 9445399"/>
              <a:gd name="connsiteY3" fmla="*/ 401802 h 401802"/>
              <a:gd name="connsiteX4" fmla="*/ 0 w 944539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399" h="401802">
                <a:moveTo>
                  <a:pt x="0" y="0"/>
                </a:moveTo>
                <a:lnTo>
                  <a:pt x="9445399" y="0"/>
                </a:lnTo>
                <a:lnTo>
                  <a:pt x="944539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Social Value </a:t>
            </a:r>
            <a:endParaRPr lang="en-GB" sz="1800" kern="120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3D37F960-9FE1-40F4-9AA4-AF43019C2787}"/>
              </a:ext>
            </a:extLst>
          </p:cNvPr>
          <p:cNvSpPr/>
          <p:nvPr/>
        </p:nvSpPr>
        <p:spPr>
          <a:xfrm>
            <a:off x="1254266" y="4903392"/>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9" name="TextBox 18">
            <a:extLst>
              <a:ext uri="{FF2B5EF4-FFF2-40B4-BE49-F238E27FC236}">
                <a16:creationId xmlns:a16="http://schemas.microsoft.com/office/drawing/2014/main" id="{4D825800-BD2A-47D5-AB9E-4B850AE7207A}"/>
              </a:ext>
            </a:extLst>
          </p:cNvPr>
          <p:cNvSpPr txBox="1"/>
          <p:nvPr/>
        </p:nvSpPr>
        <p:spPr>
          <a:xfrm>
            <a:off x="1297243" y="2580718"/>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B964F869-B291-4382-95CB-986281F7D9DC}"/>
              </a:ext>
            </a:extLst>
          </p:cNvPr>
          <p:cNvSpPr txBox="1"/>
          <p:nvPr/>
        </p:nvSpPr>
        <p:spPr>
          <a:xfrm>
            <a:off x="1600982" y="3179437"/>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662A6AC9-D81F-4FEF-B2D4-D2335EB9F78B}"/>
              </a:ext>
            </a:extLst>
          </p:cNvPr>
          <p:cNvSpPr txBox="1"/>
          <p:nvPr/>
        </p:nvSpPr>
        <p:spPr>
          <a:xfrm>
            <a:off x="1739894" y="3784209"/>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3.</a:t>
            </a:r>
          </a:p>
        </p:txBody>
      </p:sp>
      <p:sp>
        <p:nvSpPr>
          <p:cNvPr id="22" name="TextBox 21">
            <a:extLst>
              <a:ext uri="{FF2B5EF4-FFF2-40B4-BE49-F238E27FC236}">
                <a16:creationId xmlns:a16="http://schemas.microsoft.com/office/drawing/2014/main" id="{133BA352-1D23-46E7-AF6B-AFBE74F15F7B}"/>
              </a:ext>
            </a:extLst>
          </p:cNvPr>
          <p:cNvSpPr txBox="1"/>
          <p:nvPr/>
        </p:nvSpPr>
        <p:spPr>
          <a:xfrm>
            <a:off x="1598507" y="4385403"/>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4.</a:t>
            </a:r>
          </a:p>
        </p:txBody>
      </p:sp>
      <p:sp>
        <p:nvSpPr>
          <p:cNvPr id="26" name="TextBox 25">
            <a:extLst>
              <a:ext uri="{FF2B5EF4-FFF2-40B4-BE49-F238E27FC236}">
                <a16:creationId xmlns:a16="http://schemas.microsoft.com/office/drawing/2014/main" id="{1E00A923-4C70-42CB-97B0-6B49AE029EBD}"/>
              </a:ext>
            </a:extLst>
          </p:cNvPr>
          <p:cNvSpPr txBox="1"/>
          <p:nvPr/>
        </p:nvSpPr>
        <p:spPr>
          <a:xfrm>
            <a:off x="1332921" y="4981374"/>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5.</a:t>
            </a:r>
          </a:p>
        </p:txBody>
      </p:sp>
      <p:sp>
        <p:nvSpPr>
          <p:cNvPr id="27" name="Rectangle 26">
            <a:extLst>
              <a:ext uri="{FF2B5EF4-FFF2-40B4-BE49-F238E27FC236}">
                <a16:creationId xmlns:a16="http://schemas.microsoft.com/office/drawing/2014/main" id="{8B34034E-DDC0-45B8-A0DC-5220E6E9056B}"/>
              </a:ext>
            </a:extLst>
          </p:cNvPr>
          <p:cNvSpPr/>
          <p:nvPr/>
        </p:nvSpPr>
        <p:spPr>
          <a:xfrm>
            <a:off x="444077" y="5693753"/>
            <a:ext cx="11275172" cy="400110"/>
          </a:xfrm>
          <a:prstGeom prst="rect">
            <a:avLst/>
          </a:prstGeom>
        </p:spPr>
        <p:txBody>
          <a:bodyPr wrap="square" lIns="91440" tIns="45720" rIns="91440" bIns="45720" anchor="t">
            <a:spAutoFit/>
          </a:bodyPr>
          <a:lstStyle/>
          <a:p>
            <a:pPr lvl="0"/>
            <a:r>
              <a:rPr lang="en-GB" sz="2000">
                <a:latin typeface="Arial" panose="020B0604020202020204" pitchFamily="34" charset="0"/>
                <a:cs typeface="Arial" panose="020B0604020202020204" pitchFamily="34" charset="0"/>
              </a:rPr>
              <a:t>Relevant authorities are advised to carefully consider the relative importance of the </a:t>
            </a:r>
            <a:r>
              <a:rPr lang="en-GB" sz="2000" b="1">
                <a:latin typeface="Arial" panose="020B0604020202020204" pitchFamily="34" charset="0"/>
                <a:cs typeface="Arial" panose="020B0604020202020204" pitchFamily="34" charset="0"/>
              </a:rPr>
              <a:t>value</a:t>
            </a:r>
            <a:r>
              <a:rPr lang="en-GB" sz="2000">
                <a:latin typeface="Arial" panose="020B0604020202020204" pitchFamily="34" charset="0"/>
                <a:cs typeface="Arial" panose="020B0604020202020204" pitchFamily="34" charset="0"/>
              </a:rPr>
              <a:t> criterion. </a:t>
            </a:r>
          </a:p>
        </p:txBody>
      </p:sp>
    </p:spTree>
    <p:extLst>
      <p:ext uri="{BB962C8B-B14F-4D97-AF65-F5344CB8AC3E}">
        <p14:creationId xmlns:p14="http://schemas.microsoft.com/office/powerpoint/2010/main" val="2125311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2B84FA-3B12-42B2-9B69-5820C1BED83D}"/>
              </a:ext>
            </a:extLst>
          </p:cNvPr>
          <p:cNvSpPr>
            <a:spLocks noGrp="1"/>
          </p:cNvSpPr>
          <p:nvPr>
            <p:ph type="title"/>
          </p:nvPr>
        </p:nvSpPr>
        <p:spPr>
          <a:xfrm>
            <a:off x="1462589" y="364957"/>
            <a:ext cx="9266822" cy="611649"/>
          </a:xfrm>
        </p:spPr>
        <p:txBody>
          <a:bodyPr>
            <a:noAutofit/>
          </a:bodyPr>
          <a:lstStyle/>
          <a:p>
            <a:pPr algn="ctr"/>
            <a:r>
              <a:rPr lang="en-US" b="1"/>
              <a:t>STEP 3 of the Most Suitable Provider Process</a:t>
            </a:r>
          </a:p>
        </p:txBody>
      </p:sp>
      <p:grpSp>
        <p:nvGrpSpPr>
          <p:cNvPr id="10" name="Group 9">
            <a:extLst>
              <a:ext uri="{FF2B5EF4-FFF2-40B4-BE49-F238E27FC236}">
                <a16:creationId xmlns:a16="http://schemas.microsoft.com/office/drawing/2014/main" id="{86F8794D-FE28-4694-84CA-40F1CB91814A}"/>
              </a:ext>
            </a:extLst>
          </p:cNvPr>
          <p:cNvGrpSpPr/>
          <p:nvPr/>
        </p:nvGrpSpPr>
        <p:grpSpPr>
          <a:xfrm>
            <a:off x="85290" y="64855"/>
            <a:ext cx="1692000" cy="1692000"/>
            <a:chOff x="69301" y="37220"/>
            <a:chExt cx="1692000" cy="1692000"/>
          </a:xfrm>
        </p:grpSpPr>
        <p:grpSp>
          <p:nvGrpSpPr>
            <p:cNvPr id="11" name="Group 10">
              <a:extLst>
                <a:ext uri="{FF2B5EF4-FFF2-40B4-BE49-F238E27FC236}">
                  <a16:creationId xmlns:a16="http://schemas.microsoft.com/office/drawing/2014/main" id="{B4633F6E-5C1D-4EE4-A095-A7CDEAA29559}"/>
                </a:ext>
              </a:extLst>
            </p:cNvPr>
            <p:cNvGrpSpPr/>
            <p:nvPr/>
          </p:nvGrpSpPr>
          <p:grpSpPr>
            <a:xfrm>
              <a:off x="114301" y="82221"/>
              <a:ext cx="1601999" cy="1601998"/>
              <a:chOff x="145959" y="175739"/>
              <a:chExt cx="1639402" cy="1639403"/>
            </a:xfrm>
          </p:grpSpPr>
          <p:sp>
            <p:nvSpPr>
              <p:cNvPr id="13" name="Oval 12">
                <a:extLst>
                  <a:ext uri="{FF2B5EF4-FFF2-40B4-BE49-F238E27FC236}">
                    <a16:creationId xmlns:a16="http://schemas.microsoft.com/office/drawing/2014/main" id="{A403CA05-DCA6-448D-8C17-E37D86035EE2}"/>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D231B96B-A6C8-4959-9592-9A615B00D790}"/>
                  </a:ext>
                </a:extLst>
              </p:cNvPr>
              <p:cNvSpPr txBox="1"/>
              <p:nvPr/>
            </p:nvSpPr>
            <p:spPr>
              <a:xfrm>
                <a:off x="145959" y="720574"/>
                <a:ext cx="1620001" cy="56693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10</a:t>
                </a:r>
              </a:p>
              <a:p>
                <a:pPr algn="ctr"/>
                <a:r>
                  <a:rPr lang="en-GB" sz="1500" b="1">
                    <a:latin typeface="Arial" panose="020B0604020202020204" pitchFamily="34" charset="0"/>
                    <a:cs typeface="Arial" panose="020B0604020202020204" pitchFamily="34" charset="0"/>
                  </a:rPr>
                  <a:t>Guidance</a:t>
                </a:r>
              </a:p>
            </p:txBody>
          </p:sp>
        </p:grpSp>
        <p:sp>
          <p:nvSpPr>
            <p:cNvPr id="12" name="Oval 11">
              <a:extLst>
                <a:ext uri="{FF2B5EF4-FFF2-40B4-BE49-F238E27FC236}">
                  <a16:creationId xmlns:a16="http://schemas.microsoft.com/office/drawing/2014/main" id="{49BA3165-C347-44DF-B5B4-ACCE9445DDAA}"/>
                </a:ext>
              </a:extLst>
            </p:cNvPr>
            <p:cNvSpPr/>
            <p:nvPr/>
          </p:nvSpPr>
          <p:spPr>
            <a:xfrm>
              <a:off x="69301" y="37220"/>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sp>
        <p:nvSpPr>
          <p:cNvPr id="4" name="Rectangle 3">
            <a:extLst>
              <a:ext uri="{FF2B5EF4-FFF2-40B4-BE49-F238E27FC236}">
                <a16:creationId xmlns:a16="http://schemas.microsoft.com/office/drawing/2014/main" id="{E75F7E78-D0A7-F4FF-191F-20E48E39BF47}"/>
              </a:ext>
            </a:extLst>
          </p:cNvPr>
          <p:cNvSpPr/>
          <p:nvPr/>
        </p:nvSpPr>
        <p:spPr>
          <a:xfrm>
            <a:off x="1043141" y="2563032"/>
            <a:ext cx="10303069" cy="806400"/>
          </a:xfrm>
          <a:prstGeom prst="rect">
            <a:avLst/>
          </a:prstGeom>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C10BC08C-FBA3-9379-94A7-C9AA2789A713}"/>
              </a:ext>
            </a:extLst>
          </p:cNvPr>
          <p:cNvSpPr/>
          <p:nvPr/>
        </p:nvSpPr>
        <p:spPr>
          <a:xfrm>
            <a:off x="1533643" y="2090712"/>
            <a:ext cx="9810041" cy="944640"/>
          </a:xfrm>
          <a:custGeom>
            <a:avLst/>
            <a:gdLst>
              <a:gd name="connsiteX0" fmla="*/ 0 w 9810041"/>
              <a:gd name="connsiteY0" fmla="*/ 157443 h 944640"/>
              <a:gd name="connsiteX1" fmla="*/ 157443 w 9810041"/>
              <a:gd name="connsiteY1" fmla="*/ 0 h 944640"/>
              <a:gd name="connsiteX2" fmla="*/ 9652598 w 9810041"/>
              <a:gd name="connsiteY2" fmla="*/ 0 h 944640"/>
              <a:gd name="connsiteX3" fmla="*/ 9810041 w 9810041"/>
              <a:gd name="connsiteY3" fmla="*/ 157443 h 944640"/>
              <a:gd name="connsiteX4" fmla="*/ 9810041 w 9810041"/>
              <a:gd name="connsiteY4" fmla="*/ 787197 h 944640"/>
              <a:gd name="connsiteX5" fmla="*/ 9652598 w 9810041"/>
              <a:gd name="connsiteY5" fmla="*/ 944640 h 944640"/>
              <a:gd name="connsiteX6" fmla="*/ 157443 w 9810041"/>
              <a:gd name="connsiteY6" fmla="*/ 944640 h 944640"/>
              <a:gd name="connsiteX7" fmla="*/ 0 w 9810041"/>
              <a:gd name="connsiteY7" fmla="*/ 787197 h 944640"/>
              <a:gd name="connsiteX8" fmla="*/ 0 w 9810041"/>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0041" h="944640">
                <a:moveTo>
                  <a:pt x="0" y="157443"/>
                </a:moveTo>
                <a:cubicBezTo>
                  <a:pt x="0" y="70490"/>
                  <a:pt x="70490" y="0"/>
                  <a:pt x="157443" y="0"/>
                </a:cubicBezTo>
                <a:lnTo>
                  <a:pt x="9652598" y="0"/>
                </a:lnTo>
                <a:cubicBezTo>
                  <a:pt x="9739551" y="0"/>
                  <a:pt x="9810041" y="70490"/>
                  <a:pt x="9810041" y="157443"/>
                </a:cubicBezTo>
                <a:lnTo>
                  <a:pt x="9810041" y="787197"/>
                </a:lnTo>
                <a:cubicBezTo>
                  <a:pt x="9810041" y="874150"/>
                  <a:pt x="9739551" y="944640"/>
                  <a:pt x="9652598" y="944640"/>
                </a:cubicBezTo>
                <a:lnTo>
                  <a:pt x="157443" y="944640"/>
                </a:lnTo>
                <a:cubicBezTo>
                  <a:pt x="70490" y="944640"/>
                  <a:pt x="0" y="874150"/>
                  <a:pt x="0" y="787197"/>
                </a:cubicBezTo>
                <a:lnTo>
                  <a:pt x="0" y="157443"/>
                </a:lnTo>
                <a:close/>
              </a:path>
            </a:pathLst>
          </a:custGeom>
          <a:solidFill>
            <a:srgbClr val="FFC000"/>
          </a:solid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18716" tIns="46114" rIns="318716" bIns="46114"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Relevant authorities are expected to consider all the providers they think will be able to deliver the services and consider whether they will be able to identify the most suitable provider to deliver the healthcare services to the relevant population (local/regional/national). </a:t>
            </a:r>
          </a:p>
        </p:txBody>
      </p:sp>
      <p:sp>
        <p:nvSpPr>
          <p:cNvPr id="7" name="Rectangle 6">
            <a:extLst>
              <a:ext uri="{FF2B5EF4-FFF2-40B4-BE49-F238E27FC236}">
                <a16:creationId xmlns:a16="http://schemas.microsoft.com/office/drawing/2014/main" id="{7A32854E-A0FC-0A51-4FC8-1E585C5FB592}"/>
              </a:ext>
            </a:extLst>
          </p:cNvPr>
          <p:cNvSpPr/>
          <p:nvPr/>
        </p:nvSpPr>
        <p:spPr>
          <a:xfrm>
            <a:off x="1043141" y="4014552"/>
            <a:ext cx="10303069" cy="806400"/>
          </a:xfrm>
          <a:prstGeom prst="rect">
            <a:avLst/>
          </a:prstGeom>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Freeform: Shape 7">
            <a:extLst>
              <a:ext uri="{FF2B5EF4-FFF2-40B4-BE49-F238E27FC236}">
                <a16:creationId xmlns:a16="http://schemas.microsoft.com/office/drawing/2014/main" id="{42B41C80-7266-3D80-43B5-7C8FC2BDD4B5}"/>
              </a:ext>
            </a:extLst>
          </p:cNvPr>
          <p:cNvSpPr/>
          <p:nvPr/>
        </p:nvSpPr>
        <p:spPr>
          <a:xfrm>
            <a:off x="1533643" y="3542232"/>
            <a:ext cx="9810041" cy="944640"/>
          </a:xfrm>
          <a:custGeom>
            <a:avLst/>
            <a:gdLst>
              <a:gd name="connsiteX0" fmla="*/ 0 w 9810041"/>
              <a:gd name="connsiteY0" fmla="*/ 157443 h 944640"/>
              <a:gd name="connsiteX1" fmla="*/ 157443 w 9810041"/>
              <a:gd name="connsiteY1" fmla="*/ 0 h 944640"/>
              <a:gd name="connsiteX2" fmla="*/ 9652598 w 9810041"/>
              <a:gd name="connsiteY2" fmla="*/ 0 h 944640"/>
              <a:gd name="connsiteX3" fmla="*/ 9810041 w 9810041"/>
              <a:gd name="connsiteY3" fmla="*/ 157443 h 944640"/>
              <a:gd name="connsiteX4" fmla="*/ 9810041 w 9810041"/>
              <a:gd name="connsiteY4" fmla="*/ 787197 h 944640"/>
              <a:gd name="connsiteX5" fmla="*/ 9652598 w 9810041"/>
              <a:gd name="connsiteY5" fmla="*/ 944640 h 944640"/>
              <a:gd name="connsiteX6" fmla="*/ 157443 w 9810041"/>
              <a:gd name="connsiteY6" fmla="*/ 944640 h 944640"/>
              <a:gd name="connsiteX7" fmla="*/ 0 w 9810041"/>
              <a:gd name="connsiteY7" fmla="*/ 787197 h 944640"/>
              <a:gd name="connsiteX8" fmla="*/ 0 w 9810041"/>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0041" h="944640">
                <a:moveTo>
                  <a:pt x="0" y="157443"/>
                </a:moveTo>
                <a:cubicBezTo>
                  <a:pt x="0" y="70490"/>
                  <a:pt x="70490" y="0"/>
                  <a:pt x="157443" y="0"/>
                </a:cubicBezTo>
                <a:lnTo>
                  <a:pt x="9652598" y="0"/>
                </a:lnTo>
                <a:cubicBezTo>
                  <a:pt x="9739551" y="0"/>
                  <a:pt x="9810041" y="70490"/>
                  <a:pt x="9810041" y="157443"/>
                </a:cubicBezTo>
                <a:lnTo>
                  <a:pt x="9810041" y="787197"/>
                </a:lnTo>
                <a:cubicBezTo>
                  <a:pt x="9810041" y="874150"/>
                  <a:pt x="9739551" y="944640"/>
                  <a:pt x="9652598" y="944640"/>
                </a:cubicBezTo>
                <a:lnTo>
                  <a:pt x="157443" y="944640"/>
                </a:lnTo>
                <a:cubicBezTo>
                  <a:pt x="70490" y="944640"/>
                  <a:pt x="0" y="874150"/>
                  <a:pt x="0" y="787197"/>
                </a:cubicBezTo>
                <a:lnTo>
                  <a:pt x="0" y="157443"/>
                </a:lnTo>
                <a:close/>
              </a:path>
            </a:pathLst>
          </a:custGeom>
          <a:solidFill>
            <a:srgbClr val="FFC000"/>
          </a:solid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18716" tIns="46114" rIns="318716" bIns="46114"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It is advised that relevant authorities follow this provider selection approach only when they are confident that they can, acting reasonably, clearly identify all likely providers capable of providing the relevant healthcare services. </a:t>
            </a:r>
          </a:p>
        </p:txBody>
      </p:sp>
      <p:sp>
        <p:nvSpPr>
          <p:cNvPr id="9" name="Rectangle 8">
            <a:extLst>
              <a:ext uri="{FF2B5EF4-FFF2-40B4-BE49-F238E27FC236}">
                <a16:creationId xmlns:a16="http://schemas.microsoft.com/office/drawing/2014/main" id="{78906371-0754-AC4F-4967-034DFB51AA62}"/>
              </a:ext>
            </a:extLst>
          </p:cNvPr>
          <p:cNvSpPr/>
          <p:nvPr/>
        </p:nvSpPr>
        <p:spPr>
          <a:xfrm>
            <a:off x="1043141" y="5466072"/>
            <a:ext cx="10303069" cy="8064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5" name="Freeform: Shape 14">
            <a:extLst>
              <a:ext uri="{FF2B5EF4-FFF2-40B4-BE49-F238E27FC236}">
                <a16:creationId xmlns:a16="http://schemas.microsoft.com/office/drawing/2014/main" id="{CDD51634-292B-E23C-9650-C49DA5D89ACE}"/>
              </a:ext>
            </a:extLst>
          </p:cNvPr>
          <p:cNvSpPr/>
          <p:nvPr/>
        </p:nvSpPr>
        <p:spPr>
          <a:xfrm>
            <a:off x="1558294" y="4993752"/>
            <a:ext cx="9769792" cy="944640"/>
          </a:xfrm>
          <a:custGeom>
            <a:avLst/>
            <a:gdLst>
              <a:gd name="connsiteX0" fmla="*/ 0 w 9769792"/>
              <a:gd name="connsiteY0" fmla="*/ 157443 h 944640"/>
              <a:gd name="connsiteX1" fmla="*/ 157443 w 9769792"/>
              <a:gd name="connsiteY1" fmla="*/ 0 h 944640"/>
              <a:gd name="connsiteX2" fmla="*/ 9612349 w 9769792"/>
              <a:gd name="connsiteY2" fmla="*/ 0 h 944640"/>
              <a:gd name="connsiteX3" fmla="*/ 9769792 w 9769792"/>
              <a:gd name="connsiteY3" fmla="*/ 157443 h 944640"/>
              <a:gd name="connsiteX4" fmla="*/ 9769792 w 9769792"/>
              <a:gd name="connsiteY4" fmla="*/ 787197 h 944640"/>
              <a:gd name="connsiteX5" fmla="*/ 9612349 w 9769792"/>
              <a:gd name="connsiteY5" fmla="*/ 944640 h 944640"/>
              <a:gd name="connsiteX6" fmla="*/ 157443 w 9769792"/>
              <a:gd name="connsiteY6" fmla="*/ 944640 h 944640"/>
              <a:gd name="connsiteX7" fmla="*/ 0 w 9769792"/>
              <a:gd name="connsiteY7" fmla="*/ 787197 h 944640"/>
              <a:gd name="connsiteX8" fmla="*/ 0 w 9769792"/>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9792" h="944640">
                <a:moveTo>
                  <a:pt x="0" y="157443"/>
                </a:moveTo>
                <a:cubicBezTo>
                  <a:pt x="0" y="70490"/>
                  <a:pt x="70490" y="0"/>
                  <a:pt x="157443" y="0"/>
                </a:cubicBezTo>
                <a:lnTo>
                  <a:pt x="9612349" y="0"/>
                </a:lnTo>
                <a:cubicBezTo>
                  <a:pt x="9699302" y="0"/>
                  <a:pt x="9769792" y="70490"/>
                  <a:pt x="9769792" y="157443"/>
                </a:cubicBezTo>
                <a:lnTo>
                  <a:pt x="9769792" y="787197"/>
                </a:lnTo>
                <a:cubicBezTo>
                  <a:pt x="9769792" y="874150"/>
                  <a:pt x="9699302" y="944640"/>
                  <a:pt x="9612349" y="944640"/>
                </a:cubicBezTo>
                <a:lnTo>
                  <a:pt x="157443" y="944640"/>
                </a:lnTo>
                <a:cubicBezTo>
                  <a:pt x="70490" y="944640"/>
                  <a:pt x="0" y="874150"/>
                  <a:pt x="0" y="787197"/>
                </a:cubicBezTo>
                <a:lnTo>
                  <a:pt x="0" y="157443"/>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18716" tIns="46114" rIns="318716" bIns="46114"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If relevant authorities are unable to identify the most suitable provider, then they must use the competitive process.</a:t>
            </a:r>
          </a:p>
        </p:txBody>
      </p:sp>
    </p:spTree>
    <p:extLst>
      <p:ext uri="{BB962C8B-B14F-4D97-AF65-F5344CB8AC3E}">
        <p14:creationId xmlns:p14="http://schemas.microsoft.com/office/powerpoint/2010/main" val="1907573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5CC81F-8FDC-4353-84EB-5AED4A32E8EC}"/>
              </a:ext>
            </a:extLst>
          </p:cNvPr>
          <p:cNvSpPr>
            <a:spLocks noGrp="1"/>
          </p:cNvSpPr>
          <p:nvPr>
            <p:ph type="title"/>
          </p:nvPr>
        </p:nvSpPr>
        <p:spPr>
          <a:xfrm>
            <a:off x="1640441" y="364957"/>
            <a:ext cx="8911118" cy="611649"/>
          </a:xfrm>
        </p:spPr>
        <p:txBody>
          <a:bodyPr>
            <a:noAutofit/>
          </a:bodyPr>
          <a:lstStyle/>
          <a:p>
            <a:pPr algn="ctr"/>
            <a:r>
              <a:rPr lang="en-US" b="1"/>
              <a:t>STEP 4 of the most suitable provider process</a:t>
            </a:r>
          </a:p>
        </p:txBody>
      </p:sp>
      <p:sp>
        <p:nvSpPr>
          <p:cNvPr id="5" name="Rectangle 4">
            <a:extLst>
              <a:ext uri="{FF2B5EF4-FFF2-40B4-BE49-F238E27FC236}">
                <a16:creationId xmlns:a16="http://schemas.microsoft.com/office/drawing/2014/main" id="{983FA3D9-5C1B-43AA-A3F8-6C1FFC92C81B}"/>
              </a:ext>
            </a:extLst>
          </p:cNvPr>
          <p:cNvSpPr/>
          <p:nvPr/>
        </p:nvSpPr>
        <p:spPr>
          <a:xfrm>
            <a:off x="689113" y="1811753"/>
            <a:ext cx="10813774" cy="1215717"/>
          </a:xfrm>
          <a:prstGeom prst="rect">
            <a:avLst/>
          </a:prstGeom>
        </p:spPr>
        <p:txBody>
          <a:bodyPr wrap="square">
            <a:spAutoFit/>
          </a:bodyPr>
          <a:lstStyle/>
          <a:p>
            <a:pPr lvl="0">
              <a:spcBef>
                <a:spcPts val="600"/>
              </a:spcBef>
              <a:spcAft>
                <a:spcPts val="600"/>
              </a:spcAft>
            </a:pPr>
            <a:r>
              <a:rPr lang="en-GB" sz="2100">
                <a:latin typeface="Arial" panose="020B0604020202020204" pitchFamily="34" charset="0"/>
                <a:cs typeface="Arial" panose="020B0604020202020204" pitchFamily="34" charset="0"/>
              </a:rPr>
              <a:t>The relevant authority has identified a number of suitable providers and is planning to select the most suitable provider from this group.</a:t>
            </a:r>
          </a:p>
          <a:p>
            <a:pPr lvl="0">
              <a:spcBef>
                <a:spcPts val="600"/>
              </a:spcBef>
              <a:spcAft>
                <a:spcPts val="600"/>
              </a:spcAft>
            </a:pPr>
            <a:r>
              <a:rPr lang="en-GB" sz="2100">
                <a:latin typeface="Arial" panose="020B0604020202020204" pitchFamily="34" charset="0"/>
                <a:cs typeface="Arial" panose="020B0604020202020204" pitchFamily="34" charset="0"/>
              </a:rPr>
              <a:t>The relevant authority is advised to inform all providers it is considering.</a:t>
            </a:r>
          </a:p>
        </p:txBody>
      </p:sp>
      <p:grpSp>
        <p:nvGrpSpPr>
          <p:cNvPr id="9" name="Group 8">
            <a:extLst>
              <a:ext uri="{FF2B5EF4-FFF2-40B4-BE49-F238E27FC236}">
                <a16:creationId xmlns:a16="http://schemas.microsoft.com/office/drawing/2014/main" id="{1E3C6621-1746-4DB5-A48B-A759AB240A55}"/>
              </a:ext>
            </a:extLst>
          </p:cNvPr>
          <p:cNvGrpSpPr/>
          <p:nvPr/>
        </p:nvGrpSpPr>
        <p:grpSpPr>
          <a:xfrm>
            <a:off x="93518" y="82220"/>
            <a:ext cx="1620000" cy="1620983"/>
            <a:chOff x="93518" y="82220"/>
            <a:chExt cx="1620000" cy="1620983"/>
          </a:xfrm>
        </p:grpSpPr>
        <p:sp>
          <p:nvSpPr>
            <p:cNvPr id="10" name="Oval 9">
              <a:extLst>
                <a:ext uri="{FF2B5EF4-FFF2-40B4-BE49-F238E27FC236}">
                  <a16:creationId xmlns:a16="http://schemas.microsoft.com/office/drawing/2014/main" id="{BEF62F0B-93C3-407E-9B78-D27F795434DC}"/>
                </a:ext>
              </a:extLst>
            </p:cNvPr>
            <p:cNvSpPr/>
            <p:nvPr/>
          </p:nvSpPr>
          <p:spPr>
            <a:xfrm>
              <a:off x="93518" y="82220"/>
              <a:ext cx="1620000" cy="1620983"/>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6ADC9F17-2A7F-4E72-AEF1-7FC9CAFF95CD}"/>
                </a:ext>
              </a:extLst>
            </p:cNvPr>
            <p:cNvSpPr txBox="1"/>
            <p:nvPr/>
          </p:nvSpPr>
          <p:spPr>
            <a:xfrm>
              <a:off x="373566" y="729298"/>
              <a:ext cx="1059906" cy="323165"/>
            </a:xfrm>
            <a:prstGeom prst="rect">
              <a:avLst/>
            </a:prstGeom>
            <a:noFill/>
            <a:ln>
              <a:noFill/>
            </a:ln>
          </p:spPr>
          <p:txBody>
            <a:bodyPr wrap="none" rtlCol="0">
              <a:spAutoFit/>
            </a:bodyPr>
            <a:lstStyle/>
            <a:p>
              <a:pPr algn="ctr"/>
              <a:r>
                <a:rPr lang="en-GB" sz="1500" b="1">
                  <a:latin typeface="Arial" panose="020B0604020202020204" pitchFamily="34" charset="0"/>
                  <a:cs typeface="Arial" panose="020B0604020202020204" pitchFamily="34" charset="0"/>
                </a:rPr>
                <a:t>Guidance</a:t>
              </a:r>
            </a:p>
          </p:txBody>
        </p:sp>
      </p:grpSp>
      <p:sp>
        <p:nvSpPr>
          <p:cNvPr id="6" name="Rectangle 5">
            <a:extLst>
              <a:ext uri="{FF2B5EF4-FFF2-40B4-BE49-F238E27FC236}">
                <a16:creationId xmlns:a16="http://schemas.microsoft.com/office/drawing/2014/main" id="{BA0177BA-A78C-B79D-FE05-A6F5E0235E07}"/>
              </a:ext>
            </a:extLst>
          </p:cNvPr>
          <p:cNvSpPr/>
          <p:nvPr/>
        </p:nvSpPr>
        <p:spPr>
          <a:xfrm>
            <a:off x="298726" y="3607172"/>
            <a:ext cx="11594548" cy="453600"/>
          </a:xfrm>
          <a:prstGeom prst="rect">
            <a:avLst/>
          </a:prstGeom>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 name="Freeform: Shape 6">
            <a:extLst>
              <a:ext uri="{FF2B5EF4-FFF2-40B4-BE49-F238E27FC236}">
                <a16:creationId xmlns:a16="http://schemas.microsoft.com/office/drawing/2014/main" id="{7190B27D-DCA1-5453-5646-D65F764F383C}"/>
              </a:ext>
            </a:extLst>
          </p:cNvPr>
          <p:cNvSpPr/>
          <p:nvPr/>
        </p:nvSpPr>
        <p:spPr>
          <a:xfrm>
            <a:off x="852959" y="3354514"/>
            <a:ext cx="11039719" cy="531360"/>
          </a:xfrm>
          <a:custGeom>
            <a:avLst/>
            <a:gdLst>
              <a:gd name="connsiteX0" fmla="*/ 0 w 11039719"/>
              <a:gd name="connsiteY0" fmla="*/ 88562 h 531360"/>
              <a:gd name="connsiteX1" fmla="*/ 88562 w 11039719"/>
              <a:gd name="connsiteY1" fmla="*/ 0 h 531360"/>
              <a:gd name="connsiteX2" fmla="*/ 10951157 w 11039719"/>
              <a:gd name="connsiteY2" fmla="*/ 0 h 531360"/>
              <a:gd name="connsiteX3" fmla="*/ 11039719 w 11039719"/>
              <a:gd name="connsiteY3" fmla="*/ 88562 h 531360"/>
              <a:gd name="connsiteX4" fmla="*/ 11039719 w 11039719"/>
              <a:gd name="connsiteY4" fmla="*/ 442798 h 531360"/>
              <a:gd name="connsiteX5" fmla="*/ 10951157 w 11039719"/>
              <a:gd name="connsiteY5" fmla="*/ 531360 h 531360"/>
              <a:gd name="connsiteX6" fmla="*/ 88562 w 11039719"/>
              <a:gd name="connsiteY6" fmla="*/ 531360 h 531360"/>
              <a:gd name="connsiteX7" fmla="*/ 0 w 11039719"/>
              <a:gd name="connsiteY7" fmla="*/ 442798 h 531360"/>
              <a:gd name="connsiteX8" fmla="*/ 0 w 11039719"/>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9719" h="531360">
                <a:moveTo>
                  <a:pt x="0" y="88562"/>
                </a:moveTo>
                <a:cubicBezTo>
                  <a:pt x="0" y="39651"/>
                  <a:pt x="39651" y="0"/>
                  <a:pt x="88562" y="0"/>
                </a:cubicBezTo>
                <a:lnTo>
                  <a:pt x="10951157" y="0"/>
                </a:lnTo>
                <a:cubicBezTo>
                  <a:pt x="11000068" y="0"/>
                  <a:pt x="11039719" y="39651"/>
                  <a:pt x="11039719" y="88562"/>
                </a:cubicBezTo>
                <a:lnTo>
                  <a:pt x="11039719" y="442798"/>
                </a:lnTo>
                <a:cubicBezTo>
                  <a:pt x="11039719" y="491709"/>
                  <a:pt x="11000068" y="531360"/>
                  <a:pt x="10951157" y="531360"/>
                </a:cubicBezTo>
                <a:lnTo>
                  <a:pt x="88562" y="531360"/>
                </a:lnTo>
                <a:cubicBezTo>
                  <a:pt x="39651" y="531360"/>
                  <a:pt x="0" y="491709"/>
                  <a:pt x="0" y="442798"/>
                </a:cubicBezTo>
                <a:lnTo>
                  <a:pt x="0" y="88562"/>
                </a:lnTo>
                <a:close/>
              </a:path>
            </a:pathLst>
          </a:custGeom>
          <a:solidFill>
            <a:srgbClr val="FFC000"/>
          </a:solid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2711" tIns="25939" rIns="332711" bIns="25939"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This should not be through a published notice; it can be through e-mail or verbally.</a:t>
            </a:r>
          </a:p>
        </p:txBody>
      </p:sp>
      <p:sp>
        <p:nvSpPr>
          <p:cNvPr id="8" name="Rectangle 7">
            <a:extLst>
              <a:ext uri="{FF2B5EF4-FFF2-40B4-BE49-F238E27FC236}">
                <a16:creationId xmlns:a16="http://schemas.microsoft.com/office/drawing/2014/main" id="{A6ED336F-FDFA-96F4-FD6F-97E4BFE52B0E}"/>
              </a:ext>
            </a:extLst>
          </p:cNvPr>
          <p:cNvSpPr/>
          <p:nvPr/>
        </p:nvSpPr>
        <p:spPr>
          <a:xfrm>
            <a:off x="298726" y="4646456"/>
            <a:ext cx="11594548" cy="453600"/>
          </a:xfrm>
          <a:prstGeom prst="rect">
            <a:avLst/>
          </a:prstGeom>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96BF42AC-A3FE-C435-E505-9C5EE2355AF4}"/>
              </a:ext>
            </a:extLst>
          </p:cNvPr>
          <p:cNvSpPr/>
          <p:nvPr/>
        </p:nvSpPr>
        <p:spPr>
          <a:xfrm>
            <a:off x="852959" y="4170994"/>
            <a:ext cx="11039719" cy="754164"/>
          </a:xfrm>
          <a:custGeom>
            <a:avLst/>
            <a:gdLst>
              <a:gd name="connsiteX0" fmla="*/ 0 w 11039719"/>
              <a:gd name="connsiteY0" fmla="*/ 125697 h 754164"/>
              <a:gd name="connsiteX1" fmla="*/ 125697 w 11039719"/>
              <a:gd name="connsiteY1" fmla="*/ 0 h 754164"/>
              <a:gd name="connsiteX2" fmla="*/ 10914022 w 11039719"/>
              <a:gd name="connsiteY2" fmla="*/ 0 h 754164"/>
              <a:gd name="connsiteX3" fmla="*/ 11039719 w 11039719"/>
              <a:gd name="connsiteY3" fmla="*/ 125697 h 754164"/>
              <a:gd name="connsiteX4" fmla="*/ 11039719 w 11039719"/>
              <a:gd name="connsiteY4" fmla="*/ 628467 h 754164"/>
              <a:gd name="connsiteX5" fmla="*/ 10914022 w 11039719"/>
              <a:gd name="connsiteY5" fmla="*/ 754164 h 754164"/>
              <a:gd name="connsiteX6" fmla="*/ 125697 w 11039719"/>
              <a:gd name="connsiteY6" fmla="*/ 754164 h 754164"/>
              <a:gd name="connsiteX7" fmla="*/ 0 w 11039719"/>
              <a:gd name="connsiteY7" fmla="*/ 628467 h 754164"/>
              <a:gd name="connsiteX8" fmla="*/ 0 w 11039719"/>
              <a:gd name="connsiteY8" fmla="*/ 125697 h 75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9719" h="754164">
                <a:moveTo>
                  <a:pt x="0" y="125697"/>
                </a:moveTo>
                <a:cubicBezTo>
                  <a:pt x="0" y="56276"/>
                  <a:pt x="56276" y="0"/>
                  <a:pt x="125697" y="0"/>
                </a:cubicBezTo>
                <a:lnTo>
                  <a:pt x="10914022" y="0"/>
                </a:lnTo>
                <a:cubicBezTo>
                  <a:pt x="10983443" y="0"/>
                  <a:pt x="11039719" y="56276"/>
                  <a:pt x="11039719" y="125697"/>
                </a:cubicBezTo>
                <a:lnTo>
                  <a:pt x="11039719" y="628467"/>
                </a:lnTo>
                <a:cubicBezTo>
                  <a:pt x="11039719" y="697888"/>
                  <a:pt x="10983443" y="754164"/>
                  <a:pt x="10914022" y="754164"/>
                </a:cubicBezTo>
                <a:lnTo>
                  <a:pt x="125697" y="754164"/>
                </a:lnTo>
                <a:cubicBezTo>
                  <a:pt x="56276" y="754164"/>
                  <a:pt x="0" y="697888"/>
                  <a:pt x="0" y="628467"/>
                </a:cubicBezTo>
                <a:lnTo>
                  <a:pt x="0" y="125697"/>
                </a:lnTo>
                <a:close/>
              </a:path>
            </a:pathLst>
          </a:custGeom>
          <a:solidFill>
            <a:srgbClr val="FFC000"/>
          </a:solid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43587" tIns="36815" rIns="343587" bIns="36815"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This step is to help ensure that when the intention to follow the Most Suitable Provider Process notice is published (next step), providers being considered do not unnecessarily contact the relevant authority to express their interest in providing the service in question. </a:t>
            </a:r>
          </a:p>
        </p:txBody>
      </p:sp>
      <p:sp>
        <p:nvSpPr>
          <p:cNvPr id="13" name="Rectangle 12">
            <a:extLst>
              <a:ext uri="{FF2B5EF4-FFF2-40B4-BE49-F238E27FC236}">
                <a16:creationId xmlns:a16="http://schemas.microsoft.com/office/drawing/2014/main" id="{FF209BB6-DB37-F1D5-4AD0-ECDCDD789318}"/>
              </a:ext>
            </a:extLst>
          </p:cNvPr>
          <p:cNvSpPr/>
          <p:nvPr/>
        </p:nvSpPr>
        <p:spPr>
          <a:xfrm>
            <a:off x="298726" y="5489307"/>
            <a:ext cx="11594548" cy="453600"/>
          </a:xfrm>
          <a:prstGeom prst="rect">
            <a:avLst/>
          </a:prstGeom>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3186E541-2FBC-6D61-B1B5-BED5E2E5F573}"/>
              </a:ext>
            </a:extLst>
          </p:cNvPr>
          <p:cNvSpPr/>
          <p:nvPr/>
        </p:nvSpPr>
        <p:spPr>
          <a:xfrm>
            <a:off x="852959" y="5210279"/>
            <a:ext cx="11039719" cy="531360"/>
          </a:xfrm>
          <a:custGeom>
            <a:avLst/>
            <a:gdLst>
              <a:gd name="connsiteX0" fmla="*/ 0 w 11039719"/>
              <a:gd name="connsiteY0" fmla="*/ 88562 h 531360"/>
              <a:gd name="connsiteX1" fmla="*/ 88562 w 11039719"/>
              <a:gd name="connsiteY1" fmla="*/ 0 h 531360"/>
              <a:gd name="connsiteX2" fmla="*/ 10951157 w 11039719"/>
              <a:gd name="connsiteY2" fmla="*/ 0 h 531360"/>
              <a:gd name="connsiteX3" fmla="*/ 11039719 w 11039719"/>
              <a:gd name="connsiteY3" fmla="*/ 88562 h 531360"/>
              <a:gd name="connsiteX4" fmla="*/ 11039719 w 11039719"/>
              <a:gd name="connsiteY4" fmla="*/ 442798 h 531360"/>
              <a:gd name="connsiteX5" fmla="*/ 10951157 w 11039719"/>
              <a:gd name="connsiteY5" fmla="*/ 531360 h 531360"/>
              <a:gd name="connsiteX6" fmla="*/ 88562 w 11039719"/>
              <a:gd name="connsiteY6" fmla="*/ 531360 h 531360"/>
              <a:gd name="connsiteX7" fmla="*/ 0 w 11039719"/>
              <a:gd name="connsiteY7" fmla="*/ 442798 h 531360"/>
              <a:gd name="connsiteX8" fmla="*/ 0 w 11039719"/>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9719" h="531360">
                <a:moveTo>
                  <a:pt x="0" y="88562"/>
                </a:moveTo>
                <a:cubicBezTo>
                  <a:pt x="0" y="39651"/>
                  <a:pt x="39651" y="0"/>
                  <a:pt x="88562" y="0"/>
                </a:cubicBezTo>
                <a:lnTo>
                  <a:pt x="10951157" y="0"/>
                </a:lnTo>
                <a:cubicBezTo>
                  <a:pt x="11000068" y="0"/>
                  <a:pt x="11039719" y="39651"/>
                  <a:pt x="11039719" y="88562"/>
                </a:cubicBezTo>
                <a:lnTo>
                  <a:pt x="11039719" y="442798"/>
                </a:lnTo>
                <a:cubicBezTo>
                  <a:pt x="11039719" y="491709"/>
                  <a:pt x="11000068" y="531360"/>
                  <a:pt x="10951157" y="531360"/>
                </a:cubicBezTo>
                <a:lnTo>
                  <a:pt x="88562" y="531360"/>
                </a:lnTo>
                <a:cubicBezTo>
                  <a:pt x="39651" y="531360"/>
                  <a:pt x="0" y="491709"/>
                  <a:pt x="0" y="442798"/>
                </a:cubicBezTo>
                <a:lnTo>
                  <a:pt x="0" y="88562"/>
                </a:lnTo>
                <a:close/>
              </a:path>
            </a:pathLst>
          </a:custGeom>
          <a:solidFill>
            <a:srgbClr val="FFC000"/>
          </a:solid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2711" tIns="25939" rIns="332711" bIns="25939"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This would also allow the providers being considered to let the relevant authority know if they are unable to provide the services.</a:t>
            </a:r>
          </a:p>
        </p:txBody>
      </p:sp>
    </p:spTree>
    <p:extLst>
      <p:ext uri="{BB962C8B-B14F-4D97-AF65-F5344CB8AC3E}">
        <p14:creationId xmlns:p14="http://schemas.microsoft.com/office/powerpoint/2010/main" val="2185620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7E6A42-E74B-4D23-BF83-609A1D540FF3}"/>
              </a:ext>
            </a:extLst>
          </p:cNvPr>
          <p:cNvSpPr>
            <a:spLocks noGrp="1"/>
          </p:cNvSpPr>
          <p:nvPr>
            <p:ph type="title"/>
          </p:nvPr>
        </p:nvSpPr>
        <p:spPr>
          <a:xfrm>
            <a:off x="1746062" y="364957"/>
            <a:ext cx="8699876" cy="611649"/>
          </a:xfrm>
        </p:spPr>
        <p:txBody>
          <a:bodyPr>
            <a:noAutofit/>
          </a:bodyPr>
          <a:lstStyle/>
          <a:p>
            <a:pPr algn="ctr"/>
            <a:r>
              <a:rPr lang="en-US" b="1"/>
              <a:t>STEP 5 of the most suitable provider process</a:t>
            </a:r>
          </a:p>
        </p:txBody>
      </p:sp>
      <p:sp>
        <p:nvSpPr>
          <p:cNvPr id="6" name="Rectangle 5">
            <a:extLst>
              <a:ext uri="{FF2B5EF4-FFF2-40B4-BE49-F238E27FC236}">
                <a16:creationId xmlns:a16="http://schemas.microsoft.com/office/drawing/2014/main" id="{D1FBBE32-A74A-4046-AAAE-7AB1490CEC8B}"/>
              </a:ext>
            </a:extLst>
          </p:cNvPr>
          <p:cNvSpPr/>
          <p:nvPr/>
        </p:nvSpPr>
        <p:spPr>
          <a:xfrm>
            <a:off x="940915" y="1992891"/>
            <a:ext cx="10310170" cy="738664"/>
          </a:xfrm>
          <a:prstGeom prst="rect">
            <a:avLst/>
          </a:prstGeom>
        </p:spPr>
        <p:txBody>
          <a:bodyPr wrap="square" lIns="91440" tIns="45720" rIns="91440" bIns="45720" anchor="t">
            <a:spAutoFit/>
          </a:bodyPr>
          <a:lstStyle/>
          <a:p>
            <a:pPr lvl="0"/>
            <a:r>
              <a:rPr lang="en-GB" sz="2100">
                <a:latin typeface="Arial" panose="020B0604020202020204" pitchFamily="34" charset="0"/>
                <a:cs typeface="Arial" panose="020B0604020202020204" pitchFamily="34" charset="0"/>
              </a:rPr>
              <a:t>The relevant authority must publish a notice setting out their intention to follow the most suitable provider process. </a:t>
            </a:r>
          </a:p>
        </p:txBody>
      </p:sp>
      <p:grpSp>
        <p:nvGrpSpPr>
          <p:cNvPr id="7" name="Group 6">
            <a:extLst>
              <a:ext uri="{FF2B5EF4-FFF2-40B4-BE49-F238E27FC236}">
                <a16:creationId xmlns:a16="http://schemas.microsoft.com/office/drawing/2014/main" id="{93091D42-AE58-4883-937E-AB943C2E8335}"/>
              </a:ext>
            </a:extLst>
          </p:cNvPr>
          <p:cNvGrpSpPr/>
          <p:nvPr/>
        </p:nvGrpSpPr>
        <p:grpSpPr>
          <a:xfrm>
            <a:off x="298726" y="64152"/>
            <a:ext cx="1722523" cy="1620983"/>
            <a:chOff x="60066" y="175739"/>
            <a:chExt cx="1722523" cy="1620983"/>
          </a:xfrm>
        </p:grpSpPr>
        <p:sp>
          <p:nvSpPr>
            <p:cNvPr id="8" name="Oval 7">
              <a:extLst>
                <a:ext uri="{FF2B5EF4-FFF2-40B4-BE49-F238E27FC236}">
                  <a16:creationId xmlns:a16="http://schemas.microsoft.com/office/drawing/2014/main" id="{9924F793-4937-4BFB-B58D-82BAD72FDC0E}"/>
                </a:ext>
              </a:extLst>
            </p:cNvPr>
            <p:cNvSpPr/>
            <p:nvPr/>
          </p:nvSpPr>
          <p:spPr>
            <a:xfrm>
              <a:off x="111327"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1BD64AA0-F328-49AE-9832-2420361ECBAC}"/>
                </a:ext>
              </a:extLst>
            </p:cNvPr>
            <p:cNvSpPr txBox="1"/>
            <p:nvPr/>
          </p:nvSpPr>
          <p:spPr>
            <a:xfrm>
              <a:off x="60066" y="709895"/>
              <a:ext cx="1722523" cy="553998"/>
            </a:xfrm>
            <a:prstGeom prst="rect">
              <a:avLst/>
            </a:prstGeom>
            <a:noFill/>
          </p:spPr>
          <p:txBody>
            <a:bodyPr wrap="none" lIns="91440" tIns="45720" rIns="91440" bIns="45720" rtlCol="0" anchor="t">
              <a:spAutoFit/>
            </a:bodyPr>
            <a:lstStyle/>
            <a:p>
              <a:pPr algn="ctr"/>
              <a:r>
                <a:rPr lang="en-GB" sz="1500" b="1">
                  <a:latin typeface="Arial"/>
                  <a:cs typeface="Arial"/>
                </a:rPr>
                <a:t>Regulation 10(2)</a:t>
              </a:r>
            </a:p>
            <a:p>
              <a:pPr algn="ctr"/>
              <a:r>
                <a:rPr lang="en-GB" sz="1500" b="1">
                  <a:latin typeface="Arial" panose="020B0604020202020204" pitchFamily="34" charset="0"/>
                  <a:cs typeface="Arial" panose="020B0604020202020204" pitchFamily="34" charset="0"/>
                </a:rPr>
                <a:t>Schedule 5</a:t>
              </a:r>
            </a:p>
          </p:txBody>
        </p:sp>
      </p:grpSp>
      <p:graphicFrame>
        <p:nvGraphicFramePr>
          <p:cNvPr id="11" name="Diagram 10">
            <a:extLst>
              <a:ext uri="{FF2B5EF4-FFF2-40B4-BE49-F238E27FC236}">
                <a16:creationId xmlns:a16="http://schemas.microsoft.com/office/drawing/2014/main" id="{9E8EC434-448B-46A5-B983-7B4A3985E86B}"/>
              </a:ext>
            </a:extLst>
          </p:cNvPr>
          <p:cNvGraphicFramePr/>
          <p:nvPr>
            <p:extLst>
              <p:ext uri="{D42A27DB-BD31-4B8C-83A1-F6EECF244321}">
                <p14:modId xmlns:p14="http://schemas.microsoft.com/office/powerpoint/2010/main" val="3354718072"/>
              </p:ext>
            </p:extLst>
          </p:nvPr>
        </p:nvGraphicFramePr>
        <p:xfrm>
          <a:off x="298726" y="3001335"/>
          <a:ext cx="11594548" cy="2982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9580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263406" y="1196753"/>
            <a:ext cx="11665188" cy="5328592"/>
          </a:xfrm>
        </p:spPr>
        <p:txBody>
          <a:bodyPr vert="horz" lIns="91440" tIns="45720" rIns="91440" bIns="45720" rtlCol="0" anchor="t">
            <a:noAutofit/>
          </a:bodyPr>
          <a:lstStyle/>
          <a:p>
            <a:pPr marL="0" indent="0" algn="just">
              <a:buNone/>
            </a:pPr>
            <a:r>
              <a:rPr lang="en-GB" sz="2000">
                <a:solidFill>
                  <a:srgbClr val="000000"/>
                </a:solidFill>
                <a:latin typeface="Arial" panose="020B0604020202020204" pitchFamily="34" charset="0"/>
              </a:rPr>
              <a:t>The Health and Care Act 2022 introduced a new procurement regime for selecting providers of healthcare services in England: the </a:t>
            </a:r>
            <a:r>
              <a:rPr lang="en-GB" sz="2000" b="1">
                <a:solidFill>
                  <a:srgbClr val="00A9CE"/>
                </a:solidFill>
                <a:latin typeface="Arial" panose="020B0604020202020204" pitchFamily="34" charset="0"/>
              </a:rPr>
              <a:t>Provider Selection Regime (PSR)</a:t>
            </a:r>
            <a:r>
              <a:rPr lang="en-GB" sz="2000">
                <a:solidFill>
                  <a:srgbClr val="000000"/>
                </a:solidFill>
                <a:latin typeface="Arial" panose="020B0604020202020204" pitchFamily="34" charset="0"/>
              </a:rPr>
              <a:t>. ​</a:t>
            </a:r>
            <a:endParaRPr lang="en-GB" sz="2100">
              <a:latin typeface="Arial" panose="020B0604020202020204" pitchFamily="34" charset="0"/>
              <a:cs typeface="Arial" panose="020B0604020202020204" pitchFamily="34" charset="0"/>
            </a:endParaRPr>
          </a:p>
          <a:p>
            <a:pPr marL="0" indent="0" algn="just">
              <a:buNone/>
            </a:pPr>
            <a:endParaRPr lang="en-GB" sz="2100">
              <a:latin typeface="Arial" panose="020B0604020202020204" pitchFamily="34" charset="0"/>
              <a:cs typeface="Arial" panose="020B0604020202020204" pitchFamily="34" charset="0"/>
            </a:endParaRPr>
          </a:p>
          <a:p>
            <a:pPr marL="0" indent="0" algn="just" fontAlgn="base">
              <a:buNone/>
            </a:pPr>
            <a:r>
              <a:rPr lang="en-GB" sz="2000">
                <a:solidFill>
                  <a:srgbClr val="000000"/>
                </a:solidFill>
                <a:latin typeface="Arial"/>
                <a:cs typeface="Arial"/>
              </a:rPr>
              <a:t>The PSR came into force on </a:t>
            </a:r>
            <a:r>
              <a:rPr lang="en-GB" sz="2000" b="1">
                <a:solidFill>
                  <a:srgbClr val="000000"/>
                </a:solidFill>
                <a:latin typeface="Arial"/>
                <a:cs typeface="Arial"/>
              </a:rPr>
              <a:t>1 January 2024</a:t>
            </a:r>
            <a:r>
              <a:rPr lang="en-GB" sz="2000">
                <a:solidFill>
                  <a:srgbClr val="000000"/>
                </a:solidFill>
                <a:latin typeface="Arial"/>
                <a:cs typeface="Arial"/>
              </a:rPr>
              <a:t> and replaced:</a:t>
            </a:r>
            <a:r>
              <a:rPr lang="en-US" sz="2000">
                <a:solidFill>
                  <a:srgbClr val="000000"/>
                </a:solidFill>
                <a:latin typeface="Arial"/>
                <a:cs typeface="Arial"/>
              </a:rPr>
              <a:t>​</a:t>
            </a:r>
          </a:p>
          <a:p>
            <a:pPr fontAlgn="base">
              <a:buClr>
                <a:srgbClr val="005EB8"/>
              </a:buClr>
            </a:pPr>
            <a:r>
              <a:rPr lang="en-GB" sz="2000">
                <a:solidFill>
                  <a:srgbClr val="000000"/>
                </a:solidFill>
                <a:latin typeface="Arial"/>
                <a:cs typeface="Arial"/>
              </a:rPr>
              <a:t>Public Contracts Regulations 2015</a:t>
            </a:r>
            <a:r>
              <a:rPr lang="en-US" sz="2000">
                <a:solidFill>
                  <a:srgbClr val="000000"/>
                </a:solidFill>
                <a:latin typeface="Arial"/>
                <a:cs typeface="Arial"/>
              </a:rPr>
              <a:t>​ when arranging health care services</a:t>
            </a:r>
            <a:endParaRPr lang="en-US" sz="2000">
              <a:solidFill>
                <a:srgbClr val="000000"/>
              </a:solidFill>
              <a:latin typeface="Arial" panose="020B0604020202020204" pitchFamily="34" charset="0"/>
              <a:cs typeface="Arial"/>
            </a:endParaRPr>
          </a:p>
          <a:p>
            <a:pPr fontAlgn="base">
              <a:buClr>
                <a:srgbClr val="005EB8"/>
              </a:buClr>
            </a:pPr>
            <a:r>
              <a:rPr lang="en-GB" sz="2000">
                <a:solidFill>
                  <a:srgbClr val="000000"/>
                </a:solidFill>
                <a:latin typeface="Arial" panose="020B0604020202020204" pitchFamily="34" charset="0"/>
              </a:rPr>
              <a:t>National Health Service (Procurement, Patient Choice and Competition) Regulations 2013.</a:t>
            </a:r>
            <a:endParaRPr lang="en-US" sz="2000">
              <a:solidFill>
                <a:srgbClr val="000000"/>
              </a:solidFill>
              <a:latin typeface="Arial" panose="020B0604020202020204" pitchFamily="34" charset="0"/>
            </a:endParaRPr>
          </a:p>
          <a:p>
            <a:pPr marL="0" indent="0">
              <a:buNone/>
            </a:pPr>
            <a:endParaRPr lang="en-GB" sz="2100">
              <a:latin typeface="Arial" panose="020B0604020202020204" pitchFamily="34" charset="0"/>
              <a:cs typeface="Arial" panose="020B0604020202020204" pitchFamily="34" charset="0"/>
            </a:endParaRPr>
          </a:p>
          <a:p>
            <a:pPr marL="0" indent="0">
              <a:buNone/>
            </a:pPr>
            <a:r>
              <a:rPr lang="en-GB" sz="2100">
                <a:latin typeface="Arial"/>
                <a:cs typeface="Arial"/>
              </a:rPr>
              <a:t>The relevant authorities (RAs) r</a:t>
            </a:r>
            <a:r>
              <a:rPr lang="en-GB" sz="2100">
                <a:solidFill>
                  <a:srgbClr val="000000"/>
                </a:solidFill>
                <a:latin typeface="Arial"/>
                <a:cs typeface="Arial"/>
              </a:rPr>
              <a:t>equired to follow the PSR when procuring health care services, irrespective of whether the providers they are considering are from the NHS, the independent, or the voluntary sector are:​</a:t>
            </a:r>
            <a:endParaRPr lang="en-GB" sz="2100">
              <a:latin typeface="Arial"/>
              <a:cs typeface="Arial"/>
            </a:endParaRPr>
          </a:p>
          <a:p>
            <a:pPr lvl="1">
              <a:buClr>
                <a:srgbClr val="005EB8"/>
              </a:buClr>
              <a:buFont typeface="Arial" panose="020B0604020202020204" pitchFamily="34" charset="0"/>
              <a:buChar char="•"/>
            </a:pPr>
            <a:r>
              <a:rPr lang="en-GB" sz="2100">
                <a:latin typeface="Arial" panose="020B0604020202020204" pitchFamily="34" charset="0"/>
                <a:cs typeface="Arial" panose="020B0604020202020204" pitchFamily="34" charset="0"/>
              </a:rPr>
              <a:t>NHS England</a:t>
            </a:r>
          </a:p>
          <a:p>
            <a:pPr lvl="1">
              <a:buClr>
                <a:srgbClr val="005EB8"/>
              </a:buClr>
            </a:pPr>
            <a:r>
              <a:rPr lang="en-GB" sz="2100">
                <a:latin typeface="Arial"/>
                <a:cs typeface="Arial"/>
              </a:rPr>
              <a:t>Integrated Care Boards (ICBs)</a:t>
            </a:r>
          </a:p>
          <a:p>
            <a:pPr lvl="1">
              <a:buClr>
                <a:srgbClr val="005EB8"/>
              </a:buClr>
            </a:pPr>
            <a:r>
              <a:rPr lang="en-GB" sz="2100">
                <a:latin typeface="Arial" panose="020B0604020202020204" pitchFamily="34" charset="0"/>
                <a:cs typeface="Arial" panose="020B0604020202020204" pitchFamily="34" charset="0"/>
              </a:rPr>
              <a:t>NHS trusts and NHS foundation trusts</a:t>
            </a:r>
          </a:p>
          <a:p>
            <a:pPr lvl="1">
              <a:buClr>
                <a:srgbClr val="005EB8"/>
              </a:buClr>
              <a:buFont typeface="Arial" panose="020B0604020202020204" pitchFamily="34" charset="0"/>
              <a:buChar char="•"/>
            </a:pPr>
            <a:r>
              <a:rPr lang="en-GB" sz="2100">
                <a:latin typeface="Arial" panose="020B0604020202020204" pitchFamily="34" charset="0"/>
                <a:cs typeface="Arial" panose="020B0604020202020204" pitchFamily="34" charset="0"/>
              </a:rPr>
              <a:t>Local authorities or combined authorities</a:t>
            </a:r>
          </a:p>
          <a:p>
            <a:pPr marL="457200" lvl="1" indent="0">
              <a:buClr>
                <a:srgbClr val="005EB8"/>
              </a:buClr>
              <a:buNone/>
            </a:pPr>
            <a:endParaRPr lang="en-GB" sz="2100">
              <a:latin typeface="Arial" panose="020B0604020202020204" pitchFamily="34" charset="0"/>
              <a:cs typeface="Arial" panose="020B0604020202020204" pitchFamily="34" charset="0"/>
            </a:endParaRPr>
          </a:p>
          <a:p>
            <a:pPr marL="0" lvl="1" indent="0">
              <a:buNone/>
            </a:pPr>
            <a:endParaRPr lang="en-GB" sz="210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BE85D0B1-3677-4311-A8A0-C09011448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76BBB3C0-5026-497E-8E90-A0B2FABC981A}"/>
              </a:ext>
            </a:extLst>
          </p:cNvPr>
          <p:cNvSpPr txBox="1">
            <a:spLocks/>
          </p:cNvSpPr>
          <p:nvPr/>
        </p:nvSpPr>
        <p:spPr>
          <a:xfrm>
            <a:off x="3683732" y="76987"/>
            <a:ext cx="482453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Legislative changes</a:t>
            </a:r>
          </a:p>
        </p:txBody>
      </p:sp>
    </p:spTree>
    <p:extLst>
      <p:ext uri="{BB962C8B-B14F-4D97-AF65-F5344CB8AC3E}">
        <p14:creationId xmlns:p14="http://schemas.microsoft.com/office/powerpoint/2010/main" val="1738675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4FB5C3D-97D4-428B-9B03-CF65905219B5}"/>
              </a:ext>
            </a:extLst>
          </p:cNvPr>
          <p:cNvSpPr>
            <a:spLocks noGrp="1"/>
          </p:cNvSpPr>
          <p:nvPr>
            <p:ph type="title"/>
          </p:nvPr>
        </p:nvSpPr>
        <p:spPr>
          <a:xfrm>
            <a:off x="2051452" y="364957"/>
            <a:ext cx="8089097" cy="611649"/>
          </a:xfrm>
        </p:spPr>
        <p:txBody>
          <a:bodyPr>
            <a:noAutofit/>
          </a:bodyPr>
          <a:lstStyle/>
          <a:p>
            <a:pPr algn="ctr"/>
            <a:r>
              <a:rPr lang="en-US" b="1"/>
              <a:t>STEP 6 of the most suitable provider process</a:t>
            </a:r>
          </a:p>
        </p:txBody>
      </p:sp>
      <p:sp>
        <p:nvSpPr>
          <p:cNvPr id="5" name="Rectangle 4">
            <a:extLst>
              <a:ext uri="{FF2B5EF4-FFF2-40B4-BE49-F238E27FC236}">
                <a16:creationId xmlns:a16="http://schemas.microsoft.com/office/drawing/2014/main" id="{8AB83C34-364C-4BF1-93EC-79F9102ABFE6}"/>
              </a:ext>
            </a:extLst>
          </p:cNvPr>
          <p:cNvSpPr/>
          <p:nvPr/>
        </p:nvSpPr>
        <p:spPr>
          <a:xfrm>
            <a:off x="430493" y="1855956"/>
            <a:ext cx="11271379" cy="738664"/>
          </a:xfrm>
          <a:prstGeom prst="rect">
            <a:avLst/>
          </a:prstGeom>
        </p:spPr>
        <p:txBody>
          <a:bodyPr wrap="square">
            <a:spAutoFit/>
          </a:bodyPr>
          <a:lstStyle/>
          <a:p>
            <a:pPr lvl="0">
              <a:spcBef>
                <a:spcPts val="600"/>
              </a:spcBef>
              <a:spcAft>
                <a:spcPts val="600"/>
              </a:spcAft>
            </a:pPr>
            <a:r>
              <a:rPr lang="en-GB" sz="2100">
                <a:latin typeface="Arial" panose="020B0604020202020204" pitchFamily="34" charset="0"/>
                <a:cs typeface="Arial" panose="020B0604020202020204" pitchFamily="34" charset="0"/>
              </a:rPr>
              <a:t>The notice published in Step 5 allows all providers to learn about the intention of the relevant authority to award a contract for a particular service using the most suitable provider process.</a:t>
            </a:r>
          </a:p>
        </p:txBody>
      </p:sp>
      <p:grpSp>
        <p:nvGrpSpPr>
          <p:cNvPr id="9" name="Group 8">
            <a:extLst>
              <a:ext uri="{FF2B5EF4-FFF2-40B4-BE49-F238E27FC236}">
                <a16:creationId xmlns:a16="http://schemas.microsoft.com/office/drawing/2014/main" id="{C1246C4F-7BFA-4439-8FE4-B8B499430DEF}"/>
              </a:ext>
            </a:extLst>
          </p:cNvPr>
          <p:cNvGrpSpPr/>
          <p:nvPr/>
        </p:nvGrpSpPr>
        <p:grpSpPr>
          <a:xfrm>
            <a:off x="93518" y="85888"/>
            <a:ext cx="1620000" cy="1620983"/>
            <a:chOff x="93518" y="82220"/>
            <a:chExt cx="1620000" cy="1620983"/>
          </a:xfrm>
        </p:grpSpPr>
        <p:sp>
          <p:nvSpPr>
            <p:cNvPr id="10" name="Oval 9">
              <a:extLst>
                <a:ext uri="{FF2B5EF4-FFF2-40B4-BE49-F238E27FC236}">
                  <a16:creationId xmlns:a16="http://schemas.microsoft.com/office/drawing/2014/main" id="{463A797D-18E5-49E0-9349-D3C6742089B0}"/>
                </a:ext>
              </a:extLst>
            </p:cNvPr>
            <p:cNvSpPr/>
            <p:nvPr/>
          </p:nvSpPr>
          <p:spPr>
            <a:xfrm>
              <a:off x="93518" y="82220"/>
              <a:ext cx="1620000" cy="1620983"/>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ED99EF0B-0C7E-4505-B6DD-E22C7428737E}"/>
                </a:ext>
              </a:extLst>
            </p:cNvPr>
            <p:cNvSpPr txBox="1"/>
            <p:nvPr/>
          </p:nvSpPr>
          <p:spPr>
            <a:xfrm>
              <a:off x="373566" y="731129"/>
              <a:ext cx="105990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Guidance</a:t>
              </a:r>
            </a:p>
          </p:txBody>
        </p:sp>
      </p:grpSp>
      <p:graphicFrame>
        <p:nvGraphicFramePr>
          <p:cNvPr id="8" name="Diagram 7">
            <a:extLst>
              <a:ext uri="{FF2B5EF4-FFF2-40B4-BE49-F238E27FC236}">
                <a16:creationId xmlns:a16="http://schemas.microsoft.com/office/drawing/2014/main" id="{18B1787B-399E-4545-B7F0-DC27D62593F8}"/>
              </a:ext>
            </a:extLst>
          </p:cNvPr>
          <p:cNvGraphicFramePr/>
          <p:nvPr/>
        </p:nvGraphicFramePr>
        <p:xfrm>
          <a:off x="898111" y="2678945"/>
          <a:ext cx="10395778" cy="3707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162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10CB4C-E6B3-4EE9-85E3-417A51459DB5}"/>
              </a:ext>
            </a:extLst>
          </p:cNvPr>
          <p:cNvSpPr>
            <a:spLocks noGrp="1"/>
          </p:cNvSpPr>
          <p:nvPr>
            <p:ph type="title"/>
          </p:nvPr>
        </p:nvSpPr>
        <p:spPr>
          <a:xfrm>
            <a:off x="1680848" y="364086"/>
            <a:ext cx="8830304" cy="611649"/>
          </a:xfrm>
        </p:spPr>
        <p:txBody>
          <a:bodyPr>
            <a:noAutofit/>
          </a:bodyPr>
          <a:lstStyle/>
          <a:p>
            <a:pPr algn="ctr"/>
            <a:r>
              <a:rPr lang="en-US" b="1"/>
              <a:t>STEP 7 of the most suitable provider process</a:t>
            </a:r>
          </a:p>
        </p:txBody>
      </p:sp>
      <p:graphicFrame>
        <p:nvGraphicFramePr>
          <p:cNvPr id="2" name="Diagram 1">
            <a:extLst>
              <a:ext uri="{FF2B5EF4-FFF2-40B4-BE49-F238E27FC236}">
                <a16:creationId xmlns:a16="http://schemas.microsoft.com/office/drawing/2014/main" id="{85B05975-42B1-4D0C-9A80-0980F85E5981}"/>
              </a:ext>
            </a:extLst>
          </p:cNvPr>
          <p:cNvGraphicFramePr/>
          <p:nvPr/>
        </p:nvGraphicFramePr>
        <p:xfrm>
          <a:off x="781698" y="2021381"/>
          <a:ext cx="10769600" cy="4636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C160EBC0-22FB-B45B-1BFA-EA2ABCE66AA9}"/>
              </a:ext>
            </a:extLst>
          </p:cNvPr>
          <p:cNvGrpSpPr/>
          <p:nvPr/>
        </p:nvGrpSpPr>
        <p:grpSpPr>
          <a:xfrm>
            <a:off x="94815" y="92506"/>
            <a:ext cx="1692000" cy="1692000"/>
            <a:chOff x="69301" y="37220"/>
            <a:chExt cx="1692000" cy="1692000"/>
          </a:xfrm>
        </p:grpSpPr>
        <p:grpSp>
          <p:nvGrpSpPr>
            <p:cNvPr id="5" name="Group 4">
              <a:extLst>
                <a:ext uri="{FF2B5EF4-FFF2-40B4-BE49-F238E27FC236}">
                  <a16:creationId xmlns:a16="http://schemas.microsoft.com/office/drawing/2014/main" id="{2785B68E-ADB1-27E4-BA4D-211CDE0A5E77}"/>
                </a:ext>
              </a:extLst>
            </p:cNvPr>
            <p:cNvGrpSpPr/>
            <p:nvPr/>
          </p:nvGrpSpPr>
          <p:grpSpPr>
            <a:xfrm>
              <a:off x="114301" y="82221"/>
              <a:ext cx="1601999" cy="1601998"/>
              <a:chOff x="145959" y="175739"/>
              <a:chExt cx="1639402" cy="1639403"/>
            </a:xfrm>
          </p:grpSpPr>
          <p:sp>
            <p:nvSpPr>
              <p:cNvPr id="15" name="Oval 14">
                <a:extLst>
                  <a:ext uri="{FF2B5EF4-FFF2-40B4-BE49-F238E27FC236}">
                    <a16:creationId xmlns:a16="http://schemas.microsoft.com/office/drawing/2014/main" id="{ED0BB174-D220-6D52-E6C8-8E2E2311BBEC}"/>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E1093FE8-9E25-2718-B76A-C8AA61A289F1}"/>
                  </a:ext>
                </a:extLst>
              </p:cNvPr>
              <p:cNvSpPr txBox="1"/>
              <p:nvPr/>
            </p:nvSpPr>
            <p:spPr>
              <a:xfrm>
                <a:off x="145959" y="720574"/>
                <a:ext cx="1620001" cy="56693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10</a:t>
                </a:r>
              </a:p>
              <a:p>
                <a:pPr algn="ctr"/>
                <a:r>
                  <a:rPr lang="en-GB" sz="1500" b="1">
                    <a:latin typeface="Arial" panose="020B0604020202020204" pitchFamily="34" charset="0"/>
                    <a:cs typeface="Arial" panose="020B0604020202020204" pitchFamily="34" charset="0"/>
                  </a:rPr>
                  <a:t>Guidance</a:t>
                </a:r>
              </a:p>
            </p:txBody>
          </p:sp>
        </p:grpSp>
        <p:sp>
          <p:nvSpPr>
            <p:cNvPr id="14" name="Oval 13">
              <a:extLst>
                <a:ext uri="{FF2B5EF4-FFF2-40B4-BE49-F238E27FC236}">
                  <a16:creationId xmlns:a16="http://schemas.microsoft.com/office/drawing/2014/main" id="{02F3BF7C-A4DE-13D6-4600-1F1197CA45BA}"/>
                </a:ext>
              </a:extLst>
            </p:cNvPr>
            <p:cNvSpPr/>
            <p:nvPr/>
          </p:nvSpPr>
          <p:spPr>
            <a:xfrm>
              <a:off x="69301" y="37220"/>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1421324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562CF9-94A5-4DE3-B8B0-C01FABCEEF03}"/>
              </a:ext>
            </a:extLst>
          </p:cNvPr>
          <p:cNvSpPr>
            <a:spLocks noGrp="1"/>
          </p:cNvSpPr>
          <p:nvPr>
            <p:ph type="title"/>
          </p:nvPr>
        </p:nvSpPr>
        <p:spPr>
          <a:xfrm>
            <a:off x="1897395" y="364957"/>
            <a:ext cx="8397210" cy="611649"/>
          </a:xfrm>
        </p:spPr>
        <p:txBody>
          <a:bodyPr>
            <a:noAutofit/>
          </a:bodyPr>
          <a:lstStyle/>
          <a:p>
            <a:pPr algn="ctr"/>
            <a:r>
              <a:rPr lang="en-US" b="1"/>
              <a:t>STEP 8 of the most suitable provider process</a:t>
            </a:r>
          </a:p>
        </p:txBody>
      </p:sp>
      <p:grpSp>
        <p:nvGrpSpPr>
          <p:cNvPr id="5" name="Group 4">
            <a:extLst>
              <a:ext uri="{FF2B5EF4-FFF2-40B4-BE49-F238E27FC236}">
                <a16:creationId xmlns:a16="http://schemas.microsoft.com/office/drawing/2014/main" id="{1BEF0AAC-3F18-4457-A8D4-0F01AA1A4600}"/>
              </a:ext>
            </a:extLst>
          </p:cNvPr>
          <p:cNvGrpSpPr/>
          <p:nvPr/>
        </p:nvGrpSpPr>
        <p:grpSpPr>
          <a:xfrm>
            <a:off x="57914" y="82220"/>
            <a:ext cx="1722523" cy="1620983"/>
            <a:chOff x="89087" y="175739"/>
            <a:chExt cx="1722523" cy="1620983"/>
          </a:xfrm>
        </p:grpSpPr>
        <p:sp>
          <p:nvSpPr>
            <p:cNvPr id="6" name="Oval 5">
              <a:extLst>
                <a:ext uri="{FF2B5EF4-FFF2-40B4-BE49-F238E27FC236}">
                  <a16:creationId xmlns:a16="http://schemas.microsoft.com/office/drawing/2014/main" id="{A205E5E8-1444-40C3-9DAB-406D4D081A6A}"/>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4C8038DE-C7D0-43A1-A8C1-02F9E4C85919}"/>
                </a:ext>
              </a:extLst>
            </p:cNvPr>
            <p:cNvSpPr txBox="1"/>
            <p:nvPr/>
          </p:nvSpPr>
          <p:spPr>
            <a:xfrm>
              <a:off x="89087" y="710347"/>
              <a:ext cx="1722523" cy="553998"/>
            </a:xfrm>
            <a:prstGeom prst="rect">
              <a:avLst/>
            </a:prstGeom>
            <a:noFill/>
          </p:spPr>
          <p:txBody>
            <a:bodyPr wrap="none" lIns="91440" tIns="45720" rIns="91440" bIns="45720" rtlCol="0" anchor="t">
              <a:spAutoFit/>
            </a:bodyPr>
            <a:lstStyle/>
            <a:p>
              <a:pPr algn="ctr"/>
              <a:r>
                <a:rPr lang="en-GB" sz="1500" b="1">
                  <a:latin typeface="Arial"/>
                  <a:cs typeface="Arial"/>
                </a:rPr>
                <a:t>Regulation 10(6)</a:t>
              </a:r>
            </a:p>
            <a:p>
              <a:pPr algn="ctr"/>
              <a:r>
                <a:rPr lang="en-GB" sz="1500" b="1">
                  <a:latin typeface="Arial" panose="020B0604020202020204" pitchFamily="34" charset="0"/>
                  <a:cs typeface="Arial" panose="020B0604020202020204" pitchFamily="34" charset="0"/>
                </a:rPr>
                <a:t>Schedule 6</a:t>
              </a:r>
            </a:p>
          </p:txBody>
        </p:sp>
      </p:grpSp>
      <p:graphicFrame>
        <p:nvGraphicFramePr>
          <p:cNvPr id="8" name="Diagram 7">
            <a:extLst>
              <a:ext uri="{FF2B5EF4-FFF2-40B4-BE49-F238E27FC236}">
                <a16:creationId xmlns:a16="http://schemas.microsoft.com/office/drawing/2014/main" id="{1A521B9D-F624-4087-9837-C18605E707A1}"/>
              </a:ext>
            </a:extLst>
          </p:cNvPr>
          <p:cNvGraphicFramePr/>
          <p:nvPr>
            <p:extLst>
              <p:ext uri="{D42A27DB-BD31-4B8C-83A1-F6EECF244321}">
                <p14:modId xmlns:p14="http://schemas.microsoft.com/office/powerpoint/2010/main" val="1354835547"/>
              </p:ext>
            </p:extLst>
          </p:nvPr>
        </p:nvGraphicFramePr>
        <p:xfrm>
          <a:off x="574334" y="1827376"/>
          <a:ext cx="11111698" cy="4579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1461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1049781" y="384207"/>
            <a:ext cx="10092438" cy="611649"/>
          </a:xfrm>
        </p:spPr>
        <p:txBody>
          <a:bodyPr>
            <a:normAutofit/>
          </a:bodyPr>
          <a:lstStyle/>
          <a:p>
            <a:pPr algn="ctr"/>
            <a:r>
              <a:rPr lang="en-US" b="1"/>
              <a:t>Overview of the competitive process</a:t>
            </a:r>
          </a:p>
        </p:txBody>
      </p:sp>
      <p:graphicFrame>
        <p:nvGraphicFramePr>
          <p:cNvPr id="6" name="Diagram 5">
            <a:extLst>
              <a:ext uri="{FF2B5EF4-FFF2-40B4-BE49-F238E27FC236}">
                <a16:creationId xmlns:a16="http://schemas.microsoft.com/office/drawing/2014/main" id="{9864A6E1-E50C-4510-9A44-E0C410C6A35D}"/>
              </a:ext>
            </a:extLst>
          </p:cNvPr>
          <p:cNvGraphicFramePr/>
          <p:nvPr/>
        </p:nvGraphicFramePr>
        <p:xfrm>
          <a:off x="161235" y="1806990"/>
          <a:ext cx="11869530" cy="470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EEB1AB1-7372-4D0F-A7F6-93E8EDCE5946}"/>
              </a:ext>
            </a:extLst>
          </p:cNvPr>
          <p:cNvSpPr txBox="1"/>
          <p:nvPr/>
        </p:nvSpPr>
        <p:spPr>
          <a:xfrm>
            <a:off x="9777979" y="6473793"/>
            <a:ext cx="2403222"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RA: relevant authority</a:t>
            </a:r>
          </a:p>
        </p:txBody>
      </p:sp>
      <p:sp>
        <p:nvSpPr>
          <p:cNvPr id="15" name="Rectangle 14">
            <a:extLst>
              <a:ext uri="{FF2B5EF4-FFF2-40B4-BE49-F238E27FC236}">
                <a16:creationId xmlns:a16="http://schemas.microsoft.com/office/drawing/2014/main" id="{F7531CA1-E48F-4F4B-87E7-5151933D0593}"/>
              </a:ext>
            </a:extLst>
          </p:cNvPr>
          <p:cNvSpPr/>
          <p:nvPr/>
        </p:nvSpPr>
        <p:spPr>
          <a:xfrm>
            <a:off x="6890418" y="5391323"/>
            <a:ext cx="252000" cy="252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912D61A-4666-40BC-A11C-355B210385CD}"/>
              </a:ext>
            </a:extLst>
          </p:cNvPr>
          <p:cNvSpPr/>
          <p:nvPr/>
        </p:nvSpPr>
        <p:spPr>
          <a:xfrm>
            <a:off x="6890418" y="5881886"/>
            <a:ext cx="252000" cy="252000"/>
          </a:xfrm>
          <a:prstGeom prst="rect">
            <a:avLst/>
          </a:prstGeom>
          <a:solidFill>
            <a:srgbClr val="FFC000"/>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1D1B36B4-6445-40A2-87ED-E866329456D5}"/>
              </a:ext>
            </a:extLst>
          </p:cNvPr>
          <p:cNvGrpSpPr/>
          <p:nvPr/>
        </p:nvGrpSpPr>
        <p:grpSpPr>
          <a:xfrm>
            <a:off x="7142418" y="5285799"/>
            <a:ext cx="4931820" cy="975967"/>
            <a:chOff x="6924207" y="5159798"/>
            <a:chExt cx="4931820" cy="975967"/>
          </a:xfrm>
        </p:grpSpPr>
        <p:sp>
          <p:nvSpPr>
            <p:cNvPr id="18" name="TextBox 17">
              <a:extLst>
                <a:ext uri="{FF2B5EF4-FFF2-40B4-BE49-F238E27FC236}">
                  <a16:creationId xmlns:a16="http://schemas.microsoft.com/office/drawing/2014/main" id="{9062D626-9BE4-4EEA-8AE0-66741DCBC47F}"/>
                </a:ext>
              </a:extLst>
            </p:cNvPr>
            <p:cNvSpPr txBox="1"/>
            <p:nvPr/>
          </p:nvSpPr>
          <p:spPr>
            <a:xfrm>
              <a:off x="6924207" y="5159798"/>
              <a:ext cx="4931820" cy="492443"/>
            </a:xfrm>
            <a:prstGeom prst="rect">
              <a:avLst/>
            </a:prstGeom>
            <a:noFill/>
          </p:spPr>
          <p:txBody>
            <a:bodyPr wrap="square" rtlCol="0">
              <a:spAutoFit/>
            </a:bodyPr>
            <a:lstStyle/>
            <a:p>
              <a:r>
                <a:rPr lang="en-GB" sz="1300">
                  <a:latin typeface="Arial" panose="020B0604020202020204" pitchFamily="34" charset="0"/>
                  <a:cs typeface="Arial" panose="020B0604020202020204" pitchFamily="34" charset="0"/>
                </a:rPr>
                <a:t>Steps established by the Regulations. Relevant authorities must comply with these.</a:t>
              </a:r>
            </a:p>
          </p:txBody>
        </p:sp>
        <p:sp>
          <p:nvSpPr>
            <p:cNvPr id="19" name="TextBox 18">
              <a:extLst>
                <a:ext uri="{FF2B5EF4-FFF2-40B4-BE49-F238E27FC236}">
                  <a16:creationId xmlns:a16="http://schemas.microsoft.com/office/drawing/2014/main" id="{52C03B4F-D3EC-4BF3-97C7-DFED0373D206}"/>
                </a:ext>
              </a:extLst>
            </p:cNvPr>
            <p:cNvSpPr txBox="1"/>
            <p:nvPr/>
          </p:nvSpPr>
          <p:spPr>
            <a:xfrm>
              <a:off x="6924207" y="5643322"/>
              <a:ext cx="4931820" cy="492443"/>
            </a:xfrm>
            <a:prstGeom prst="rect">
              <a:avLst/>
            </a:prstGeom>
            <a:noFill/>
          </p:spPr>
          <p:txBody>
            <a:bodyPr wrap="square" rtlCol="0">
              <a:spAutoFit/>
            </a:bodyPr>
            <a:lstStyle/>
            <a:p>
              <a:r>
                <a:rPr lang="en-GB" sz="1300">
                  <a:latin typeface="Arial" panose="020B0604020202020204" pitchFamily="34" charset="0"/>
                  <a:cs typeface="Arial" panose="020B0604020202020204" pitchFamily="34" charset="0"/>
                </a:rPr>
                <a:t>Steps recommended by NHS England and are described in the statutory guidance.</a:t>
              </a:r>
            </a:p>
          </p:txBody>
        </p:sp>
      </p:grpSp>
      <p:grpSp>
        <p:nvGrpSpPr>
          <p:cNvPr id="4" name="Group 3">
            <a:extLst>
              <a:ext uri="{FF2B5EF4-FFF2-40B4-BE49-F238E27FC236}">
                <a16:creationId xmlns:a16="http://schemas.microsoft.com/office/drawing/2014/main" id="{28E05133-0F1D-0963-F86A-25FB0C2D91DC}"/>
              </a:ext>
            </a:extLst>
          </p:cNvPr>
          <p:cNvGrpSpPr/>
          <p:nvPr/>
        </p:nvGrpSpPr>
        <p:grpSpPr>
          <a:xfrm>
            <a:off x="85290" y="64855"/>
            <a:ext cx="1692000" cy="1692000"/>
            <a:chOff x="69301" y="37220"/>
            <a:chExt cx="1692000" cy="1692000"/>
          </a:xfrm>
        </p:grpSpPr>
        <p:grpSp>
          <p:nvGrpSpPr>
            <p:cNvPr id="5" name="Group 4">
              <a:extLst>
                <a:ext uri="{FF2B5EF4-FFF2-40B4-BE49-F238E27FC236}">
                  <a16:creationId xmlns:a16="http://schemas.microsoft.com/office/drawing/2014/main" id="{D0B72872-7029-6B0E-9E43-F13E773698AA}"/>
                </a:ext>
              </a:extLst>
            </p:cNvPr>
            <p:cNvGrpSpPr/>
            <p:nvPr/>
          </p:nvGrpSpPr>
          <p:grpSpPr>
            <a:xfrm>
              <a:off x="114301" y="82221"/>
              <a:ext cx="1601999" cy="1601998"/>
              <a:chOff x="145959" y="175739"/>
              <a:chExt cx="1639402" cy="1639403"/>
            </a:xfrm>
          </p:grpSpPr>
          <p:sp>
            <p:nvSpPr>
              <p:cNvPr id="8" name="Oval 7">
                <a:extLst>
                  <a:ext uri="{FF2B5EF4-FFF2-40B4-BE49-F238E27FC236}">
                    <a16:creationId xmlns:a16="http://schemas.microsoft.com/office/drawing/2014/main" id="{7DC1BE2E-9B12-3F75-3C90-2C635768F5DB}"/>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B17113E5-2C48-2FC7-ECC4-68D62359E7FB}"/>
                  </a:ext>
                </a:extLst>
              </p:cNvPr>
              <p:cNvSpPr txBox="1"/>
              <p:nvPr/>
            </p:nvSpPr>
            <p:spPr>
              <a:xfrm>
                <a:off x="145959" y="720574"/>
                <a:ext cx="1620001" cy="56693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11</a:t>
                </a:r>
              </a:p>
              <a:p>
                <a:pPr algn="ctr"/>
                <a:r>
                  <a:rPr lang="en-GB" sz="1500" b="1">
                    <a:latin typeface="Arial" panose="020B0604020202020204" pitchFamily="34" charset="0"/>
                    <a:cs typeface="Arial" panose="020B0604020202020204" pitchFamily="34" charset="0"/>
                  </a:rPr>
                  <a:t>Guidance</a:t>
                </a:r>
              </a:p>
            </p:txBody>
          </p:sp>
        </p:grpSp>
        <p:sp>
          <p:nvSpPr>
            <p:cNvPr id="7" name="Oval 6">
              <a:extLst>
                <a:ext uri="{FF2B5EF4-FFF2-40B4-BE49-F238E27FC236}">
                  <a16:creationId xmlns:a16="http://schemas.microsoft.com/office/drawing/2014/main" id="{A38CF981-F304-2AEA-F5D4-759010D7A60D}"/>
                </a:ext>
              </a:extLst>
            </p:cNvPr>
            <p:cNvSpPr/>
            <p:nvPr/>
          </p:nvSpPr>
          <p:spPr>
            <a:xfrm>
              <a:off x="69301" y="37220"/>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2601718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1629277" y="347372"/>
            <a:ext cx="8933447" cy="768418"/>
          </a:xfrm>
        </p:spPr>
        <p:txBody>
          <a:bodyPr>
            <a:noAutofit/>
          </a:bodyPr>
          <a:lstStyle/>
          <a:p>
            <a:pPr algn="ctr"/>
            <a:r>
              <a:rPr lang="en-US" b="1"/>
              <a:t>START of the competitive process</a:t>
            </a:r>
          </a:p>
        </p:txBody>
      </p:sp>
      <p:sp>
        <p:nvSpPr>
          <p:cNvPr id="7" name="Rectangle 6">
            <a:extLst>
              <a:ext uri="{FF2B5EF4-FFF2-40B4-BE49-F238E27FC236}">
                <a16:creationId xmlns:a16="http://schemas.microsoft.com/office/drawing/2014/main" id="{F81195C3-BE19-4887-B23B-3EFDFF9BDD68}"/>
              </a:ext>
            </a:extLst>
          </p:cNvPr>
          <p:cNvSpPr/>
          <p:nvPr/>
        </p:nvSpPr>
        <p:spPr>
          <a:xfrm>
            <a:off x="632565" y="1987183"/>
            <a:ext cx="10926870" cy="3000821"/>
          </a:xfrm>
          <a:prstGeom prst="rect">
            <a:avLst/>
          </a:prstGeom>
        </p:spPr>
        <p:txBody>
          <a:bodyPr wrap="square">
            <a:spAutoFit/>
          </a:bodyPr>
          <a:lstStyle/>
          <a:p>
            <a:pPr lvl="0"/>
            <a:r>
              <a:rPr lang="en-GB" sz="2100">
                <a:latin typeface="Arial" panose="020B0604020202020204" pitchFamily="34" charset="0"/>
                <a:cs typeface="Arial" panose="020B0604020202020204" pitchFamily="34" charset="0"/>
              </a:rPr>
              <a:t>Relevant authorities must follow the competitive process when:</a:t>
            </a: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r>
              <a:rPr lang="en-GB" sz="2100">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54C54E4E-6710-4B45-B0E5-CF3DFCE87443}"/>
              </a:ext>
            </a:extLst>
          </p:cNvPr>
          <p:cNvGrpSpPr/>
          <p:nvPr/>
        </p:nvGrpSpPr>
        <p:grpSpPr>
          <a:xfrm>
            <a:off x="93518" y="92611"/>
            <a:ext cx="1620000" cy="1620983"/>
            <a:chOff x="4956463" y="4416134"/>
            <a:chExt cx="1620000" cy="1620983"/>
          </a:xfrm>
        </p:grpSpPr>
        <p:sp>
          <p:nvSpPr>
            <p:cNvPr id="2" name="Oval 1">
              <a:extLst>
                <a:ext uri="{FF2B5EF4-FFF2-40B4-BE49-F238E27FC236}">
                  <a16:creationId xmlns:a16="http://schemas.microsoft.com/office/drawing/2014/main" id="{8C71F2A5-A1E3-4F3B-BDD9-C969EBE07784}"/>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E89EE61-B953-4C5F-85B3-C270E0822441}"/>
                </a:ext>
              </a:extLst>
            </p:cNvPr>
            <p:cNvSpPr txBox="1"/>
            <p:nvPr/>
          </p:nvSpPr>
          <p:spPr>
            <a:xfrm>
              <a:off x="4984677" y="5055104"/>
              <a:ext cx="157286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6(6)</a:t>
              </a:r>
            </a:p>
          </p:txBody>
        </p:sp>
      </p:grpSp>
      <p:sp>
        <p:nvSpPr>
          <p:cNvPr id="16" name="Freeform: Shape 15">
            <a:extLst>
              <a:ext uri="{FF2B5EF4-FFF2-40B4-BE49-F238E27FC236}">
                <a16:creationId xmlns:a16="http://schemas.microsoft.com/office/drawing/2014/main" id="{E8546B0A-18BE-4767-A7EA-8754654335EC}"/>
              </a:ext>
            </a:extLst>
          </p:cNvPr>
          <p:cNvSpPr/>
          <p:nvPr/>
        </p:nvSpPr>
        <p:spPr>
          <a:xfrm>
            <a:off x="1588716" y="2630430"/>
            <a:ext cx="9464675" cy="968223"/>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The </a:t>
            </a:r>
            <a:r>
              <a:rPr lang="en-GB" sz="2100">
                <a:latin typeface="Arial" panose="020B0604020202020204" pitchFamily="34" charset="0"/>
                <a:cs typeface="Arial" panose="020B0604020202020204" pitchFamily="34" charset="0"/>
              </a:rPr>
              <a:t>existing</a:t>
            </a:r>
            <a:r>
              <a:rPr lang="en-GB" sz="2100" kern="1200">
                <a:latin typeface="Arial" panose="020B0604020202020204" pitchFamily="34" charset="0"/>
                <a:cs typeface="Arial" panose="020B0604020202020204" pitchFamily="34" charset="0"/>
              </a:rPr>
              <a:t> provider’s contract is coming to an end, or the </a:t>
            </a:r>
            <a:r>
              <a:rPr lang="en-GB" sz="2100">
                <a:latin typeface="Arial" panose="020B0604020202020204" pitchFamily="34" charset="0"/>
                <a:cs typeface="Arial" panose="020B0604020202020204" pitchFamily="34" charset="0"/>
              </a:rPr>
              <a:t>existing</a:t>
            </a:r>
            <a:r>
              <a:rPr lang="en-GB" sz="2100" kern="1200">
                <a:latin typeface="Arial" panose="020B0604020202020204" pitchFamily="34" charset="0"/>
                <a:cs typeface="Arial" panose="020B0604020202020204" pitchFamily="34" charset="0"/>
              </a:rPr>
              <a:t> provider is not able to continue providing the service, or a new service needs to be established. </a:t>
            </a:r>
          </a:p>
        </p:txBody>
      </p:sp>
      <p:sp>
        <p:nvSpPr>
          <p:cNvPr id="19" name="Oval 18">
            <a:extLst>
              <a:ext uri="{FF2B5EF4-FFF2-40B4-BE49-F238E27FC236}">
                <a16:creationId xmlns:a16="http://schemas.microsoft.com/office/drawing/2014/main" id="{71AD48C5-3899-439F-9A3E-F3342B2220E5}"/>
              </a:ext>
            </a:extLst>
          </p:cNvPr>
          <p:cNvSpPr/>
          <p:nvPr/>
        </p:nvSpPr>
        <p:spPr>
          <a:xfrm>
            <a:off x="632565" y="2766200"/>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1.</a:t>
            </a:r>
          </a:p>
        </p:txBody>
      </p:sp>
      <p:sp>
        <p:nvSpPr>
          <p:cNvPr id="22" name="Freeform: Shape 21">
            <a:extLst>
              <a:ext uri="{FF2B5EF4-FFF2-40B4-BE49-F238E27FC236}">
                <a16:creationId xmlns:a16="http://schemas.microsoft.com/office/drawing/2014/main" id="{D7E9C838-1ADC-4590-88FE-6804D3126535}"/>
              </a:ext>
            </a:extLst>
          </p:cNvPr>
          <p:cNvSpPr/>
          <p:nvPr/>
        </p:nvSpPr>
        <p:spPr>
          <a:xfrm>
            <a:off x="1588716" y="4059019"/>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kern="1200">
                <a:solidFill>
                  <a:schemeClr val="bg1"/>
                </a:solidFill>
                <a:latin typeface="Arial" panose="020B0604020202020204" pitchFamily="34" charset="0"/>
                <a:cs typeface="Arial" panose="020B0604020202020204" pitchFamily="34" charset="0"/>
              </a:rPr>
              <a:t>The relevant authority cannot use direct award processes A or B, and either cannot or does not wish to follow direct award process C.</a:t>
            </a:r>
          </a:p>
        </p:txBody>
      </p:sp>
      <p:sp>
        <p:nvSpPr>
          <p:cNvPr id="23" name="Oval 22">
            <a:extLst>
              <a:ext uri="{FF2B5EF4-FFF2-40B4-BE49-F238E27FC236}">
                <a16:creationId xmlns:a16="http://schemas.microsoft.com/office/drawing/2014/main" id="{050C2648-1B68-4978-98ED-5164BD197EFE}"/>
              </a:ext>
            </a:extLst>
          </p:cNvPr>
          <p:cNvSpPr/>
          <p:nvPr/>
        </p:nvSpPr>
        <p:spPr>
          <a:xfrm>
            <a:off x="632565" y="4062089"/>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2.</a:t>
            </a:r>
          </a:p>
        </p:txBody>
      </p:sp>
      <p:sp>
        <p:nvSpPr>
          <p:cNvPr id="17" name="Freeform: Shape 16">
            <a:extLst>
              <a:ext uri="{FF2B5EF4-FFF2-40B4-BE49-F238E27FC236}">
                <a16:creationId xmlns:a16="http://schemas.microsoft.com/office/drawing/2014/main" id="{D499099B-957A-4AEC-8515-357F97FC51BD}"/>
              </a:ext>
            </a:extLst>
          </p:cNvPr>
          <p:cNvSpPr/>
          <p:nvPr/>
        </p:nvSpPr>
        <p:spPr>
          <a:xfrm>
            <a:off x="1588716" y="5315951"/>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kern="1200">
                <a:solidFill>
                  <a:schemeClr val="bg1"/>
                </a:solidFill>
                <a:latin typeface="Arial" panose="020B0604020202020204" pitchFamily="34" charset="0"/>
                <a:cs typeface="Arial" panose="020B0604020202020204" pitchFamily="34" charset="0"/>
              </a:rPr>
              <a:t>The relevant authority does not wish to use or is unable to identify the most suitable provider using the most suitable provider process.</a:t>
            </a:r>
          </a:p>
        </p:txBody>
      </p:sp>
      <p:sp>
        <p:nvSpPr>
          <p:cNvPr id="18" name="Oval 17">
            <a:extLst>
              <a:ext uri="{FF2B5EF4-FFF2-40B4-BE49-F238E27FC236}">
                <a16:creationId xmlns:a16="http://schemas.microsoft.com/office/drawing/2014/main" id="{4A0DB26F-1700-4FAA-84A7-3A39D76C908C}"/>
              </a:ext>
            </a:extLst>
          </p:cNvPr>
          <p:cNvSpPr/>
          <p:nvPr/>
        </p:nvSpPr>
        <p:spPr>
          <a:xfrm>
            <a:off x="632565" y="5337061"/>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206405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2070111" y="374582"/>
            <a:ext cx="8051778" cy="611649"/>
          </a:xfrm>
        </p:spPr>
        <p:txBody>
          <a:bodyPr>
            <a:normAutofit/>
          </a:bodyPr>
          <a:lstStyle/>
          <a:p>
            <a:pPr algn="ctr"/>
            <a:r>
              <a:rPr lang="en-US" b="1"/>
              <a:t>STEP 1 of the competitive process</a:t>
            </a:r>
          </a:p>
        </p:txBody>
      </p:sp>
      <p:sp>
        <p:nvSpPr>
          <p:cNvPr id="7" name="Rectangle 6">
            <a:extLst>
              <a:ext uri="{FF2B5EF4-FFF2-40B4-BE49-F238E27FC236}">
                <a16:creationId xmlns:a16="http://schemas.microsoft.com/office/drawing/2014/main" id="{F81195C3-BE19-4887-B23B-3EFDFF9BDD68}"/>
              </a:ext>
            </a:extLst>
          </p:cNvPr>
          <p:cNvSpPr/>
          <p:nvPr/>
        </p:nvSpPr>
        <p:spPr>
          <a:xfrm>
            <a:off x="621091" y="1928325"/>
            <a:ext cx="10949818" cy="1708160"/>
          </a:xfrm>
          <a:prstGeom prst="rect">
            <a:avLst/>
          </a:prstGeom>
        </p:spPr>
        <p:txBody>
          <a:bodyPr wrap="square" lIns="91440" tIns="45720" rIns="91440" bIns="45720" anchor="t">
            <a:spAutoFit/>
          </a:bodyPr>
          <a:lstStyle/>
          <a:p>
            <a:pPr lvl="0"/>
            <a:r>
              <a:rPr lang="en-GB" sz="2100">
                <a:latin typeface="Arial"/>
                <a:cs typeface="Arial"/>
              </a:rPr>
              <a:t>The relevant authority is expected to determine the service specification requirements. To do this they may consider:</a:t>
            </a:r>
          </a:p>
          <a:p>
            <a:pPr lvl="0"/>
            <a:endParaRPr lang="en-GB" sz="2100">
              <a:latin typeface="Arial"/>
              <a:cs typeface="Arial"/>
            </a:endParaRPr>
          </a:p>
          <a:p>
            <a:pPr lvl="0"/>
            <a:endParaRPr lang="en-GB" sz="2100">
              <a:latin typeface="Arial"/>
              <a:cs typeface="Arial"/>
            </a:endParaRPr>
          </a:p>
          <a:p>
            <a:pPr lvl="0"/>
            <a:r>
              <a:rPr lang="en-GB" sz="2100">
                <a:latin typeface="Arial"/>
                <a:cs typeface="Arial"/>
              </a:rPr>
              <a:t>  </a:t>
            </a:r>
            <a:endParaRPr lang="en-GB" sz="210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42515FD-09B6-40CC-A6F5-EA4706F2C6E1}"/>
              </a:ext>
            </a:extLst>
          </p:cNvPr>
          <p:cNvGrpSpPr/>
          <p:nvPr/>
        </p:nvGrpSpPr>
        <p:grpSpPr>
          <a:xfrm>
            <a:off x="93518" y="82220"/>
            <a:ext cx="1620000" cy="1620983"/>
            <a:chOff x="93518" y="82220"/>
            <a:chExt cx="1620000" cy="1620983"/>
          </a:xfrm>
        </p:grpSpPr>
        <p:sp>
          <p:nvSpPr>
            <p:cNvPr id="11" name="Oval 10">
              <a:extLst>
                <a:ext uri="{FF2B5EF4-FFF2-40B4-BE49-F238E27FC236}">
                  <a16:creationId xmlns:a16="http://schemas.microsoft.com/office/drawing/2014/main" id="{C668E9E6-920C-444E-B43B-7FA1FD96843D}"/>
                </a:ext>
              </a:extLst>
            </p:cNvPr>
            <p:cNvSpPr/>
            <p:nvPr/>
          </p:nvSpPr>
          <p:spPr>
            <a:xfrm>
              <a:off x="93518" y="82220"/>
              <a:ext cx="1620000" cy="1620983"/>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0FD99848-988A-42C3-9727-B7065E363DA6}"/>
                </a:ext>
              </a:extLst>
            </p:cNvPr>
            <p:cNvSpPr txBox="1"/>
            <p:nvPr/>
          </p:nvSpPr>
          <p:spPr>
            <a:xfrm>
              <a:off x="373565" y="718353"/>
              <a:ext cx="105990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Guidance</a:t>
              </a:r>
            </a:p>
          </p:txBody>
        </p:sp>
      </p:grpSp>
      <p:graphicFrame>
        <p:nvGraphicFramePr>
          <p:cNvPr id="13" name="Diagram 12">
            <a:extLst>
              <a:ext uri="{FF2B5EF4-FFF2-40B4-BE49-F238E27FC236}">
                <a16:creationId xmlns:a16="http://schemas.microsoft.com/office/drawing/2014/main" id="{F687FC12-38BB-445F-9F18-6E4F96FA3CB1}"/>
              </a:ext>
            </a:extLst>
          </p:cNvPr>
          <p:cNvGraphicFramePr/>
          <p:nvPr/>
        </p:nvGraphicFramePr>
        <p:xfrm>
          <a:off x="768903" y="2864425"/>
          <a:ext cx="10395778" cy="336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1052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7A15C8-AE04-4672-9AC6-03EE5D161D47}"/>
              </a:ext>
            </a:extLst>
          </p:cNvPr>
          <p:cNvSpPr/>
          <p:nvPr/>
        </p:nvSpPr>
        <p:spPr>
          <a:xfrm>
            <a:off x="444077" y="1724490"/>
            <a:ext cx="11380304" cy="707886"/>
          </a:xfrm>
          <a:prstGeom prst="rect">
            <a:avLst/>
          </a:prstGeom>
        </p:spPr>
        <p:txBody>
          <a:bodyPr wrap="square" lIns="91440" tIns="45720" rIns="91440" bIns="45720" anchor="t">
            <a:spAutoFit/>
          </a:bodyPr>
          <a:lstStyle/>
          <a:p>
            <a:pPr lvl="0"/>
            <a:r>
              <a:rPr lang="en-GB" sz="2000">
                <a:latin typeface="Arial" panose="020B0604020202020204" pitchFamily="34" charset="0"/>
                <a:cs typeface="Arial" panose="020B0604020202020204" pitchFamily="34" charset="0"/>
              </a:rPr>
              <a:t>The relevant authority must consider the key criteria, including their relative importance, and the basic selection criteria. As a reminder the key criteria are:</a:t>
            </a:r>
          </a:p>
        </p:txBody>
      </p:sp>
      <p:sp>
        <p:nvSpPr>
          <p:cNvPr id="3" name="Title 1">
            <a:extLst>
              <a:ext uri="{FF2B5EF4-FFF2-40B4-BE49-F238E27FC236}">
                <a16:creationId xmlns:a16="http://schemas.microsoft.com/office/drawing/2014/main" id="{F81A9502-DD8C-4040-A9BB-3B858C6D8CFE}"/>
              </a:ext>
            </a:extLst>
          </p:cNvPr>
          <p:cNvSpPr>
            <a:spLocks noGrp="1"/>
          </p:cNvSpPr>
          <p:nvPr>
            <p:ph type="title"/>
          </p:nvPr>
        </p:nvSpPr>
        <p:spPr>
          <a:xfrm>
            <a:off x="1670074" y="334477"/>
            <a:ext cx="8851852" cy="839754"/>
          </a:xfrm>
        </p:spPr>
        <p:txBody>
          <a:bodyPr>
            <a:noAutofit/>
          </a:bodyPr>
          <a:lstStyle/>
          <a:p>
            <a:pPr algn="ctr"/>
            <a:r>
              <a:rPr lang="en-US" b="1"/>
              <a:t>STEP 2 of the competitive process</a:t>
            </a:r>
          </a:p>
        </p:txBody>
      </p:sp>
      <p:grpSp>
        <p:nvGrpSpPr>
          <p:cNvPr id="10" name="Group 9">
            <a:extLst>
              <a:ext uri="{FF2B5EF4-FFF2-40B4-BE49-F238E27FC236}">
                <a16:creationId xmlns:a16="http://schemas.microsoft.com/office/drawing/2014/main" id="{9BE978D3-FCA4-4A08-8569-AF8F0E955B50}"/>
              </a:ext>
            </a:extLst>
          </p:cNvPr>
          <p:cNvGrpSpPr/>
          <p:nvPr/>
        </p:nvGrpSpPr>
        <p:grpSpPr>
          <a:xfrm>
            <a:off x="84187" y="82220"/>
            <a:ext cx="1620000" cy="1620983"/>
            <a:chOff x="124691" y="175739"/>
            <a:chExt cx="1620000" cy="1620983"/>
          </a:xfrm>
        </p:grpSpPr>
        <p:sp>
          <p:nvSpPr>
            <p:cNvPr id="23" name="Oval 22">
              <a:extLst>
                <a:ext uri="{FF2B5EF4-FFF2-40B4-BE49-F238E27FC236}">
                  <a16:creationId xmlns:a16="http://schemas.microsoft.com/office/drawing/2014/main" id="{7269C432-2482-4489-9ADE-E4C49E0D293D}"/>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72C8CA88-5D2F-4996-8F84-7923542B40AB}"/>
                </a:ext>
              </a:extLst>
            </p:cNvPr>
            <p:cNvSpPr txBox="1"/>
            <p:nvPr/>
          </p:nvSpPr>
          <p:spPr>
            <a:xfrm>
              <a:off x="213180" y="709231"/>
              <a:ext cx="1443023"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5 </a:t>
              </a:r>
            </a:p>
            <a:p>
              <a:pPr algn="ctr"/>
              <a:r>
                <a:rPr lang="en-GB" sz="1500" b="1">
                  <a:latin typeface="Arial" panose="020B0604020202020204" pitchFamily="34" charset="0"/>
                  <a:cs typeface="Arial" panose="020B0604020202020204" pitchFamily="34" charset="0"/>
                </a:rPr>
                <a:t>Regulation 11</a:t>
              </a:r>
            </a:p>
          </p:txBody>
        </p:sp>
      </p:grpSp>
      <p:sp>
        <p:nvSpPr>
          <p:cNvPr id="8" name="Freeform: Shape 7">
            <a:extLst>
              <a:ext uri="{FF2B5EF4-FFF2-40B4-BE49-F238E27FC236}">
                <a16:creationId xmlns:a16="http://schemas.microsoft.com/office/drawing/2014/main" id="{E28E5B10-20E2-4DE9-98E4-31C4893CB34F}"/>
              </a:ext>
            </a:extLst>
          </p:cNvPr>
          <p:cNvSpPr/>
          <p:nvPr/>
        </p:nvSpPr>
        <p:spPr>
          <a:xfrm>
            <a:off x="1449759" y="2508874"/>
            <a:ext cx="9445399" cy="401802"/>
          </a:xfrm>
          <a:custGeom>
            <a:avLst/>
            <a:gdLst>
              <a:gd name="connsiteX0" fmla="*/ 0 w 9445399"/>
              <a:gd name="connsiteY0" fmla="*/ 0 h 401802"/>
              <a:gd name="connsiteX1" fmla="*/ 9445399 w 9445399"/>
              <a:gd name="connsiteY1" fmla="*/ 0 h 401802"/>
              <a:gd name="connsiteX2" fmla="*/ 9445399 w 9445399"/>
              <a:gd name="connsiteY2" fmla="*/ 401802 h 401802"/>
              <a:gd name="connsiteX3" fmla="*/ 0 w 9445399"/>
              <a:gd name="connsiteY3" fmla="*/ 401802 h 401802"/>
              <a:gd name="connsiteX4" fmla="*/ 0 w 944539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399" h="401802">
                <a:moveTo>
                  <a:pt x="0" y="0"/>
                </a:moveTo>
                <a:lnTo>
                  <a:pt x="9445399" y="0"/>
                </a:lnTo>
                <a:lnTo>
                  <a:pt x="944539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Quality and innovation</a:t>
            </a:r>
          </a:p>
        </p:txBody>
      </p:sp>
      <p:sp>
        <p:nvSpPr>
          <p:cNvPr id="9" name="Oval 8">
            <a:extLst>
              <a:ext uri="{FF2B5EF4-FFF2-40B4-BE49-F238E27FC236}">
                <a16:creationId xmlns:a16="http://schemas.microsoft.com/office/drawing/2014/main" id="{1C25AEE0-561E-4E88-953A-0247B2D68CC5}"/>
              </a:ext>
            </a:extLst>
          </p:cNvPr>
          <p:cNvSpPr/>
          <p:nvPr/>
        </p:nvSpPr>
        <p:spPr>
          <a:xfrm>
            <a:off x="1262749" y="2458894"/>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961A89E1-759E-4AE0-B17C-8C2F94783EC1}"/>
              </a:ext>
            </a:extLst>
          </p:cNvPr>
          <p:cNvSpPr/>
          <p:nvPr/>
        </p:nvSpPr>
        <p:spPr>
          <a:xfrm>
            <a:off x="1735620" y="3111384"/>
            <a:ext cx="9157479" cy="401802"/>
          </a:xfrm>
          <a:custGeom>
            <a:avLst/>
            <a:gdLst>
              <a:gd name="connsiteX0" fmla="*/ 0 w 9157479"/>
              <a:gd name="connsiteY0" fmla="*/ 0 h 401802"/>
              <a:gd name="connsiteX1" fmla="*/ 9157479 w 9157479"/>
              <a:gd name="connsiteY1" fmla="*/ 0 h 401802"/>
              <a:gd name="connsiteX2" fmla="*/ 9157479 w 9157479"/>
              <a:gd name="connsiteY2" fmla="*/ 401802 h 401802"/>
              <a:gd name="connsiteX3" fmla="*/ 0 w 9157479"/>
              <a:gd name="connsiteY3" fmla="*/ 401802 h 401802"/>
              <a:gd name="connsiteX4" fmla="*/ 0 w 915747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479" h="401802">
                <a:moveTo>
                  <a:pt x="0" y="0"/>
                </a:moveTo>
                <a:lnTo>
                  <a:pt x="9157479" y="0"/>
                </a:lnTo>
                <a:lnTo>
                  <a:pt x="915747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Value</a:t>
            </a:r>
          </a:p>
        </p:txBody>
      </p:sp>
      <p:sp>
        <p:nvSpPr>
          <p:cNvPr id="12" name="Oval 11">
            <a:extLst>
              <a:ext uri="{FF2B5EF4-FFF2-40B4-BE49-F238E27FC236}">
                <a16:creationId xmlns:a16="http://schemas.microsoft.com/office/drawing/2014/main" id="{66900016-1AEB-4143-B5EB-26F172A54A6A}"/>
              </a:ext>
            </a:extLst>
          </p:cNvPr>
          <p:cNvSpPr/>
          <p:nvPr/>
        </p:nvSpPr>
        <p:spPr>
          <a:xfrm>
            <a:off x="1550668" y="3061405"/>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Freeform: Shape 12">
            <a:extLst>
              <a:ext uri="{FF2B5EF4-FFF2-40B4-BE49-F238E27FC236}">
                <a16:creationId xmlns:a16="http://schemas.microsoft.com/office/drawing/2014/main" id="{EA0D3136-81FA-4C7F-A2B2-472996EC97B0}"/>
              </a:ext>
            </a:extLst>
          </p:cNvPr>
          <p:cNvSpPr/>
          <p:nvPr/>
        </p:nvSpPr>
        <p:spPr>
          <a:xfrm>
            <a:off x="1823366" y="3722686"/>
            <a:ext cx="9069111" cy="401802"/>
          </a:xfrm>
          <a:custGeom>
            <a:avLst/>
            <a:gdLst>
              <a:gd name="connsiteX0" fmla="*/ 0 w 9069111"/>
              <a:gd name="connsiteY0" fmla="*/ 0 h 401802"/>
              <a:gd name="connsiteX1" fmla="*/ 9069111 w 9069111"/>
              <a:gd name="connsiteY1" fmla="*/ 0 h 401802"/>
              <a:gd name="connsiteX2" fmla="*/ 9069111 w 9069111"/>
              <a:gd name="connsiteY2" fmla="*/ 401802 h 401802"/>
              <a:gd name="connsiteX3" fmla="*/ 0 w 9069111"/>
              <a:gd name="connsiteY3" fmla="*/ 401802 h 401802"/>
              <a:gd name="connsiteX4" fmla="*/ 0 w 9069111"/>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9111" h="401802">
                <a:moveTo>
                  <a:pt x="0" y="0"/>
                </a:moveTo>
                <a:lnTo>
                  <a:pt x="9069111" y="0"/>
                </a:lnTo>
                <a:lnTo>
                  <a:pt x="9069111"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lvl="0" defTabSz="800100">
              <a:lnSpc>
                <a:spcPct val="90000"/>
              </a:lnSpc>
              <a:spcBef>
                <a:spcPct val="0"/>
              </a:spcBef>
              <a:spcAft>
                <a:spcPct val="35000"/>
              </a:spcAft>
            </a:pPr>
            <a:r>
              <a:rPr lang="en-GB">
                <a:latin typeface="Arial" panose="020B0604020202020204" pitchFamily="34" charset="0"/>
                <a:cs typeface="Arial" panose="020B0604020202020204" pitchFamily="34" charset="0"/>
              </a:rPr>
              <a:t>   Integration, collaboration, and service sustainability</a:t>
            </a:r>
          </a:p>
        </p:txBody>
      </p:sp>
      <p:sp>
        <p:nvSpPr>
          <p:cNvPr id="14" name="Oval 13">
            <a:extLst>
              <a:ext uri="{FF2B5EF4-FFF2-40B4-BE49-F238E27FC236}">
                <a16:creationId xmlns:a16="http://schemas.microsoft.com/office/drawing/2014/main" id="{CA1265F8-7094-4544-9760-9A5E4EB50BB6}"/>
              </a:ext>
            </a:extLst>
          </p:cNvPr>
          <p:cNvSpPr/>
          <p:nvPr/>
        </p:nvSpPr>
        <p:spPr>
          <a:xfrm>
            <a:off x="1694963" y="3664302"/>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5" name="Freeform: Shape 14">
            <a:extLst>
              <a:ext uri="{FF2B5EF4-FFF2-40B4-BE49-F238E27FC236}">
                <a16:creationId xmlns:a16="http://schemas.microsoft.com/office/drawing/2014/main" id="{817C8BC8-595D-465E-81FA-5450A3A01D7A}"/>
              </a:ext>
            </a:extLst>
          </p:cNvPr>
          <p:cNvSpPr/>
          <p:nvPr/>
        </p:nvSpPr>
        <p:spPr>
          <a:xfrm>
            <a:off x="1735620" y="4316405"/>
            <a:ext cx="9157479" cy="401802"/>
          </a:xfrm>
          <a:custGeom>
            <a:avLst/>
            <a:gdLst>
              <a:gd name="connsiteX0" fmla="*/ 0 w 9157479"/>
              <a:gd name="connsiteY0" fmla="*/ 0 h 401802"/>
              <a:gd name="connsiteX1" fmla="*/ 9157479 w 9157479"/>
              <a:gd name="connsiteY1" fmla="*/ 0 h 401802"/>
              <a:gd name="connsiteX2" fmla="*/ 9157479 w 9157479"/>
              <a:gd name="connsiteY2" fmla="*/ 401802 h 401802"/>
              <a:gd name="connsiteX3" fmla="*/ 0 w 9157479"/>
              <a:gd name="connsiteY3" fmla="*/ 401802 h 401802"/>
              <a:gd name="connsiteX4" fmla="*/ 0 w 915747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479" h="401802">
                <a:moveTo>
                  <a:pt x="0" y="0"/>
                </a:moveTo>
                <a:lnTo>
                  <a:pt x="9157479" y="0"/>
                </a:lnTo>
                <a:lnTo>
                  <a:pt x="915747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Improving access, reducing health inequalities, and facilitating choice</a:t>
            </a:r>
          </a:p>
        </p:txBody>
      </p:sp>
      <p:sp>
        <p:nvSpPr>
          <p:cNvPr id="16" name="Oval 15">
            <a:extLst>
              <a:ext uri="{FF2B5EF4-FFF2-40B4-BE49-F238E27FC236}">
                <a16:creationId xmlns:a16="http://schemas.microsoft.com/office/drawing/2014/main" id="{3AE76CED-7502-4434-BE48-515A572EFD94}"/>
              </a:ext>
            </a:extLst>
          </p:cNvPr>
          <p:cNvSpPr/>
          <p:nvPr/>
        </p:nvSpPr>
        <p:spPr>
          <a:xfrm>
            <a:off x="1550668" y="4266426"/>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7" name="Freeform: Shape 16">
            <a:extLst>
              <a:ext uri="{FF2B5EF4-FFF2-40B4-BE49-F238E27FC236}">
                <a16:creationId xmlns:a16="http://schemas.microsoft.com/office/drawing/2014/main" id="{9D735B5D-928F-4633-80D0-5397F063DB58}"/>
              </a:ext>
            </a:extLst>
          </p:cNvPr>
          <p:cNvSpPr/>
          <p:nvPr/>
        </p:nvSpPr>
        <p:spPr>
          <a:xfrm>
            <a:off x="1462888" y="4915914"/>
            <a:ext cx="9445399" cy="401802"/>
          </a:xfrm>
          <a:custGeom>
            <a:avLst/>
            <a:gdLst>
              <a:gd name="connsiteX0" fmla="*/ 0 w 9445399"/>
              <a:gd name="connsiteY0" fmla="*/ 0 h 401802"/>
              <a:gd name="connsiteX1" fmla="*/ 9445399 w 9445399"/>
              <a:gd name="connsiteY1" fmla="*/ 0 h 401802"/>
              <a:gd name="connsiteX2" fmla="*/ 9445399 w 9445399"/>
              <a:gd name="connsiteY2" fmla="*/ 401802 h 401802"/>
              <a:gd name="connsiteX3" fmla="*/ 0 w 9445399"/>
              <a:gd name="connsiteY3" fmla="*/ 401802 h 401802"/>
              <a:gd name="connsiteX4" fmla="*/ 0 w 944539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399" h="401802">
                <a:moveTo>
                  <a:pt x="0" y="0"/>
                </a:moveTo>
                <a:lnTo>
                  <a:pt x="9445399" y="0"/>
                </a:lnTo>
                <a:lnTo>
                  <a:pt x="944539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Social value</a:t>
            </a:r>
          </a:p>
        </p:txBody>
      </p:sp>
      <p:sp>
        <p:nvSpPr>
          <p:cNvPr id="18" name="Oval 17">
            <a:extLst>
              <a:ext uri="{FF2B5EF4-FFF2-40B4-BE49-F238E27FC236}">
                <a16:creationId xmlns:a16="http://schemas.microsoft.com/office/drawing/2014/main" id="{3D37F960-9FE1-40F4-9AA4-AF43019C2787}"/>
              </a:ext>
            </a:extLst>
          </p:cNvPr>
          <p:cNvSpPr/>
          <p:nvPr/>
        </p:nvSpPr>
        <p:spPr>
          <a:xfrm>
            <a:off x="1254266" y="4856737"/>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9" name="TextBox 18">
            <a:extLst>
              <a:ext uri="{FF2B5EF4-FFF2-40B4-BE49-F238E27FC236}">
                <a16:creationId xmlns:a16="http://schemas.microsoft.com/office/drawing/2014/main" id="{4D825800-BD2A-47D5-AB9E-4B850AE7207A}"/>
              </a:ext>
            </a:extLst>
          </p:cNvPr>
          <p:cNvSpPr txBox="1"/>
          <p:nvPr/>
        </p:nvSpPr>
        <p:spPr>
          <a:xfrm>
            <a:off x="1297243" y="2534063"/>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B964F869-B291-4382-95CB-986281F7D9DC}"/>
              </a:ext>
            </a:extLst>
          </p:cNvPr>
          <p:cNvSpPr txBox="1"/>
          <p:nvPr/>
        </p:nvSpPr>
        <p:spPr>
          <a:xfrm>
            <a:off x="1600982" y="3132782"/>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662A6AC9-D81F-4FEF-B2D4-D2335EB9F78B}"/>
              </a:ext>
            </a:extLst>
          </p:cNvPr>
          <p:cNvSpPr txBox="1"/>
          <p:nvPr/>
        </p:nvSpPr>
        <p:spPr>
          <a:xfrm>
            <a:off x="1739894" y="3737554"/>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3.</a:t>
            </a:r>
          </a:p>
        </p:txBody>
      </p:sp>
      <p:sp>
        <p:nvSpPr>
          <p:cNvPr id="22" name="TextBox 21">
            <a:extLst>
              <a:ext uri="{FF2B5EF4-FFF2-40B4-BE49-F238E27FC236}">
                <a16:creationId xmlns:a16="http://schemas.microsoft.com/office/drawing/2014/main" id="{133BA352-1D23-46E7-AF6B-AFBE74F15F7B}"/>
              </a:ext>
            </a:extLst>
          </p:cNvPr>
          <p:cNvSpPr txBox="1"/>
          <p:nvPr/>
        </p:nvSpPr>
        <p:spPr>
          <a:xfrm>
            <a:off x="1598507" y="4338748"/>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4.</a:t>
            </a:r>
          </a:p>
        </p:txBody>
      </p:sp>
      <p:sp>
        <p:nvSpPr>
          <p:cNvPr id="26" name="TextBox 25">
            <a:extLst>
              <a:ext uri="{FF2B5EF4-FFF2-40B4-BE49-F238E27FC236}">
                <a16:creationId xmlns:a16="http://schemas.microsoft.com/office/drawing/2014/main" id="{1E00A923-4C70-42CB-97B0-6B49AE029EBD}"/>
              </a:ext>
            </a:extLst>
          </p:cNvPr>
          <p:cNvSpPr txBox="1"/>
          <p:nvPr/>
        </p:nvSpPr>
        <p:spPr>
          <a:xfrm>
            <a:off x="1332921" y="4934719"/>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5.</a:t>
            </a:r>
          </a:p>
        </p:txBody>
      </p:sp>
      <p:sp>
        <p:nvSpPr>
          <p:cNvPr id="27" name="Rectangle 26">
            <a:extLst>
              <a:ext uri="{FF2B5EF4-FFF2-40B4-BE49-F238E27FC236}">
                <a16:creationId xmlns:a16="http://schemas.microsoft.com/office/drawing/2014/main" id="{8B34034E-DDC0-45B8-A0DC-5220E6E9056B}"/>
              </a:ext>
            </a:extLst>
          </p:cNvPr>
          <p:cNvSpPr/>
          <p:nvPr/>
        </p:nvSpPr>
        <p:spPr>
          <a:xfrm>
            <a:off x="482306" y="5619969"/>
            <a:ext cx="11380304" cy="400110"/>
          </a:xfrm>
          <a:prstGeom prst="rect">
            <a:avLst/>
          </a:prstGeom>
        </p:spPr>
        <p:txBody>
          <a:bodyPr wrap="square" lIns="91440" tIns="45720" rIns="91440" bIns="45720" anchor="t">
            <a:spAutoFit/>
          </a:bodyPr>
          <a:lstStyle/>
          <a:p>
            <a:pPr lvl="0"/>
            <a:r>
              <a:rPr lang="en-GB" sz="2000">
                <a:latin typeface="Arial" panose="020B0604020202020204" pitchFamily="34" charset="0"/>
                <a:cs typeface="Arial" panose="020B0604020202020204" pitchFamily="34" charset="0"/>
              </a:rPr>
              <a:t>The relevant authority is advised to carefully consider the relative importance of the </a:t>
            </a:r>
            <a:r>
              <a:rPr lang="en-GB" sz="2000" b="1">
                <a:latin typeface="Arial" panose="020B0604020202020204" pitchFamily="34" charset="0"/>
                <a:cs typeface="Arial" panose="020B0604020202020204" pitchFamily="34" charset="0"/>
              </a:rPr>
              <a:t>value</a:t>
            </a:r>
            <a:r>
              <a:rPr lang="en-GB" sz="2000">
                <a:latin typeface="Arial" panose="020B0604020202020204" pitchFamily="34" charset="0"/>
                <a:cs typeface="Arial" panose="020B0604020202020204" pitchFamily="34" charset="0"/>
              </a:rPr>
              <a:t> criterion. </a:t>
            </a:r>
          </a:p>
        </p:txBody>
      </p:sp>
    </p:spTree>
    <p:extLst>
      <p:ext uri="{BB962C8B-B14F-4D97-AF65-F5344CB8AC3E}">
        <p14:creationId xmlns:p14="http://schemas.microsoft.com/office/powerpoint/2010/main" val="2820750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2B84FA-3B12-42B2-9B69-5820C1BED83D}"/>
              </a:ext>
            </a:extLst>
          </p:cNvPr>
          <p:cNvSpPr>
            <a:spLocks noGrp="1"/>
          </p:cNvSpPr>
          <p:nvPr>
            <p:ph type="title"/>
          </p:nvPr>
        </p:nvSpPr>
        <p:spPr>
          <a:xfrm>
            <a:off x="1049781" y="364957"/>
            <a:ext cx="10092438" cy="611649"/>
          </a:xfrm>
        </p:spPr>
        <p:txBody>
          <a:bodyPr>
            <a:normAutofit/>
          </a:bodyPr>
          <a:lstStyle/>
          <a:p>
            <a:pPr algn="ctr"/>
            <a:r>
              <a:rPr lang="en-US" b="1">
                <a:latin typeface="Arial"/>
                <a:cs typeface="Arial"/>
              </a:rPr>
              <a:t>STEP 3 of the competitive process</a:t>
            </a:r>
            <a:endParaRPr lang="en-US" b="1"/>
          </a:p>
        </p:txBody>
      </p:sp>
      <p:grpSp>
        <p:nvGrpSpPr>
          <p:cNvPr id="7" name="Group 6">
            <a:extLst>
              <a:ext uri="{FF2B5EF4-FFF2-40B4-BE49-F238E27FC236}">
                <a16:creationId xmlns:a16="http://schemas.microsoft.com/office/drawing/2014/main" id="{F2EB8ACA-EDD5-46BA-86A1-FCE8A9886FB3}"/>
              </a:ext>
            </a:extLst>
          </p:cNvPr>
          <p:cNvGrpSpPr/>
          <p:nvPr/>
        </p:nvGrpSpPr>
        <p:grpSpPr>
          <a:xfrm>
            <a:off x="68712" y="77036"/>
            <a:ext cx="1669624" cy="1651330"/>
            <a:chOff x="68712" y="82220"/>
            <a:chExt cx="1669624" cy="1620983"/>
          </a:xfrm>
        </p:grpSpPr>
        <p:sp>
          <p:nvSpPr>
            <p:cNvPr id="8" name="Oval 7">
              <a:extLst>
                <a:ext uri="{FF2B5EF4-FFF2-40B4-BE49-F238E27FC236}">
                  <a16:creationId xmlns:a16="http://schemas.microsoft.com/office/drawing/2014/main" id="{A9C22D28-BB03-4324-9C04-EB547A960004}"/>
                </a:ext>
              </a:extLst>
            </p:cNvPr>
            <p:cNvSpPr/>
            <p:nvPr/>
          </p:nvSpPr>
          <p:spPr>
            <a:xfrm>
              <a:off x="93524" y="82220"/>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C7D1EA49-B107-4FA2-99A7-FD2AA5138182}"/>
                </a:ext>
              </a:extLst>
            </p:cNvPr>
            <p:cNvSpPr txBox="1"/>
            <p:nvPr/>
          </p:nvSpPr>
          <p:spPr>
            <a:xfrm>
              <a:off x="68712" y="620803"/>
              <a:ext cx="1669624" cy="543817"/>
            </a:xfrm>
            <a:prstGeom prst="rect">
              <a:avLst/>
            </a:prstGeom>
            <a:noFill/>
          </p:spPr>
          <p:txBody>
            <a:bodyPr wrap="none" lIns="91440" tIns="45720" rIns="91440" bIns="45720" rtlCol="0" anchor="t">
              <a:spAutoFit/>
            </a:bodyPr>
            <a:lstStyle/>
            <a:p>
              <a:pPr algn="ctr"/>
              <a:r>
                <a:rPr lang="en-GB" sz="1500" b="1">
                  <a:latin typeface="Arial"/>
                  <a:cs typeface="Arial"/>
                </a:rPr>
                <a:t>Regulation 11(3)</a:t>
              </a:r>
            </a:p>
            <a:p>
              <a:pPr algn="ctr"/>
              <a:r>
                <a:rPr lang="en-GB" sz="1500" b="1">
                  <a:latin typeface="Arial" panose="020B0604020202020204" pitchFamily="34" charset="0"/>
                  <a:cs typeface="Arial" panose="020B0604020202020204" pitchFamily="34" charset="0"/>
                </a:rPr>
                <a:t>Schedule 8</a:t>
              </a:r>
            </a:p>
          </p:txBody>
        </p:sp>
      </p:grpSp>
      <p:sp>
        <p:nvSpPr>
          <p:cNvPr id="11" name="Rectangle 10">
            <a:extLst>
              <a:ext uri="{FF2B5EF4-FFF2-40B4-BE49-F238E27FC236}">
                <a16:creationId xmlns:a16="http://schemas.microsoft.com/office/drawing/2014/main" id="{58DB7B93-8CE0-4312-8F1D-F562775596D8}"/>
              </a:ext>
            </a:extLst>
          </p:cNvPr>
          <p:cNvSpPr/>
          <p:nvPr/>
        </p:nvSpPr>
        <p:spPr>
          <a:xfrm>
            <a:off x="940915" y="1951543"/>
            <a:ext cx="10310170" cy="415498"/>
          </a:xfrm>
          <a:prstGeom prst="rect">
            <a:avLst/>
          </a:prstGeom>
        </p:spPr>
        <p:txBody>
          <a:bodyPr wrap="square" lIns="91440" tIns="45720" rIns="91440" bIns="45720" anchor="t">
            <a:spAutoFit/>
          </a:bodyPr>
          <a:lstStyle/>
          <a:p>
            <a:pPr lvl="0"/>
            <a:r>
              <a:rPr lang="en-GB" sz="2100">
                <a:latin typeface="Arial" panose="020B0604020202020204" pitchFamily="34" charset="0"/>
                <a:cs typeface="Arial" panose="020B0604020202020204" pitchFamily="34" charset="0"/>
              </a:rPr>
              <a:t>The relevant authority must next publish a notice inviting offers.</a:t>
            </a:r>
          </a:p>
        </p:txBody>
      </p:sp>
      <p:graphicFrame>
        <p:nvGraphicFramePr>
          <p:cNvPr id="12" name="Diagram 11">
            <a:extLst>
              <a:ext uri="{FF2B5EF4-FFF2-40B4-BE49-F238E27FC236}">
                <a16:creationId xmlns:a16="http://schemas.microsoft.com/office/drawing/2014/main" id="{EE0CE54E-137F-49C3-9056-DA5D35A94251}"/>
              </a:ext>
            </a:extLst>
          </p:cNvPr>
          <p:cNvGraphicFramePr/>
          <p:nvPr>
            <p:extLst>
              <p:ext uri="{D42A27DB-BD31-4B8C-83A1-F6EECF244321}">
                <p14:modId xmlns:p14="http://schemas.microsoft.com/office/powerpoint/2010/main" val="2869689352"/>
              </p:ext>
            </p:extLst>
          </p:nvPr>
        </p:nvGraphicFramePr>
        <p:xfrm>
          <a:off x="510043" y="2695827"/>
          <a:ext cx="11171914" cy="2982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9624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7E6A42-E74B-4D23-BF83-609A1D540FF3}"/>
              </a:ext>
            </a:extLst>
          </p:cNvPr>
          <p:cNvSpPr>
            <a:spLocks noGrp="1"/>
          </p:cNvSpPr>
          <p:nvPr>
            <p:ph type="title"/>
          </p:nvPr>
        </p:nvSpPr>
        <p:spPr>
          <a:xfrm>
            <a:off x="1049781" y="364957"/>
            <a:ext cx="10092438" cy="611649"/>
          </a:xfrm>
        </p:spPr>
        <p:txBody>
          <a:bodyPr>
            <a:normAutofit/>
          </a:bodyPr>
          <a:lstStyle/>
          <a:p>
            <a:pPr algn="ctr"/>
            <a:r>
              <a:rPr lang="en-US" b="1"/>
              <a:t>STEP 4 of the competitive process</a:t>
            </a:r>
          </a:p>
        </p:txBody>
      </p:sp>
      <p:grpSp>
        <p:nvGrpSpPr>
          <p:cNvPr id="8" name="Group 7">
            <a:extLst>
              <a:ext uri="{FF2B5EF4-FFF2-40B4-BE49-F238E27FC236}">
                <a16:creationId xmlns:a16="http://schemas.microsoft.com/office/drawing/2014/main" id="{6A5FB6C3-3FAE-4362-A389-14C7401C4085}"/>
              </a:ext>
            </a:extLst>
          </p:cNvPr>
          <p:cNvGrpSpPr/>
          <p:nvPr/>
        </p:nvGrpSpPr>
        <p:grpSpPr>
          <a:xfrm>
            <a:off x="63389" y="26236"/>
            <a:ext cx="1680268" cy="1651330"/>
            <a:chOff x="63389" y="82220"/>
            <a:chExt cx="1680268" cy="1620983"/>
          </a:xfrm>
        </p:grpSpPr>
        <p:sp>
          <p:nvSpPr>
            <p:cNvPr id="9" name="Oval 8">
              <a:extLst>
                <a:ext uri="{FF2B5EF4-FFF2-40B4-BE49-F238E27FC236}">
                  <a16:creationId xmlns:a16="http://schemas.microsoft.com/office/drawing/2014/main" id="{F8CCA348-1A12-4072-B19A-4E2D725323F8}"/>
                </a:ext>
              </a:extLst>
            </p:cNvPr>
            <p:cNvSpPr/>
            <p:nvPr/>
          </p:nvSpPr>
          <p:spPr>
            <a:xfrm>
              <a:off x="93518" y="82220"/>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12974918-58E5-4B7B-AED0-2D5CF9F4A76E}"/>
                </a:ext>
              </a:extLst>
            </p:cNvPr>
            <p:cNvSpPr txBox="1"/>
            <p:nvPr/>
          </p:nvSpPr>
          <p:spPr>
            <a:xfrm>
              <a:off x="63389" y="727878"/>
              <a:ext cx="1680268" cy="317226"/>
            </a:xfrm>
            <a:prstGeom prst="rect">
              <a:avLst/>
            </a:prstGeom>
            <a:noFill/>
          </p:spPr>
          <p:txBody>
            <a:bodyPr wrap="none" lIns="91440" tIns="45720" rIns="91440" bIns="45720" rtlCol="0" anchor="t">
              <a:spAutoFit/>
            </a:bodyPr>
            <a:lstStyle/>
            <a:p>
              <a:pPr algn="ctr"/>
              <a:r>
                <a:rPr lang="en-GB" sz="1500" b="1">
                  <a:latin typeface="Arial"/>
                  <a:cs typeface="Arial"/>
                </a:rPr>
                <a:t>Regulation 11(5)</a:t>
              </a:r>
            </a:p>
          </p:txBody>
        </p:sp>
      </p:grpSp>
      <p:graphicFrame>
        <p:nvGraphicFramePr>
          <p:cNvPr id="2" name="Diagram 1">
            <a:extLst>
              <a:ext uri="{FF2B5EF4-FFF2-40B4-BE49-F238E27FC236}">
                <a16:creationId xmlns:a16="http://schemas.microsoft.com/office/drawing/2014/main" id="{AFC8C54A-0839-47DD-B2C3-EB6591CCE7BF}"/>
              </a:ext>
            </a:extLst>
          </p:cNvPr>
          <p:cNvGraphicFramePr/>
          <p:nvPr>
            <p:extLst>
              <p:ext uri="{D42A27DB-BD31-4B8C-83A1-F6EECF244321}">
                <p14:modId xmlns:p14="http://schemas.microsoft.com/office/powerpoint/2010/main" val="22823653"/>
              </p:ext>
            </p:extLst>
          </p:nvPr>
        </p:nvGraphicFramePr>
        <p:xfrm>
          <a:off x="222249" y="1996591"/>
          <a:ext cx="11426825" cy="4141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93744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4FB5C3D-97D4-428B-9B03-CF65905219B5}"/>
              </a:ext>
            </a:extLst>
          </p:cNvPr>
          <p:cNvSpPr>
            <a:spLocks noGrp="1"/>
          </p:cNvSpPr>
          <p:nvPr>
            <p:ph type="title"/>
          </p:nvPr>
        </p:nvSpPr>
        <p:spPr>
          <a:xfrm>
            <a:off x="2164975" y="364957"/>
            <a:ext cx="7862051" cy="611649"/>
          </a:xfrm>
        </p:spPr>
        <p:txBody>
          <a:bodyPr>
            <a:normAutofit/>
          </a:bodyPr>
          <a:lstStyle/>
          <a:p>
            <a:pPr algn="ctr"/>
            <a:r>
              <a:rPr lang="en-US" b="1"/>
              <a:t>STEP 5 of the competitive process</a:t>
            </a:r>
          </a:p>
        </p:txBody>
      </p:sp>
      <p:sp>
        <p:nvSpPr>
          <p:cNvPr id="6" name="Rectangle 5">
            <a:extLst>
              <a:ext uri="{FF2B5EF4-FFF2-40B4-BE49-F238E27FC236}">
                <a16:creationId xmlns:a16="http://schemas.microsoft.com/office/drawing/2014/main" id="{09A49709-76E7-4930-B722-ED674ED77258}"/>
              </a:ext>
            </a:extLst>
          </p:cNvPr>
          <p:cNvSpPr/>
          <p:nvPr/>
        </p:nvSpPr>
        <p:spPr>
          <a:xfrm>
            <a:off x="810422" y="1940612"/>
            <a:ext cx="10571157" cy="415498"/>
          </a:xfrm>
          <a:prstGeom prst="rect">
            <a:avLst/>
          </a:prstGeom>
        </p:spPr>
        <p:txBody>
          <a:bodyPr wrap="square">
            <a:spAutoFit/>
          </a:bodyPr>
          <a:lstStyle/>
          <a:p>
            <a:pPr lvl="0"/>
            <a:r>
              <a:rPr lang="en-GB" sz="2100">
                <a:latin typeface="Arial" panose="020B0604020202020204" pitchFamily="34" charset="0"/>
                <a:cs typeface="Arial" panose="020B0604020202020204" pitchFamily="34" charset="0"/>
              </a:rPr>
              <a:t>Once the relevant authority has selected the successful bid(s), they must:</a:t>
            </a:r>
            <a:r>
              <a:rPr lang="en-GB" sz="2100" b="0" i="0">
                <a:solidFill>
                  <a:srgbClr val="231F20"/>
                </a:solidFill>
                <a:effectLst/>
                <a:latin typeface="Arial" panose="020B0604020202020204" pitchFamily="34" charset="0"/>
                <a:cs typeface="Arial" panose="020B0604020202020204" pitchFamily="34" charset="0"/>
              </a:rPr>
              <a:t> </a:t>
            </a:r>
          </a:p>
        </p:txBody>
      </p:sp>
      <p:grpSp>
        <p:nvGrpSpPr>
          <p:cNvPr id="7" name="Group 6">
            <a:extLst>
              <a:ext uri="{FF2B5EF4-FFF2-40B4-BE49-F238E27FC236}">
                <a16:creationId xmlns:a16="http://schemas.microsoft.com/office/drawing/2014/main" id="{91E9A5A5-4B4B-4AE5-AFB5-F84259203DDB}"/>
              </a:ext>
            </a:extLst>
          </p:cNvPr>
          <p:cNvGrpSpPr/>
          <p:nvPr/>
        </p:nvGrpSpPr>
        <p:grpSpPr>
          <a:xfrm>
            <a:off x="79913" y="74711"/>
            <a:ext cx="1722523" cy="1651330"/>
            <a:chOff x="-42748" y="82220"/>
            <a:chExt cx="1722523" cy="1620983"/>
          </a:xfrm>
        </p:grpSpPr>
        <p:sp>
          <p:nvSpPr>
            <p:cNvPr id="8" name="Oval 7">
              <a:extLst>
                <a:ext uri="{FF2B5EF4-FFF2-40B4-BE49-F238E27FC236}">
                  <a16:creationId xmlns:a16="http://schemas.microsoft.com/office/drawing/2014/main" id="{039C1719-4A95-4A22-8562-8D6F6AD6C1B7}"/>
                </a:ext>
              </a:extLst>
            </p:cNvPr>
            <p:cNvSpPr/>
            <p:nvPr/>
          </p:nvSpPr>
          <p:spPr>
            <a:xfrm>
              <a:off x="8513" y="82220"/>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3C4458AB-1799-4E6E-AC63-788DE5D04313}"/>
                </a:ext>
              </a:extLst>
            </p:cNvPr>
            <p:cNvSpPr txBox="1"/>
            <p:nvPr/>
          </p:nvSpPr>
          <p:spPr>
            <a:xfrm>
              <a:off x="-42748" y="620803"/>
              <a:ext cx="1722523" cy="543817"/>
            </a:xfrm>
            <a:prstGeom prst="rect">
              <a:avLst/>
            </a:prstGeom>
            <a:noFill/>
          </p:spPr>
          <p:txBody>
            <a:bodyPr wrap="none" lIns="91440" tIns="45720" rIns="91440" bIns="45720" rtlCol="0" anchor="t">
              <a:spAutoFit/>
            </a:bodyPr>
            <a:lstStyle/>
            <a:p>
              <a:pPr algn="ctr"/>
              <a:r>
                <a:rPr lang="en-GB" sz="1500" b="1">
                  <a:latin typeface="Arial"/>
                  <a:cs typeface="Arial"/>
                </a:rPr>
                <a:t>Regulation 11(8)</a:t>
              </a:r>
              <a:endParaRPr lang="en-US"/>
            </a:p>
            <a:p>
              <a:pPr algn="ctr"/>
              <a:r>
                <a:rPr lang="en-GB" sz="1500" b="1">
                  <a:latin typeface="Arial" panose="020B0604020202020204" pitchFamily="34" charset="0"/>
                  <a:cs typeface="Arial" panose="020B0604020202020204" pitchFamily="34" charset="0"/>
                </a:rPr>
                <a:t>Schedule 9</a:t>
              </a:r>
            </a:p>
          </p:txBody>
        </p:sp>
      </p:grpSp>
      <p:sp>
        <p:nvSpPr>
          <p:cNvPr id="10" name="Freeform: Shape 9">
            <a:extLst>
              <a:ext uri="{FF2B5EF4-FFF2-40B4-BE49-F238E27FC236}">
                <a16:creationId xmlns:a16="http://schemas.microsoft.com/office/drawing/2014/main" id="{DBD7CC2A-3C3F-4593-BC3A-85934553A5F8}"/>
              </a:ext>
            </a:extLst>
          </p:cNvPr>
          <p:cNvSpPr/>
          <p:nvPr/>
        </p:nvSpPr>
        <p:spPr>
          <a:xfrm>
            <a:off x="1738335" y="2882824"/>
            <a:ext cx="9464675" cy="657584"/>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kern="1200">
                <a:latin typeface="Arial" panose="020B0604020202020204" pitchFamily="34" charset="0"/>
                <a:cs typeface="Arial" panose="020B0604020202020204" pitchFamily="34" charset="0"/>
              </a:rPr>
              <a:t>Inform the successful provider (or group of providers) of their intention to award them the contract.</a:t>
            </a:r>
          </a:p>
        </p:txBody>
      </p:sp>
      <p:sp>
        <p:nvSpPr>
          <p:cNvPr id="11" name="Oval 10">
            <a:extLst>
              <a:ext uri="{FF2B5EF4-FFF2-40B4-BE49-F238E27FC236}">
                <a16:creationId xmlns:a16="http://schemas.microsoft.com/office/drawing/2014/main" id="{697250BB-D0C8-4473-A092-433A8B8363AC}"/>
              </a:ext>
            </a:extLst>
          </p:cNvPr>
          <p:cNvSpPr/>
          <p:nvPr/>
        </p:nvSpPr>
        <p:spPr>
          <a:xfrm>
            <a:off x="782184" y="2896544"/>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1.</a:t>
            </a:r>
          </a:p>
        </p:txBody>
      </p:sp>
      <p:sp>
        <p:nvSpPr>
          <p:cNvPr id="12" name="Freeform: Shape 11">
            <a:extLst>
              <a:ext uri="{FF2B5EF4-FFF2-40B4-BE49-F238E27FC236}">
                <a16:creationId xmlns:a16="http://schemas.microsoft.com/office/drawing/2014/main" id="{D6E1477A-EFE0-4D61-BA44-330641E07AA1}"/>
              </a:ext>
            </a:extLst>
          </p:cNvPr>
          <p:cNvSpPr/>
          <p:nvPr/>
        </p:nvSpPr>
        <p:spPr>
          <a:xfrm>
            <a:off x="1738335" y="3980307"/>
            <a:ext cx="9492913" cy="1831213"/>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defTabSz="933450">
              <a:lnSpc>
                <a:spcPct val="90000"/>
              </a:lnSpc>
              <a:spcBef>
                <a:spcPct val="0"/>
              </a:spcBef>
              <a:spcAft>
                <a:spcPct val="35000"/>
              </a:spcAft>
            </a:pPr>
            <a:r>
              <a:rPr lang="en-GB" kern="1200">
                <a:solidFill>
                  <a:schemeClr val="bg1"/>
                </a:solidFill>
                <a:latin typeface="Arial" panose="020B0604020202020204" pitchFamily="34" charset="0"/>
                <a:cs typeface="Arial" panose="020B0604020202020204" pitchFamily="34" charset="0"/>
              </a:rPr>
              <a:t>Inform the unsuccessful providers (or group of providers) in writing that their bid </a:t>
            </a:r>
            <a:r>
              <a:rPr lang="en-GB">
                <a:solidFill>
                  <a:schemeClr val="bg1"/>
                </a:solidFill>
                <a:latin typeface="Arial" panose="020B0604020202020204" pitchFamily="34" charset="0"/>
                <a:cs typeface="Arial" panose="020B0604020202020204" pitchFamily="34" charset="0"/>
              </a:rPr>
              <a:t>has been unsuccessful. The information that must be communicated to unsuccessful providers is set out in Schedule 9 of the Regulation.  </a:t>
            </a:r>
          </a:p>
          <a:p>
            <a:pPr defTabSz="933450">
              <a:lnSpc>
                <a:spcPct val="90000"/>
              </a:lnSpc>
              <a:spcBef>
                <a:spcPct val="0"/>
              </a:spcBef>
              <a:spcAft>
                <a:spcPct val="35000"/>
              </a:spcAft>
            </a:pPr>
            <a:endParaRPr lang="en-GB" kern="1200">
              <a:solidFill>
                <a:schemeClr val="bg1"/>
              </a:solidFill>
              <a:latin typeface="Arial" panose="020B0604020202020204" pitchFamily="34" charset="0"/>
              <a:cs typeface="Arial" panose="020B0604020202020204" pitchFamily="34" charset="0"/>
            </a:endParaRPr>
          </a:p>
          <a:p>
            <a:pPr defTabSz="933450">
              <a:lnSpc>
                <a:spcPct val="90000"/>
              </a:lnSpc>
              <a:spcBef>
                <a:spcPct val="0"/>
              </a:spcBef>
              <a:spcAft>
                <a:spcPct val="35000"/>
              </a:spcAft>
            </a:pPr>
            <a:r>
              <a:rPr lang="en-GB" b="0" i="0">
                <a:solidFill>
                  <a:schemeClr val="bg1"/>
                </a:solidFill>
                <a:effectLst/>
                <a:latin typeface="Arial" panose="020B0604020202020204" pitchFamily="34" charset="0"/>
                <a:cs typeface="Arial" panose="020B0604020202020204" pitchFamily="34" charset="0"/>
              </a:rPr>
              <a:t>Relevant authorities may also choose to give feedback to unsuccessful providers on what they have done well and what they could have done to improve the bid. </a:t>
            </a:r>
            <a:r>
              <a:rPr lang="en-GB" kern="1200">
                <a:solidFill>
                  <a:schemeClr val="bg1"/>
                </a:solidFill>
                <a:latin typeface="Arial" panose="020B0604020202020204" pitchFamily="34" charset="0"/>
                <a:cs typeface="Arial" panose="020B0604020202020204" pitchFamily="34" charset="0"/>
              </a:rPr>
              <a:t> </a:t>
            </a:r>
          </a:p>
        </p:txBody>
      </p:sp>
      <p:sp>
        <p:nvSpPr>
          <p:cNvPr id="13" name="Oval 12">
            <a:extLst>
              <a:ext uri="{FF2B5EF4-FFF2-40B4-BE49-F238E27FC236}">
                <a16:creationId xmlns:a16="http://schemas.microsoft.com/office/drawing/2014/main" id="{CA20E0CA-4A33-457B-8911-B24E4729D910}"/>
              </a:ext>
            </a:extLst>
          </p:cNvPr>
          <p:cNvSpPr/>
          <p:nvPr/>
        </p:nvSpPr>
        <p:spPr>
          <a:xfrm>
            <a:off x="810422" y="4580841"/>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84122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F070B4F9-5810-4878-A383-C5E97BC9A1CA}"/>
              </a:ext>
            </a:extLst>
          </p:cNvPr>
          <p:cNvSpPr/>
          <p:nvPr/>
        </p:nvSpPr>
        <p:spPr>
          <a:xfrm>
            <a:off x="2280342" y="5615941"/>
            <a:ext cx="8621022" cy="770964"/>
          </a:xfrm>
          <a:custGeom>
            <a:avLst/>
            <a:gdLst>
              <a:gd name="connsiteX0" fmla="*/ 0 w 7312859"/>
              <a:gd name="connsiteY0" fmla="*/ 0 h 770964"/>
              <a:gd name="connsiteX1" fmla="*/ 7312859 w 7312859"/>
              <a:gd name="connsiteY1" fmla="*/ 0 h 770964"/>
              <a:gd name="connsiteX2" fmla="*/ 7312859 w 7312859"/>
              <a:gd name="connsiteY2" fmla="*/ 770964 h 770964"/>
              <a:gd name="connsiteX3" fmla="*/ 0 w 7312859"/>
              <a:gd name="connsiteY3" fmla="*/ 770964 h 770964"/>
              <a:gd name="connsiteX4" fmla="*/ 0 w 7312859"/>
              <a:gd name="connsiteY4" fmla="*/ 0 h 77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2859" h="770964">
                <a:moveTo>
                  <a:pt x="0" y="0"/>
                </a:moveTo>
                <a:lnTo>
                  <a:pt x="7312859" y="0"/>
                </a:lnTo>
                <a:lnTo>
                  <a:pt x="7312859" y="770964"/>
                </a:lnTo>
                <a:lnTo>
                  <a:pt x="0" y="770964"/>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7992" tIns="45720" rIns="45720" bIns="45720" numCol="1" spcCol="1270" anchor="ctr" anchorCtr="0">
            <a:noAutofit/>
          </a:bodyPr>
          <a:lstStyle/>
          <a:p>
            <a:pPr marL="0" lvl="0" indent="0" algn="l" defTabSz="800100">
              <a:lnSpc>
                <a:spcPct val="90000"/>
              </a:lnSpc>
              <a:spcBef>
                <a:spcPct val="0"/>
              </a:spcBef>
              <a:spcAft>
                <a:spcPct val="35000"/>
              </a:spcAft>
              <a:buClr>
                <a:srgbClr val="005EB8"/>
              </a:buClr>
              <a:buNone/>
            </a:pPr>
            <a:r>
              <a:rPr lang="en-GB" sz="1800" b="1" kern="1200">
                <a:latin typeface="Arial" panose="020B0604020202020204" pitchFamily="34" charset="0"/>
                <a:cs typeface="Arial" panose="020B0604020202020204" pitchFamily="34" charset="0"/>
              </a:rPr>
              <a:t>opportunities to reduce bureaucracy and cost </a:t>
            </a:r>
            <a:r>
              <a:rPr lang="en-GB" sz="1800" kern="1200">
                <a:latin typeface="Arial" panose="020B0604020202020204" pitchFamily="34" charset="0"/>
                <a:cs typeface="Arial" panose="020B0604020202020204" pitchFamily="34" charset="0"/>
              </a:rPr>
              <a:t>associated with the current rules.</a:t>
            </a:r>
          </a:p>
        </p:txBody>
      </p:sp>
      <p:sp>
        <p:nvSpPr>
          <p:cNvPr id="15" name="Block Arc 14">
            <a:extLst>
              <a:ext uri="{FF2B5EF4-FFF2-40B4-BE49-F238E27FC236}">
                <a16:creationId xmlns:a16="http://schemas.microsoft.com/office/drawing/2014/main" id="{8B68B0EF-3DA3-4DC0-BC66-0C7DF1361B3E}"/>
              </a:ext>
            </a:extLst>
          </p:cNvPr>
          <p:cNvSpPr/>
          <p:nvPr/>
        </p:nvSpPr>
        <p:spPr>
          <a:xfrm>
            <a:off x="-2003846" y="1970281"/>
            <a:ext cx="4907335" cy="5478079"/>
          </a:xfrm>
          <a:prstGeom prst="blockArc">
            <a:avLst>
              <a:gd name="adj1" fmla="val 18900000"/>
              <a:gd name="adj2" fmla="val 2700000"/>
              <a:gd name="adj3" fmla="val 300"/>
            </a:avLst>
          </a:prstGeom>
          <a:ln>
            <a:solidFill>
              <a:srgbClr val="005E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 name="Oval 1">
            <a:extLst>
              <a:ext uri="{FF2B5EF4-FFF2-40B4-BE49-F238E27FC236}">
                <a16:creationId xmlns:a16="http://schemas.microsoft.com/office/drawing/2014/main" id="{8532F975-6E1E-72EC-6C82-321C6E3FE0E1}"/>
              </a:ext>
            </a:extLst>
          </p:cNvPr>
          <p:cNvSpPr/>
          <p:nvPr/>
        </p:nvSpPr>
        <p:spPr>
          <a:xfrm>
            <a:off x="1517053" y="5425870"/>
            <a:ext cx="1443586" cy="1330474"/>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endParaRPr lang="en-GB"/>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71475" y="1222028"/>
            <a:ext cx="11387137" cy="718544"/>
          </a:xfrm>
        </p:spPr>
        <p:txBody>
          <a:bodyPr>
            <a:noAutofit/>
          </a:bodyPr>
          <a:lstStyle/>
          <a:p>
            <a:pPr marL="0" indent="0">
              <a:buNone/>
            </a:pPr>
            <a:r>
              <a:rPr lang="en-GB" sz="2000">
                <a:latin typeface="Arial" panose="020B0604020202020204" pitchFamily="34" charset="0"/>
                <a:cs typeface="Arial" panose="020B0604020202020204" pitchFamily="34" charset="0"/>
              </a:rPr>
              <a:t>The PSR has been designed to introduce:</a:t>
            </a:r>
          </a:p>
        </p:txBody>
      </p:sp>
      <p:pic>
        <p:nvPicPr>
          <p:cNvPr id="7" name="Picture 6" descr="Logo&#10;&#10;Description automatically generated">
            <a:extLst>
              <a:ext uri="{FF2B5EF4-FFF2-40B4-BE49-F238E27FC236}">
                <a16:creationId xmlns:a16="http://schemas.microsoft.com/office/drawing/2014/main" id="{0CC98752-879B-4B91-986A-A046A6C2D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8D219F6A-F05A-415D-87F0-05F83039D088}"/>
              </a:ext>
            </a:extLst>
          </p:cNvPr>
          <p:cNvSpPr txBox="1">
            <a:spLocks/>
          </p:cNvSpPr>
          <p:nvPr/>
        </p:nvSpPr>
        <p:spPr>
          <a:xfrm>
            <a:off x="2963652" y="76987"/>
            <a:ext cx="626469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Aims of the PSR</a:t>
            </a:r>
          </a:p>
        </p:txBody>
      </p:sp>
      <p:sp>
        <p:nvSpPr>
          <p:cNvPr id="14" name="Rectangle 13">
            <a:extLst>
              <a:ext uri="{FF2B5EF4-FFF2-40B4-BE49-F238E27FC236}">
                <a16:creationId xmlns:a16="http://schemas.microsoft.com/office/drawing/2014/main" id="{A869ABE0-A9CE-4E62-8274-F9535DE194AD}"/>
              </a:ext>
            </a:extLst>
          </p:cNvPr>
          <p:cNvSpPr/>
          <p:nvPr/>
        </p:nvSpPr>
        <p:spPr>
          <a:xfrm>
            <a:off x="1919536" y="1543704"/>
            <a:ext cx="8128000" cy="5341680"/>
          </a:xfrm>
          <a:prstGeom prst="rect">
            <a:avLst/>
          </a:prstGeom>
          <a:noFill/>
          <a:ln>
            <a:noFill/>
          </a:ln>
        </p:spPr>
        <p:txBody>
          <a:bodyPr/>
          <a:lstStyle/>
          <a:p>
            <a:endParaRPr lang="en-GB"/>
          </a:p>
        </p:txBody>
      </p:sp>
      <p:sp>
        <p:nvSpPr>
          <p:cNvPr id="16" name="Freeform: Shape 15">
            <a:extLst>
              <a:ext uri="{FF2B5EF4-FFF2-40B4-BE49-F238E27FC236}">
                <a16:creationId xmlns:a16="http://schemas.microsoft.com/office/drawing/2014/main" id="{5CDC7989-1D96-4D2D-A87C-B1BB4C603712}"/>
              </a:ext>
            </a:extLst>
          </p:cNvPr>
          <p:cNvSpPr/>
          <p:nvPr/>
        </p:nvSpPr>
        <p:spPr>
          <a:xfrm>
            <a:off x="2260573" y="2262248"/>
            <a:ext cx="8640792" cy="1009715"/>
          </a:xfrm>
          <a:custGeom>
            <a:avLst/>
            <a:gdLst>
              <a:gd name="connsiteX0" fmla="*/ 0 w 7312859"/>
              <a:gd name="connsiteY0" fmla="*/ 0 h 1068336"/>
              <a:gd name="connsiteX1" fmla="*/ 7312859 w 7312859"/>
              <a:gd name="connsiteY1" fmla="*/ 0 h 1068336"/>
              <a:gd name="connsiteX2" fmla="*/ 7312859 w 7312859"/>
              <a:gd name="connsiteY2" fmla="*/ 1068336 h 1068336"/>
              <a:gd name="connsiteX3" fmla="*/ 0 w 7312859"/>
              <a:gd name="connsiteY3" fmla="*/ 1068336 h 1068336"/>
              <a:gd name="connsiteX4" fmla="*/ 0 w 7312859"/>
              <a:gd name="connsiteY4" fmla="*/ 0 h 106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2859" h="1068336">
                <a:moveTo>
                  <a:pt x="0" y="0"/>
                </a:moveTo>
                <a:lnTo>
                  <a:pt x="7312859" y="0"/>
                </a:lnTo>
                <a:lnTo>
                  <a:pt x="7312859" y="1068336"/>
                </a:lnTo>
                <a:lnTo>
                  <a:pt x="0" y="106833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7992" tIns="45720" rIns="45720" bIns="45720" numCol="1" spcCol="1270" anchor="ctr" anchorCtr="0">
            <a:noAutofit/>
          </a:bodyPr>
          <a:lstStyle/>
          <a:p>
            <a:pPr marL="0" lvl="0" indent="0" algn="l" defTabSz="800100">
              <a:lnSpc>
                <a:spcPct val="90000"/>
              </a:lnSpc>
              <a:spcBef>
                <a:spcPct val="0"/>
              </a:spcBef>
              <a:spcAft>
                <a:spcPct val="35000"/>
              </a:spcAft>
              <a:buClr>
                <a:srgbClr val="005EB8"/>
              </a:buClr>
              <a:buNone/>
            </a:pPr>
            <a:r>
              <a:rPr lang="en-GB" sz="1800" b="1" kern="1200">
                <a:latin typeface="Arial" panose="020B0604020202020204" pitchFamily="34" charset="0"/>
                <a:cs typeface="Arial" panose="020B0604020202020204" pitchFamily="34" charset="0"/>
              </a:rPr>
              <a:t>a flexible and proportionate process </a:t>
            </a:r>
            <a:r>
              <a:rPr lang="en-GB" sz="1800" kern="1200">
                <a:latin typeface="Arial" panose="020B0604020202020204" pitchFamily="34" charset="0"/>
                <a:cs typeface="Arial" panose="020B0604020202020204" pitchFamily="34" charset="0"/>
              </a:rPr>
              <a:t>for selecting providers of health care services so that all decisions are made in the best interest of people who use the services</a:t>
            </a:r>
          </a:p>
        </p:txBody>
      </p:sp>
      <p:grpSp>
        <p:nvGrpSpPr>
          <p:cNvPr id="23" name="Group 22">
            <a:extLst>
              <a:ext uri="{FF2B5EF4-FFF2-40B4-BE49-F238E27FC236}">
                <a16:creationId xmlns:a16="http://schemas.microsoft.com/office/drawing/2014/main" id="{47496867-905E-4FDF-8157-371B4647F556}"/>
              </a:ext>
            </a:extLst>
          </p:cNvPr>
          <p:cNvGrpSpPr/>
          <p:nvPr/>
        </p:nvGrpSpPr>
        <p:grpSpPr>
          <a:xfrm>
            <a:off x="1897100" y="3703350"/>
            <a:ext cx="9004262" cy="1417075"/>
            <a:chOff x="2394699" y="3518974"/>
            <a:chExt cx="7579121" cy="1417075"/>
          </a:xfrm>
        </p:grpSpPr>
        <p:sp>
          <p:nvSpPr>
            <p:cNvPr id="18" name="Freeform: Shape 17">
              <a:extLst>
                <a:ext uri="{FF2B5EF4-FFF2-40B4-BE49-F238E27FC236}">
                  <a16:creationId xmlns:a16="http://schemas.microsoft.com/office/drawing/2014/main" id="{A551BA61-22F6-4A05-B648-AED0FB205F40}"/>
                </a:ext>
              </a:extLst>
            </p:cNvPr>
            <p:cNvSpPr/>
            <p:nvPr/>
          </p:nvSpPr>
          <p:spPr>
            <a:xfrm>
              <a:off x="3049301" y="3680376"/>
              <a:ext cx="6924519" cy="1068336"/>
            </a:xfrm>
            <a:custGeom>
              <a:avLst/>
              <a:gdLst>
                <a:gd name="connsiteX0" fmla="*/ 0 w 6924519"/>
                <a:gd name="connsiteY0" fmla="*/ 0 h 1068336"/>
                <a:gd name="connsiteX1" fmla="*/ 6924519 w 6924519"/>
                <a:gd name="connsiteY1" fmla="*/ 0 h 1068336"/>
                <a:gd name="connsiteX2" fmla="*/ 6924519 w 6924519"/>
                <a:gd name="connsiteY2" fmla="*/ 1068336 h 1068336"/>
                <a:gd name="connsiteX3" fmla="*/ 0 w 6924519"/>
                <a:gd name="connsiteY3" fmla="*/ 1068336 h 1068336"/>
                <a:gd name="connsiteX4" fmla="*/ 0 w 6924519"/>
                <a:gd name="connsiteY4" fmla="*/ 0 h 106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4519" h="1068336">
                  <a:moveTo>
                    <a:pt x="0" y="0"/>
                  </a:moveTo>
                  <a:lnTo>
                    <a:pt x="6924519" y="0"/>
                  </a:lnTo>
                  <a:lnTo>
                    <a:pt x="6924519" y="1068336"/>
                  </a:lnTo>
                  <a:lnTo>
                    <a:pt x="0" y="106833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7992" tIns="45720" rIns="45720" bIns="45720" numCol="1" spcCol="1270" anchor="ctr" anchorCtr="0">
              <a:noAutofit/>
            </a:bodyPr>
            <a:lstStyle/>
            <a:p>
              <a:pPr marL="0" lvl="0" indent="0" algn="l" defTabSz="800100">
                <a:lnSpc>
                  <a:spcPct val="90000"/>
                </a:lnSpc>
                <a:spcBef>
                  <a:spcPct val="0"/>
                </a:spcBef>
                <a:spcAft>
                  <a:spcPct val="35000"/>
                </a:spcAft>
                <a:buClr>
                  <a:srgbClr val="005EB8"/>
                </a:buClr>
                <a:buNone/>
              </a:pPr>
              <a:r>
                <a:rPr lang="en-GB" sz="1800" b="1" kern="1200">
                  <a:latin typeface="Arial" panose="020B0604020202020204" pitchFamily="34" charset="0"/>
                  <a:cs typeface="Arial" panose="020B0604020202020204" pitchFamily="34" charset="0"/>
                </a:rPr>
                <a:t>the capability for greater integration and enhanced collaboration</a:t>
              </a:r>
              <a:r>
                <a:rPr lang="en-GB" sz="1800" kern="1200">
                  <a:latin typeface="Arial" panose="020B0604020202020204" pitchFamily="34" charset="0"/>
                  <a:cs typeface="Arial" panose="020B0604020202020204" pitchFamily="34" charset="0"/>
                </a:rPr>
                <a:t> across the system, whilst ensuring that all decisions about how health care is arranged are made transparently</a:t>
              </a:r>
            </a:p>
          </p:txBody>
        </p:sp>
        <p:sp>
          <p:nvSpPr>
            <p:cNvPr id="19" name="Oval 18">
              <a:extLst>
                <a:ext uri="{FF2B5EF4-FFF2-40B4-BE49-F238E27FC236}">
                  <a16:creationId xmlns:a16="http://schemas.microsoft.com/office/drawing/2014/main" id="{B86F4E3A-4A02-4383-AA10-8F1F4E9778ED}"/>
                </a:ext>
              </a:extLst>
            </p:cNvPr>
            <p:cNvSpPr/>
            <p:nvPr/>
          </p:nvSpPr>
          <p:spPr>
            <a:xfrm>
              <a:off x="2394699" y="3518974"/>
              <a:ext cx="1211008" cy="1417075"/>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TextBox 10">
              <a:extLst>
                <a:ext uri="{FF2B5EF4-FFF2-40B4-BE49-F238E27FC236}">
                  <a16:creationId xmlns:a16="http://schemas.microsoft.com/office/drawing/2014/main" id="{B4C94590-915C-473D-B4A7-C616466B454A}"/>
                </a:ext>
              </a:extLst>
            </p:cNvPr>
            <p:cNvSpPr txBox="1"/>
            <p:nvPr/>
          </p:nvSpPr>
          <p:spPr>
            <a:xfrm>
              <a:off x="2832756" y="4027456"/>
              <a:ext cx="334894" cy="400110"/>
            </a:xfrm>
            <a:prstGeom prst="rect">
              <a:avLst/>
            </a:prstGeom>
            <a:noFill/>
          </p:spPr>
          <p:txBody>
            <a:bodyPr wrap="none" rtlCol="0">
              <a:spAutoFit/>
            </a:bodyPr>
            <a:lstStyle/>
            <a:p>
              <a:pPr algn="ctr"/>
              <a:r>
                <a:rPr lang="en-GB" sz="2000" b="1">
                  <a:latin typeface="Arial" panose="020B0604020202020204" pitchFamily="34" charset="0"/>
                  <a:cs typeface="Arial" panose="020B0604020202020204" pitchFamily="34" charset="0"/>
                </a:rPr>
                <a:t>2.</a:t>
              </a:r>
            </a:p>
          </p:txBody>
        </p:sp>
      </p:grpSp>
      <p:sp>
        <p:nvSpPr>
          <p:cNvPr id="3" name="Oval 2">
            <a:extLst>
              <a:ext uri="{FF2B5EF4-FFF2-40B4-BE49-F238E27FC236}">
                <a16:creationId xmlns:a16="http://schemas.microsoft.com/office/drawing/2014/main" id="{8F1C7920-985F-5CE1-728E-5C4259A2551A}"/>
              </a:ext>
            </a:extLst>
          </p:cNvPr>
          <p:cNvSpPr/>
          <p:nvPr/>
        </p:nvSpPr>
        <p:spPr>
          <a:xfrm>
            <a:off x="1158170" y="2084379"/>
            <a:ext cx="1438720" cy="1417075"/>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endParaRPr lang="en-GB"/>
          </a:p>
        </p:txBody>
      </p:sp>
      <p:sp>
        <p:nvSpPr>
          <p:cNvPr id="4" name="TextBox 3">
            <a:extLst>
              <a:ext uri="{FF2B5EF4-FFF2-40B4-BE49-F238E27FC236}">
                <a16:creationId xmlns:a16="http://schemas.microsoft.com/office/drawing/2014/main" id="{5B5ACC2D-CA9F-CC4C-3DB4-68B1FF24FE7E}"/>
              </a:ext>
            </a:extLst>
          </p:cNvPr>
          <p:cNvSpPr txBox="1"/>
          <p:nvPr/>
        </p:nvSpPr>
        <p:spPr>
          <a:xfrm>
            <a:off x="1975234" y="5906441"/>
            <a:ext cx="527225" cy="369332"/>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3.</a:t>
            </a:r>
          </a:p>
        </p:txBody>
      </p:sp>
      <p:sp>
        <p:nvSpPr>
          <p:cNvPr id="9" name="TextBox 8">
            <a:extLst>
              <a:ext uri="{FF2B5EF4-FFF2-40B4-BE49-F238E27FC236}">
                <a16:creationId xmlns:a16="http://schemas.microsoft.com/office/drawing/2014/main" id="{55969616-A642-D8CA-9A51-01243ED96B61}"/>
              </a:ext>
            </a:extLst>
          </p:cNvPr>
          <p:cNvSpPr txBox="1"/>
          <p:nvPr/>
        </p:nvSpPr>
        <p:spPr>
          <a:xfrm>
            <a:off x="1613918" y="2608250"/>
            <a:ext cx="527225" cy="369332"/>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9270657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10CB4C-E6B3-4EE9-85E3-417A51459DB5}"/>
              </a:ext>
            </a:extLst>
          </p:cNvPr>
          <p:cNvSpPr>
            <a:spLocks noGrp="1"/>
          </p:cNvSpPr>
          <p:nvPr>
            <p:ph type="title"/>
          </p:nvPr>
        </p:nvSpPr>
        <p:spPr>
          <a:xfrm>
            <a:off x="2088804" y="364957"/>
            <a:ext cx="8014392" cy="611649"/>
          </a:xfrm>
        </p:spPr>
        <p:txBody>
          <a:bodyPr>
            <a:normAutofit/>
          </a:bodyPr>
          <a:lstStyle/>
          <a:p>
            <a:pPr algn="ctr"/>
            <a:r>
              <a:rPr lang="en-US" b="1"/>
              <a:t>STEP 6 of the competitive process</a:t>
            </a:r>
          </a:p>
        </p:txBody>
      </p:sp>
      <p:grpSp>
        <p:nvGrpSpPr>
          <p:cNvPr id="6" name="Group 5">
            <a:extLst>
              <a:ext uri="{FF2B5EF4-FFF2-40B4-BE49-F238E27FC236}">
                <a16:creationId xmlns:a16="http://schemas.microsoft.com/office/drawing/2014/main" id="{7DE6F676-7938-4618-BB0C-8E22652E476A}"/>
              </a:ext>
            </a:extLst>
          </p:cNvPr>
          <p:cNvGrpSpPr/>
          <p:nvPr/>
        </p:nvGrpSpPr>
        <p:grpSpPr>
          <a:xfrm>
            <a:off x="84748" y="82220"/>
            <a:ext cx="1724967" cy="1651330"/>
            <a:chOff x="93518" y="82220"/>
            <a:chExt cx="1724967" cy="1620983"/>
          </a:xfrm>
        </p:grpSpPr>
        <p:sp>
          <p:nvSpPr>
            <p:cNvPr id="7" name="Oval 6">
              <a:extLst>
                <a:ext uri="{FF2B5EF4-FFF2-40B4-BE49-F238E27FC236}">
                  <a16:creationId xmlns:a16="http://schemas.microsoft.com/office/drawing/2014/main" id="{98F4DDE6-AD8C-4FC7-8DA7-84B68078B127}"/>
                </a:ext>
              </a:extLst>
            </p:cNvPr>
            <p:cNvSpPr/>
            <p:nvPr/>
          </p:nvSpPr>
          <p:spPr>
            <a:xfrm>
              <a:off x="146001" y="82220"/>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6FF05AE7-E965-4DF0-B2F3-722590B30642}"/>
                </a:ext>
              </a:extLst>
            </p:cNvPr>
            <p:cNvSpPr txBox="1"/>
            <p:nvPr/>
          </p:nvSpPr>
          <p:spPr>
            <a:xfrm>
              <a:off x="93518" y="620803"/>
              <a:ext cx="1724967" cy="543817"/>
            </a:xfrm>
            <a:prstGeom prst="rect">
              <a:avLst/>
            </a:prstGeom>
            <a:noFill/>
          </p:spPr>
          <p:txBody>
            <a:bodyPr wrap="square" lIns="91440" tIns="45720" rIns="91440" bIns="45720" rtlCol="0" anchor="t">
              <a:spAutoFit/>
            </a:bodyPr>
            <a:lstStyle/>
            <a:p>
              <a:pPr algn="ctr"/>
              <a:r>
                <a:rPr lang="en-GB" sz="1500" b="1">
                  <a:latin typeface="Arial"/>
                  <a:cs typeface="Arial"/>
                </a:rPr>
                <a:t>Regulation 11(9),</a:t>
              </a:r>
            </a:p>
            <a:p>
              <a:pPr algn="ctr"/>
              <a:r>
                <a:rPr lang="en-GB" sz="1500" b="1">
                  <a:latin typeface="Arial" panose="020B0604020202020204" pitchFamily="34" charset="0"/>
                  <a:cs typeface="Arial" panose="020B0604020202020204" pitchFamily="34" charset="0"/>
                </a:rPr>
                <a:t>Schedule 10</a:t>
              </a:r>
            </a:p>
          </p:txBody>
        </p:sp>
      </p:grpSp>
      <p:graphicFrame>
        <p:nvGraphicFramePr>
          <p:cNvPr id="9" name="Diagram 8">
            <a:extLst>
              <a:ext uri="{FF2B5EF4-FFF2-40B4-BE49-F238E27FC236}">
                <a16:creationId xmlns:a16="http://schemas.microsoft.com/office/drawing/2014/main" id="{493C1993-9F30-4691-8B7F-06BF6E166896}"/>
              </a:ext>
            </a:extLst>
          </p:cNvPr>
          <p:cNvGraphicFramePr/>
          <p:nvPr>
            <p:extLst>
              <p:ext uri="{D42A27DB-BD31-4B8C-83A1-F6EECF244321}">
                <p14:modId xmlns:p14="http://schemas.microsoft.com/office/powerpoint/2010/main" val="4065917596"/>
              </p:ext>
            </p:extLst>
          </p:nvPr>
        </p:nvGraphicFramePr>
        <p:xfrm>
          <a:off x="661448" y="1878678"/>
          <a:ext cx="11111698" cy="4579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2492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CE6F3E-C35A-41F5-AC34-42416B92264F}"/>
              </a:ext>
            </a:extLst>
          </p:cNvPr>
          <p:cNvSpPr>
            <a:spLocks noGrp="1"/>
          </p:cNvSpPr>
          <p:nvPr>
            <p:ph type="title"/>
          </p:nvPr>
        </p:nvSpPr>
        <p:spPr>
          <a:xfrm>
            <a:off x="1353918" y="345707"/>
            <a:ext cx="9484165" cy="867078"/>
          </a:xfrm>
        </p:spPr>
        <p:txBody>
          <a:bodyPr>
            <a:normAutofit/>
          </a:bodyPr>
          <a:lstStyle/>
          <a:p>
            <a:pPr algn="ctr"/>
            <a:r>
              <a:rPr lang="en-US" b="1"/>
              <a:t>The </a:t>
            </a:r>
            <a:r>
              <a:rPr lang="en-GB" b="1"/>
              <a:t>standstill period</a:t>
            </a:r>
            <a:endParaRPr lang="en-US" b="1"/>
          </a:p>
        </p:txBody>
      </p:sp>
      <p:grpSp>
        <p:nvGrpSpPr>
          <p:cNvPr id="6" name="Group 5">
            <a:extLst>
              <a:ext uri="{FF2B5EF4-FFF2-40B4-BE49-F238E27FC236}">
                <a16:creationId xmlns:a16="http://schemas.microsoft.com/office/drawing/2014/main" id="{C82A2E26-97A5-4D52-B2AE-C7545477C5B8}"/>
              </a:ext>
            </a:extLst>
          </p:cNvPr>
          <p:cNvGrpSpPr/>
          <p:nvPr/>
        </p:nvGrpSpPr>
        <p:grpSpPr>
          <a:xfrm>
            <a:off x="84187" y="82220"/>
            <a:ext cx="1620000" cy="1620983"/>
            <a:chOff x="124691" y="175739"/>
            <a:chExt cx="1620000" cy="1620983"/>
          </a:xfrm>
        </p:grpSpPr>
        <p:sp>
          <p:nvSpPr>
            <p:cNvPr id="7" name="Oval 6">
              <a:extLst>
                <a:ext uri="{FF2B5EF4-FFF2-40B4-BE49-F238E27FC236}">
                  <a16:creationId xmlns:a16="http://schemas.microsoft.com/office/drawing/2014/main" id="{2A65ECF8-AF69-4CAE-95F8-FB11529D93F7}"/>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1973AA58-C82D-489E-8125-C57ECFA18DB0}"/>
                </a:ext>
              </a:extLst>
            </p:cNvPr>
            <p:cNvSpPr txBox="1"/>
            <p:nvPr/>
          </p:nvSpPr>
          <p:spPr>
            <a:xfrm>
              <a:off x="212378" y="824648"/>
              <a:ext cx="144462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12</a:t>
              </a:r>
            </a:p>
          </p:txBody>
        </p:sp>
      </p:grpSp>
      <p:graphicFrame>
        <p:nvGraphicFramePr>
          <p:cNvPr id="2" name="Diagram 1">
            <a:extLst>
              <a:ext uri="{FF2B5EF4-FFF2-40B4-BE49-F238E27FC236}">
                <a16:creationId xmlns:a16="http://schemas.microsoft.com/office/drawing/2014/main" id="{561A8831-626A-407E-B213-C690B45BD96D}"/>
              </a:ext>
            </a:extLst>
          </p:cNvPr>
          <p:cNvGraphicFramePr/>
          <p:nvPr>
            <p:extLst>
              <p:ext uri="{D42A27DB-BD31-4B8C-83A1-F6EECF244321}">
                <p14:modId xmlns:p14="http://schemas.microsoft.com/office/powerpoint/2010/main" val="2151412940"/>
              </p:ext>
            </p:extLst>
          </p:nvPr>
        </p:nvGraphicFramePr>
        <p:xfrm>
          <a:off x="869168" y="2036794"/>
          <a:ext cx="10453665" cy="409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6893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516" y="44624"/>
            <a:ext cx="8712968" cy="1368152"/>
          </a:xfrm>
        </p:spPr>
        <p:txBody>
          <a:bodyPr>
            <a:normAutofit/>
          </a:bodyPr>
          <a:lstStyle/>
          <a:p>
            <a:pPr algn="ctr"/>
            <a:r>
              <a:rPr lang="en-GB" sz="3600" b="1">
                <a:solidFill>
                  <a:srgbClr val="005EB8"/>
                </a:solidFill>
                <a:latin typeface="Arial" panose="020B0604020202020204" pitchFamily="34" charset="0"/>
                <a:cs typeface="Arial" panose="020B0604020202020204" pitchFamily="34" charset="0"/>
              </a:rPr>
              <a:t>Standstill period: representations</a:t>
            </a:r>
          </a:p>
        </p:txBody>
      </p:sp>
      <p:pic>
        <p:nvPicPr>
          <p:cNvPr id="7" name="Picture 6" descr="Logo&#10;&#10;Description automatically generated">
            <a:extLst>
              <a:ext uri="{FF2B5EF4-FFF2-40B4-BE49-F238E27FC236}">
                <a16:creationId xmlns:a16="http://schemas.microsoft.com/office/drawing/2014/main" id="{75F88228-42B5-4583-B5F6-345BDD24E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9" name="Group 8">
            <a:extLst>
              <a:ext uri="{FF2B5EF4-FFF2-40B4-BE49-F238E27FC236}">
                <a16:creationId xmlns:a16="http://schemas.microsoft.com/office/drawing/2014/main" id="{72D96809-6D9A-49AB-8103-EF3C35C5E1DA}"/>
              </a:ext>
            </a:extLst>
          </p:cNvPr>
          <p:cNvGrpSpPr/>
          <p:nvPr/>
        </p:nvGrpSpPr>
        <p:grpSpPr>
          <a:xfrm>
            <a:off x="78255" y="76962"/>
            <a:ext cx="1680267" cy="1620983"/>
            <a:chOff x="63552" y="175739"/>
            <a:chExt cx="1680267" cy="1620983"/>
          </a:xfrm>
        </p:grpSpPr>
        <p:sp>
          <p:nvSpPr>
            <p:cNvPr id="10" name="Oval 9">
              <a:extLst>
                <a:ext uri="{FF2B5EF4-FFF2-40B4-BE49-F238E27FC236}">
                  <a16:creationId xmlns:a16="http://schemas.microsoft.com/office/drawing/2014/main" id="{C69BB73C-C6BD-423C-85FE-A78EAE2B70C0}"/>
                </a:ext>
              </a:extLst>
            </p:cNvPr>
            <p:cNvSpPr/>
            <p:nvPr/>
          </p:nvSpPr>
          <p:spPr>
            <a:xfrm>
              <a:off x="93685"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6097DEC0-1D63-4F16-BACF-B51AA0BA6012}"/>
                </a:ext>
              </a:extLst>
            </p:cNvPr>
            <p:cNvSpPr txBox="1"/>
            <p:nvPr/>
          </p:nvSpPr>
          <p:spPr>
            <a:xfrm>
              <a:off x="63552" y="709231"/>
              <a:ext cx="1680267" cy="553998"/>
            </a:xfrm>
            <a:prstGeom prst="rect">
              <a:avLst/>
            </a:prstGeom>
            <a:noFill/>
          </p:spPr>
          <p:txBody>
            <a:bodyPr wrap="none" lIns="91440" tIns="45720" rIns="91440" bIns="45720" rtlCol="0" anchor="t">
              <a:spAutoFit/>
            </a:bodyPr>
            <a:lstStyle/>
            <a:p>
              <a:pPr algn="ctr"/>
              <a:r>
                <a:rPr lang="en-GB" sz="1500" b="1">
                  <a:latin typeface="Arial"/>
                  <a:cs typeface="Arial"/>
                </a:rPr>
                <a:t>Regulation 12(3)</a:t>
              </a:r>
            </a:p>
            <a:p>
              <a:pPr algn="ctr"/>
              <a:r>
                <a:rPr lang="en-GB" sz="1500" b="1">
                  <a:latin typeface="Arial"/>
                  <a:cs typeface="Arial"/>
                </a:rPr>
                <a:t>Regulation 12(4)</a:t>
              </a:r>
            </a:p>
          </p:txBody>
        </p:sp>
      </p:grpSp>
      <p:sp>
        <p:nvSpPr>
          <p:cNvPr id="12" name="Rectangle 11">
            <a:extLst>
              <a:ext uri="{FF2B5EF4-FFF2-40B4-BE49-F238E27FC236}">
                <a16:creationId xmlns:a16="http://schemas.microsoft.com/office/drawing/2014/main" id="{27E723A2-FA31-410C-85EB-D67FC7EF5BDC}"/>
              </a:ext>
            </a:extLst>
          </p:cNvPr>
          <p:cNvSpPr/>
          <p:nvPr/>
        </p:nvSpPr>
        <p:spPr>
          <a:xfrm>
            <a:off x="686603" y="1836107"/>
            <a:ext cx="10818795" cy="415498"/>
          </a:xfrm>
          <a:prstGeom prst="rect">
            <a:avLst/>
          </a:prstGeom>
        </p:spPr>
        <p:txBody>
          <a:bodyPr wrap="square">
            <a:spAutoFit/>
          </a:bodyPr>
          <a:lstStyle/>
          <a:p>
            <a:pPr fontAlgn="base"/>
            <a:r>
              <a:rPr lang="en-GB" sz="2100" b="1">
                <a:latin typeface="Arial" panose="020B0604020202020204" pitchFamily="34" charset="0"/>
                <a:cs typeface="Arial" panose="020B0604020202020204" pitchFamily="34" charset="0"/>
              </a:rPr>
              <a:t>Relevant authorities are only obliged to respond to representations if: </a:t>
            </a:r>
          </a:p>
        </p:txBody>
      </p:sp>
      <p:sp>
        <p:nvSpPr>
          <p:cNvPr id="8" name="Rectangle 7">
            <a:extLst>
              <a:ext uri="{FF2B5EF4-FFF2-40B4-BE49-F238E27FC236}">
                <a16:creationId xmlns:a16="http://schemas.microsoft.com/office/drawing/2014/main" id="{F35032DE-2C00-4770-BFD0-0ACE878E63A8}"/>
              </a:ext>
            </a:extLst>
          </p:cNvPr>
          <p:cNvSpPr/>
          <p:nvPr/>
        </p:nvSpPr>
        <p:spPr>
          <a:xfrm>
            <a:off x="263352" y="2564904"/>
            <a:ext cx="11449272" cy="3717445"/>
          </a:xfrm>
          <a:prstGeom prst="rect">
            <a:avLst/>
          </a:prstGeom>
          <a:ln>
            <a:noFill/>
          </a:ln>
        </p:spPr>
        <p:txBody>
          <a:bodyPr/>
          <a:lstStyle/>
          <a:p>
            <a:endParaRPr lang="en-GB"/>
          </a:p>
        </p:txBody>
      </p:sp>
      <p:sp>
        <p:nvSpPr>
          <p:cNvPr id="17" name="Rectangle 16">
            <a:extLst>
              <a:ext uri="{FF2B5EF4-FFF2-40B4-BE49-F238E27FC236}">
                <a16:creationId xmlns:a16="http://schemas.microsoft.com/office/drawing/2014/main" id="{34B8D93D-E7DF-42BA-AD87-5590D146D388}"/>
              </a:ext>
            </a:extLst>
          </p:cNvPr>
          <p:cNvSpPr/>
          <p:nvPr/>
        </p:nvSpPr>
        <p:spPr>
          <a:xfrm>
            <a:off x="263352" y="3031686"/>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3C6C13D0-53E0-4BBF-B25D-4EE775968B0C}"/>
              </a:ext>
            </a:extLst>
          </p:cNvPr>
          <p:cNvSpPr/>
          <p:nvPr/>
        </p:nvSpPr>
        <p:spPr>
          <a:xfrm>
            <a:off x="1357908" y="2751246"/>
            <a:ext cx="9265268" cy="560880"/>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The representation comes from a provider who might otherwise have been a provider of the services to which the contract relates. </a:t>
            </a:r>
          </a:p>
        </p:txBody>
      </p:sp>
      <p:sp>
        <p:nvSpPr>
          <p:cNvPr id="19" name="Rectangle 18">
            <a:extLst>
              <a:ext uri="{FF2B5EF4-FFF2-40B4-BE49-F238E27FC236}">
                <a16:creationId xmlns:a16="http://schemas.microsoft.com/office/drawing/2014/main" id="{DCAC1358-499E-45BC-A1F0-445955C4DAE9}"/>
              </a:ext>
            </a:extLst>
          </p:cNvPr>
          <p:cNvSpPr/>
          <p:nvPr/>
        </p:nvSpPr>
        <p:spPr>
          <a:xfrm>
            <a:off x="263352" y="3893526"/>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0" name="Freeform: Shape 19">
            <a:extLst>
              <a:ext uri="{FF2B5EF4-FFF2-40B4-BE49-F238E27FC236}">
                <a16:creationId xmlns:a16="http://schemas.microsoft.com/office/drawing/2014/main" id="{116B58D3-285B-4E97-937B-5809D399B890}"/>
              </a:ext>
            </a:extLst>
          </p:cNvPr>
          <p:cNvSpPr/>
          <p:nvPr/>
        </p:nvSpPr>
        <p:spPr>
          <a:xfrm>
            <a:off x="1357908" y="3613086"/>
            <a:ext cx="9265268" cy="560880"/>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44550">
              <a:lnSpc>
                <a:spcPct val="90000"/>
              </a:lnSpc>
              <a:spcBef>
                <a:spcPct val="0"/>
              </a:spcBef>
              <a:spcAft>
                <a:spcPct val="35000"/>
              </a:spcAft>
              <a:buNone/>
            </a:pPr>
            <a:r>
              <a:rPr lang="en-GB" sz="1900" kern="1200">
                <a:solidFill>
                  <a:schemeClr val="bg1"/>
                </a:solidFill>
              </a:rPr>
              <a:t>T</a:t>
            </a:r>
            <a:r>
              <a:rPr lang="en-GB" sz="1900" kern="1200">
                <a:solidFill>
                  <a:schemeClr val="bg1"/>
                </a:solidFill>
                <a:latin typeface="Arial" panose="020B0604020202020204" pitchFamily="34" charset="0"/>
                <a:cs typeface="Arial" panose="020B0604020202020204" pitchFamily="34" charset="0"/>
              </a:rPr>
              <a:t>he provider is aggrieved by the decision of the relevant authority. </a:t>
            </a:r>
            <a:endParaRPr lang="en-GB" sz="1900" kern="1200">
              <a:solidFill>
                <a:schemeClr val="bg1"/>
              </a:solidFill>
            </a:endParaRPr>
          </a:p>
        </p:txBody>
      </p:sp>
      <p:sp>
        <p:nvSpPr>
          <p:cNvPr id="21" name="Rectangle 20">
            <a:extLst>
              <a:ext uri="{FF2B5EF4-FFF2-40B4-BE49-F238E27FC236}">
                <a16:creationId xmlns:a16="http://schemas.microsoft.com/office/drawing/2014/main" id="{E3D49184-5261-4D18-ACD9-DB69BEE61316}"/>
              </a:ext>
            </a:extLst>
          </p:cNvPr>
          <p:cNvSpPr/>
          <p:nvPr/>
        </p:nvSpPr>
        <p:spPr>
          <a:xfrm>
            <a:off x="263352" y="4755366"/>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2" name="Freeform: Shape 21">
            <a:extLst>
              <a:ext uri="{FF2B5EF4-FFF2-40B4-BE49-F238E27FC236}">
                <a16:creationId xmlns:a16="http://schemas.microsoft.com/office/drawing/2014/main" id="{E9FA5D43-0D48-42DC-BDF9-EF8F943B8C9D}"/>
              </a:ext>
            </a:extLst>
          </p:cNvPr>
          <p:cNvSpPr/>
          <p:nvPr/>
        </p:nvSpPr>
        <p:spPr>
          <a:xfrm>
            <a:off x="1357908" y="4474926"/>
            <a:ext cx="9265268" cy="560880"/>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solidFill>
                  <a:schemeClr val="bg1"/>
                </a:solidFill>
                <a:latin typeface="Arial" panose="020B0604020202020204" pitchFamily="34" charset="0"/>
                <a:cs typeface="Arial" panose="020B0604020202020204" pitchFamily="34" charset="0"/>
              </a:rPr>
              <a:t>The provider believes that the relevant authority has failed to apply the PSR correctly and they are able to set out reasonable grounds to support their belief.  </a:t>
            </a:r>
          </a:p>
        </p:txBody>
      </p:sp>
      <p:sp>
        <p:nvSpPr>
          <p:cNvPr id="23" name="Rectangle 22">
            <a:extLst>
              <a:ext uri="{FF2B5EF4-FFF2-40B4-BE49-F238E27FC236}">
                <a16:creationId xmlns:a16="http://schemas.microsoft.com/office/drawing/2014/main" id="{B16F39DD-52AC-469E-87B3-85E8C7FACDC0}"/>
              </a:ext>
            </a:extLst>
          </p:cNvPr>
          <p:cNvSpPr/>
          <p:nvPr/>
        </p:nvSpPr>
        <p:spPr>
          <a:xfrm>
            <a:off x="263352" y="5609359"/>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4" name="Freeform: Shape 23">
            <a:extLst>
              <a:ext uri="{FF2B5EF4-FFF2-40B4-BE49-F238E27FC236}">
                <a16:creationId xmlns:a16="http://schemas.microsoft.com/office/drawing/2014/main" id="{45B8711F-B9E6-40FF-9044-E869EC8F6B81}"/>
              </a:ext>
            </a:extLst>
          </p:cNvPr>
          <p:cNvSpPr/>
          <p:nvPr/>
        </p:nvSpPr>
        <p:spPr>
          <a:xfrm>
            <a:off x="1357908" y="5336766"/>
            <a:ext cx="9265268" cy="560880"/>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representation is submitted in writing to the relevant authority before midnight at the end of the eighth working day after the day the standstill period begins.</a:t>
            </a:r>
          </a:p>
        </p:txBody>
      </p:sp>
      <p:sp>
        <p:nvSpPr>
          <p:cNvPr id="5" name="TextBox 4">
            <a:extLst>
              <a:ext uri="{FF2B5EF4-FFF2-40B4-BE49-F238E27FC236}">
                <a16:creationId xmlns:a16="http://schemas.microsoft.com/office/drawing/2014/main" id="{E57E454D-4B89-4234-B85A-456C713B4ED9}"/>
              </a:ext>
            </a:extLst>
          </p:cNvPr>
          <p:cNvSpPr txBox="1"/>
          <p:nvPr/>
        </p:nvSpPr>
        <p:spPr>
          <a:xfrm>
            <a:off x="335360" y="3089427"/>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98F9E006-AF36-4721-BBAE-E6EB817D6341}"/>
              </a:ext>
            </a:extLst>
          </p:cNvPr>
          <p:cNvSpPr txBox="1"/>
          <p:nvPr/>
        </p:nvSpPr>
        <p:spPr>
          <a:xfrm>
            <a:off x="335360" y="3950014"/>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63BFE6D6-2342-4B7C-B543-850BBA423D6F}"/>
              </a:ext>
            </a:extLst>
          </p:cNvPr>
          <p:cNvSpPr txBox="1"/>
          <p:nvPr/>
        </p:nvSpPr>
        <p:spPr>
          <a:xfrm>
            <a:off x="335360" y="4810601"/>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3.</a:t>
            </a:r>
          </a:p>
        </p:txBody>
      </p:sp>
      <p:sp>
        <p:nvSpPr>
          <p:cNvPr id="16" name="TextBox 15">
            <a:extLst>
              <a:ext uri="{FF2B5EF4-FFF2-40B4-BE49-F238E27FC236}">
                <a16:creationId xmlns:a16="http://schemas.microsoft.com/office/drawing/2014/main" id="{93CC0EBE-9B63-4FCD-9A81-F9E75BA9A35F}"/>
              </a:ext>
            </a:extLst>
          </p:cNvPr>
          <p:cNvSpPr txBox="1"/>
          <p:nvPr/>
        </p:nvSpPr>
        <p:spPr>
          <a:xfrm>
            <a:off x="335360" y="5671187"/>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102700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E9E4559-C3BF-4ED9-8448-CF9843A5E8E9}"/>
              </a:ext>
            </a:extLst>
          </p:cNvPr>
          <p:cNvSpPr/>
          <p:nvPr/>
        </p:nvSpPr>
        <p:spPr>
          <a:xfrm>
            <a:off x="452386" y="1925526"/>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chemeClr val="accent1"/>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 name="Freeform: Shape 5">
            <a:extLst>
              <a:ext uri="{FF2B5EF4-FFF2-40B4-BE49-F238E27FC236}">
                <a16:creationId xmlns:a16="http://schemas.microsoft.com/office/drawing/2014/main" id="{1AF0DBFE-C5AD-4A02-BFCE-3CE868D27191}"/>
              </a:ext>
            </a:extLst>
          </p:cNvPr>
          <p:cNvSpPr/>
          <p:nvPr/>
        </p:nvSpPr>
        <p:spPr>
          <a:xfrm>
            <a:off x="1337914" y="1973093"/>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chemeClr val="accent1"/>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must ensure that the provider has been afforded the opportunity to explain or clarify their representation</a:t>
            </a:r>
          </a:p>
        </p:txBody>
      </p:sp>
      <p:sp>
        <p:nvSpPr>
          <p:cNvPr id="7" name="Freeform: Shape 6">
            <a:extLst>
              <a:ext uri="{FF2B5EF4-FFF2-40B4-BE49-F238E27FC236}">
                <a16:creationId xmlns:a16="http://schemas.microsoft.com/office/drawing/2014/main" id="{739D2079-40EC-4EA9-B614-CBFD710D0ACD}"/>
              </a:ext>
            </a:extLst>
          </p:cNvPr>
          <p:cNvSpPr/>
          <p:nvPr/>
        </p:nvSpPr>
        <p:spPr>
          <a:xfrm>
            <a:off x="452386" y="2563467"/>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FFC000"/>
          </a:solidFill>
          <a:ln>
            <a:solidFill>
              <a:srgbClr val="FFC000"/>
            </a:solidFill>
          </a:ln>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a:t>
            </a:r>
          </a:p>
        </p:txBody>
      </p:sp>
      <p:sp>
        <p:nvSpPr>
          <p:cNvPr id="8" name="Freeform: Shape 7">
            <a:extLst>
              <a:ext uri="{FF2B5EF4-FFF2-40B4-BE49-F238E27FC236}">
                <a16:creationId xmlns:a16="http://schemas.microsoft.com/office/drawing/2014/main" id="{AFF4CEA2-9FFC-48EC-9DD7-6EA541C9A5E8}"/>
              </a:ext>
            </a:extLst>
          </p:cNvPr>
          <p:cNvSpPr/>
          <p:nvPr/>
        </p:nvSpPr>
        <p:spPr>
          <a:xfrm>
            <a:off x="1337914" y="2611034"/>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FFC000"/>
          </a:solidFill>
          <a:ln>
            <a:solidFill>
              <a:srgbClr val="FFC000"/>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is expected to provide an indicative timeframe for when the representation might be considered by</a:t>
            </a:r>
          </a:p>
        </p:txBody>
      </p:sp>
      <p:sp>
        <p:nvSpPr>
          <p:cNvPr id="9" name="Freeform: Shape 8">
            <a:extLst>
              <a:ext uri="{FF2B5EF4-FFF2-40B4-BE49-F238E27FC236}">
                <a16:creationId xmlns:a16="http://schemas.microsoft.com/office/drawing/2014/main" id="{6401E7B8-89EE-4BAA-9587-1440C885BA6F}"/>
              </a:ext>
            </a:extLst>
          </p:cNvPr>
          <p:cNvSpPr/>
          <p:nvPr/>
        </p:nvSpPr>
        <p:spPr>
          <a:xfrm>
            <a:off x="452386" y="3201408"/>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0" name="Freeform: Shape 9">
            <a:extLst>
              <a:ext uri="{FF2B5EF4-FFF2-40B4-BE49-F238E27FC236}">
                <a16:creationId xmlns:a16="http://schemas.microsoft.com/office/drawing/2014/main" id="{36E643A2-8C99-4BD6-A091-30A2B6D0A738}"/>
              </a:ext>
            </a:extLst>
          </p:cNvPr>
          <p:cNvSpPr/>
          <p:nvPr/>
        </p:nvSpPr>
        <p:spPr>
          <a:xfrm>
            <a:off x="1337914" y="3248974"/>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must provide any information requested by the provider that the relevant authority is required to keep under Regulation 24</a:t>
            </a:r>
          </a:p>
        </p:txBody>
      </p:sp>
      <p:sp>
        <p:nvSpPr>
          <p:cNvPr id="11" name="Freeform: Shape 10">
            <a:extLst>
              <a:ext uri="{FF2B5EF4-FFF2-40B4-BE49-F238E27FC236}">
                <a16:creationId xmlns:a16="http://schemas.microsoft.com/office/drawing/2014/main" id="{8269EADA-E4BD-4D10-832E-58AF006EDF5F}"/>
              </a:ext>
            </a:extLst>
          </p:cNvPr>
          <p:cNvSpPr/>
          <p:nvPr/>
        </p:nvSpPr>
        <p:spPr>
          <a:xfrm>
            <a:off x="452386" y="3839349"/>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2" name="Freeform: Shape 11">
            <a:extLst>
              <a:ext uri="{FF2B5EF4-FFF2-40B4-BE49-F238E27FC236}">
                <a16:creationId xmlns:a16="http://schemas.microsoft.com/office/drawing/2014/main" id="{F27C4A69-0644-4349-9EC6-0A53CAC57FBE}"/>
              </a:ext>
            </a:extLst>
          </p:cNvPr>
          <p:cNvSpPr/>
          <p:nvPr/>
        </p:nvSpPr>
        <p:spPr>
          <a:xfrm>
            <a:off x="1337914" y="3886916"/>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lvl="0" defTabSz="711200">
              <a:lnSpc>
                <a:spcPct val="90000"/>
              </a:lnSpc>
              <a:spcBef>
                <a:spcPct val="0"/>
              </a:spcBef>
              <a:spcAft>
                <a:spcPct val="35000"/>
              </a:spcAft>
              <a:defRPr/>
            </a:pPr>
            <a:r>
              <a:rPr lang="en-GB" sz="1600">
                <a:solidFill>
                  <a:schemeClr val="bg1"/>
                </a:solidFill>
                <a:latin typeface="Arial" panose="020B0604020202020204" pitchFamily="34" charset="0"/>
                <a:cs typeface="Arial" panose="020B0604020202020204" pitchFamily="34" charset="0"/>
              </a:rPr>
              <a:t>must consider the representation(s) made, and review evidence and information used to make the original decision </a:t>
            </a:r>
          </a:p>
        </p:txBody>
      </p:sp>
      <p:sp>
        <p:nvSpPr>
          <p:cNvPr id="13" name="Freeform: Shape 12">
            <a:extLst>
              <a:ext uri="{FF2B5EF4-FFF2-40B4-BE49-F238E27FC236}">
                <a16:creationId xmlns:a16="http://schemas.microsoft.com/office/drawing/2014/main" id="{430FEA03-4EEC-45C0-96AD-47018ADC9F87}"/>
              </a:ext>
            </a:extLst>
          </p:cNvPr>
          <p:cNvSpPr/>
          <p:nvPr/>
        </p:nvSpPr>
        <p:spPr>
          <a:xfrm>
            <a:off x="452386" y="4477290"/>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4" name="Freeform: Shape 13">
            <a:extLst>
              <a:ext uri="{FF2B5EF4-FFF2-40B4-BE49-F238E27FC236}">
                <a16:creationId xmlns:a16="http://schemas.microsoft.com/office/drawing/2014/main" id="{C7B1D5BB-1352-426D-B074-22C8C2AC05B9}"/>
              </a:ext>
            </a:extLst>
          </p:cNvPr>
          <p:cNvSpPr/>
          <p:nvPr/>
        </p:nvSpPr>
        <p:spPr>
          <a:xfrm>
            <a:off x="1337914" y="4524857"/>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lvl="0" defTabSz="711200">
              <a:lnSpc>
                <a:spcPct val="90000"/>
              </a:lnSpc>
              <a:spcBef>
                <a:spcPct val="0"/>
              </a:spcBef>
              <a:spcAft>
                <a:spcPct val="35000"/>
              </a:spcAft>
              <a:defRPr/>
            </a:pPr>
            <a:r>
              <a:rPr lang="en-GB" sz="1600">
                <a:solidFill>
                  <a:schemeClr val="bg1"/>
                </a:solidFill>
                <a:latin typeface="Arial" panose="020B0604020202020204" pitchFamily="34" charset="0"/>
                <a:cs typeface="Arial" panose="020B0604020202020204" pitchFamily="34" charset="0"/>
              </a:rPr>
              <a:t>must consider whether the representation has merit </a:t>
            </a:r>
            <a:r>
              <a:rPr lang="en-GB" sz="1600" i="1">
                <a:solidFill>
                  <a:schemeClr val="bg1"/>
                </a:solidFill>
                <a:latin typeface="Arial" panose="020B0604020202020204" pitchFamily="34" charset="0"/>
                <a:cs typeface="Arial" panose="020B0604020202020204" pitchFamily="34" charset="0"/>
              </a:rPr>
              <a:t>i.e.,</a:t>
            </a:r>
            <a:r>
              <a:rPr lang="en-GB" sz="1600">
                <a:solidFill>
                  <a:schemeClr val="bg1"/>
                </a:solidFill>
                <a:latin typeface="Arial" panose="020B0604020202020204" pitchFamily="34" charset="0"/>
                <a:cs typeface="Arial" panose="020B0604020202020204" pitchFamily="34" charset="0"/>
              </a:rPr>
              <a:t> in identifying that process has not been correctly followed</a:t>
            </a:r>
          </a:p>
        </p:txBody>
      </p:sp>
      <p:sp>
        <p:nvSpPr>
          <p:cNvPr id="15" name="Freeform: Shape 14">
            <a:extLst>
              <a:ext uri="{FF2B5EF4-FFF2-40B4-BE49-F238E27FC236}">
                <a16:creationId xmlns:a16="http://schemas.microsoft.com/office/drawing/2014/main" id="{8666430F-3FBA-445E-9288-16608C358F44}"/>
              </a:ext>
            </a:extLst>
          </p:cNvPr>
          <p:cNvSpPr/>
          <p:nvPr/>
        </p:nvSpPr>
        <p:spPr>
          <a:xfrm>
            <a:off x="452386" y="5115231"/>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6" name="Freeform: Shape 15">
            <a:extLst>
              <a:ext uri="{FF2B5EF4-FFF2-40B4-BE49-F238E27FC236}">
                <a16:creationId xmlns:a16="http://schemas.microsoft.com/office/drawing/2014/main" id="{D60A5F99-7590-4DFD-834C-5E99A2523C78}"/>
              </a:ext>
            </a:extLst>
          </p:cNvPr>
          <p:cNvSpPr/>
          <p:nvPr/>
        </p:nvSpPr>
        <p:spPr>
          <a:xfrm>
            <a:off x="1337914" y="5162798"/>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lvl="0" defTabSz="711200">
              <a:lnSpc>
                <a:spcPct val="90000"/>
              </a:lnSpc>
              <a:spcBef>
                <a:spcPct val="0"/>
              </a:spcBef>
              <a:spcAft>
                <a:spcPct val="35000"/>
              </a:spcAft>
              <a:defRPr/>
            </a:pPr>
            <a:r>
              <a:rPr lang="en-GB" sz="1600">
                <a:solidFill>
                  <a:schemeClr val="bg1"/>
                </a:solidFill>
                <a:latin typeface="Arial" panose="020B0604020202020204" pitchFamily="34" charset="0"/>
                <a:cs typeface="Arial" panose="020B0604020202020204" pitchFamily="34" charset="0"/>
              </a:rPr>
              <a:t>must decide whether to return to an earlier step, abandon the process, or award the contract as originally intended</a:t>
            </a:r>
          </a:p>
        </p:txBody>
      </p:sp>
      <p:sp>
        <p:nvSpPr>
          <p:cNvPr id="17" name="Freeform: Shape 16">
            <a:extLst>
              <a:ext uri="{FF2B5EF4-FFF2-40B4-BE49-F238E27FC236}">
                <a16:creationId xmlns:a16="http://schemas.microsoft.com/office/drawing/2014/main" id="{666463D4-3564-4D4F-AE56-E04894C10BDF}"/>
              </a:ext>
            </a:extLst>
          </p:cNvPr>
          <p:cNvSpPr/>
          <p:nvPr/>
        </p:nvSpPr>
        <p:spPr>
          <a:xfrm>
            <a:off x="452386" y="5753172"/>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8" name="Freeform: Shape 17">
            <a:extLst>
              <a:ext uri="{FF2B5EF4-FFF2-40B4-BE49-F238E27FC236}">
                <a16:creationId xmlns:a16="http://schemas.microsoft.com/office/drawing/2014/main" id="{2FC3AD03-E785-4491-B3A4-2F9792B2EB60}"/>
              </a:ext>
            </a:extLst>
          </p:cNvPr>
          <p:cNvSpPr/>
          <p:nvPr/>
        </p:nvSpPr>
        <p:spPr>
          <a:xfrm>
            <a:off x="1337914" y="5800739"/>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lvl="0" defTabSz="711200">
              <a:lnSpc>
                <a:spcPct val="90000"/>
              </a:lnSpc>
              <a:spcBef>
                <a:spcPct val="0"/>
              </a:spcBef>
              <a:spcAft>
                <a:spcPct val="35000"/>
              </a:spcAft>
              <a:defRPr/>
            </a:pPr>
            <a:r>
              <a:rPr lang="en-GB" sz="1600">
                <a:solidFill>
                  <a:schemeClr val="bg1"/>
                </a:solidFill>
                <a:latin typeface="Arial" panose="020B0604020202020204" pitchFamily="34" charset="0"/>
                <a:cs typeface="Arial" panose="020B0604020202020204" pitchFamily="34" charset="0"/>
              </a:rPr>
              <a:t>must communicate the decision promptly to the provider and must leave five working days for the provider to consider their decision before the standstill period can close and the contract can be awarded.</a:t>
            </a:r>
          </a:p>
        </p:txBody>
      </p:sp>
      <p:sp>
        <p:nvSpPr>
          <p:cNvPr id="22" name="Title 1">
            <a:extLst>
              <a:ext uri="{FF2B5EF4-FFF2-40B4-BE49-F238E27FC236}">
                <a16:creationId xmlns:a16="http://schemas.microsoft.com/office/drawing/2014/main" id="{C1BDEDD3-8DC0-468A-A7FA-8AB4F1A5AEB1}"/>
              </a:ext>
            </a:extLst>
          </p:cNvPr>
          <p:cNvSpPr>
            <a:spLocks noGrp="1"/>
          </p:cNvSpPr>
          <p:nvPr>
            <p:ph type="title"/>
          </p:nvPr>
        </p:nvSpPr>
        <p:spPr>
          <a:xfrm>
            <a:off x="1452631" y="116632"/>
            <a:ext cx="9286738" cy="867078"/>
          </a:xfrm>
        </p:spPr>
        <p:txBody>
          <a:bodyPr>
            <a:normAutofit/>
          </a:bodyPr>
          <a:lstStyle/>
          <a:p>
            <a:pPr algn="ctr"/>
            <a:r>
              <a:rPr lang="en-GB" b="1">
                <a:latin typeface="Arial" panose="020B0604020202020204" pitchFamily="34" charset="0"/>
                <a:cs typeface="Arial" panose="020B0604020202020204" pitchFamily="34" charset="0"/>
              </a:rPr>
              <a:t>Standstill period: representations</a:t>
            </a:r>
            <a:endParaRPr lang="en-US" b="1"/>
          </a:p>
        </p:txBody>
      </p:sp>
      <p:sp>
        <p:nvSpPr>
          <p:cNvPr id="23" name="Rectangle 22">
            <a:extLst>
              <a:ext uri="{FF2B5EF4-FFF2-40B4-BE49-F238E27FC236}">
                <a16:creationId xmlns:a16="http://schemas.microsoft.com/office/drawing/2014/main" id="{C71B7721-74AF-4C2C-A3EA-DD6BD3A2C98D}"/>
              </a:ext>
            </a:extLst>
          </p:cNvPr>
          <p:cNvSpPr/>
          <p:nvPr/>
        </p:nvSpPr>
        <p:spPr>
          <a:xfrm>
            <a:off x="1589809" y="1439716"/>
            <a:ext cx="9777846" cy="415498"/>
          </a:xfrm>
          <a:prstGeom prst="rect">
            <a:avLst/>
          </a:prstGeom>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a:ln>
                  <a:noFill/>
                </a:ln>
                <a:solidFill>
                  <a:srgbClr val="231F20"/>
                </a:solidFill>
                <a:effectLst/>
                <a:uLnTx/>
                <a:uFillTx/>
                <a:latin typeface="Arial" panose="020B0604020202020204" pitchFamily="34" charset="0"/>
                <a:ea typeface="+mn-ea"/>
                <a:cs typeface="Arial" panose="020B0604020202020204" pitchFamily="34" charset="0"/>
              </a:rPr>
              <a:t>If a representation is received, then the relevant authority:</a:t>
            </a:r>
          </a:p>
        </p:txBody>
      </p:sp>
      <p:grpSp>
        <p:nvGrpSpPr>
          <p:cNvPr id="20" name="Group 19">
            <a:extLst>
              <a:ext uri="{FF2B5EF4-FFF2-40B4-BE49-F238E27FC236}">
                <a16:creationId xmlns:a16="http://schemas.microsoft.com/office/drawing/2014/main" id="{6B83BBC5-E3F3-41C4-9156-D0367D156DDF}"/>
              </a:ext>
            </a:extLst>
          </p:cNvPr>
          <p:cNvGrpSpPr/>
          <p:nvPr/>
        </p:nvGrpSpPr>
        <p:grpSpPr>
          <a:xfrm>
            <a:off x="90802" y="82220"/>
            <a:ext cx="1691998" cy="1601998"/>
            <a:chOff x="121910" y="175739"/>
            <a:chExt cx="1731503" cy="1639403"/>
          </a:xfrm>
        </p:grpSpPr>
        <p:sp>
          <p:nvSpPr>
            <p:cNvPr id="21" name="Oval 20">
              <a:extLst>
                <a:ext uri="{FF2B5EF4-FFF2-40B4-BE49-F238E27FC236}">
                  <a16:creationId xmlns:a16="http://schemas.microsoft.com/office/drawing/2014/main" id="{DDCF5A7F-84C9-4759-AE51-F7862A5B3C1F}"/>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2DB7E3E-A1E4-4FC9-8921-504CDC6C089F}"/>
                </a:ext>
              </a:extLst>
            </p:cNvPr>
            <p:cNvSpPr txBox="1"/>
            <p:nvPr/>
          </p:nvSpPr>
          <p:spPr>
            <a:xfrm>
              <a:off x="121910" y="603459"/>
              <a:ext cx="1731503" cy="80315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Arial"/>
                  <a:cs typeface="Arial"/>
                </a:rPr>
                <a:t>Regulation </a:t>
              </a:r>
              <a:r>
                <a:rPr lang="en-GB" sz="1500" b="1">
                  <a:solidFill>
                    <a:prstClr val="black"/>
                  </a:solidFill>
                  <a:latin typeface="Arial"/>
                  <a:cs typeface="Arial"/>
                </a:rPr>
                <a:t>12</a:t>
              </a:r>
              <a:r>
                <a:rPr kumimoji="0" lang="en-GB" sz="1500" b="1" i="0" u="none" strike="noStrike" kern="1200" cap="none" spc="0" normalizeH="0" baseline="0" noProof="0">
                  <a:ln>
                    <a:noFill/>
                  </a:ln>
                  <a:solidFill>
                    <a:prstClr val="black"/>
                  </a:solidFill>
                  <a:effectLst/>
                  <a:uLnTx/>
                  <a:uFillTx/>
                  <a:latin typeface="Arial"/>
                  <a:cs typeface="Arial"/>
                </a:rPr>
                <a:t> Regulation 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Guidance</a:t>
              </a:r>
            </a:p>
          </p:txBody>
        </p:sp>
      </p:grpSp>
      <p:sp>
        <p:nvSpPr>
          <p:cNvPr id="26" name="Oval 25">
            <a:extLst>
              <a:ext uri="{FF2B5EF4-FFF2-40B4-BE49-F238E27FC236}">
                <a16:creationId xmlns:a16="http://schemas.microsoft.com/office/drawing/2014/main" id="{7D036D18-B5E6-48D7-9150-40E066FDD44F}"/>
              </a:ext>
            </a:extLst>
          </p:cNvPr>
          <p:cNvSpPr/>
          <p:nvPr/>
        </p:nvSpPr>
        <p:spPr>
          <a:xfrm>
            <a:off x="69301" y="37220"/>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728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C1BDEDD3-8DC0-468A-A7FA-8AB4F1A5AEB1}"/>
              </a:ext>
            </a:extLst>
          </p:cNvPr>
          <p:cNvSpPr>
            <a:spLocks noGrp="1"/>
          </p:cNvSpPr>
          <p:nvPr>
            <p:ph type="title"/>
          </p:nvPr>
        </p:nvSpPr>
        <p:spPr>
          <a:xfrm>
            <a:off x="1782802" y="345707"/>
            <a:ext cx="8626397" cy="867078"/>
          </a:xfrm>
        </p:spPr>
        <p:txBody>
          <a:bodyPr>
            <a:noAutofit/>
          </a:bodyPr>
          <a:lstStyle/>
          <a:p>
            <a:pPr algn="ctr"/>
            <a:r>
              <a:rPr lang="en-GB" b="1"/>
              <a:t>Standstill period: the PSR review panel</a:t>
            </a:r>
            <a:endParaRPr lang="en-US" b="1"/>
          </a:p>
        </p:txBody>
      </p:sp>
      <p:grpSp>
        <p:nvGrpSpPr>
          <p:cNvPr id="2" name="Group 1">
            <a:extLst>
              <a:ext uri="{FF2B5EF4-FFF2-40B4-BE49-F238E27FC236}">
                <a16:creationId xmlns:a16="http://schemas.microsoft.com/office/drawing/2014/main" id="{128DA30F-FAC7-4117-A121-52EDF8EF5BFA}"/>
              </a:ext>
            </a:extLst>
          </p:cNvPr>
          <p:cNvGrpSpPr/>
          <p:nvPr/>
        </p:nvGrpSpPr>
        <p:grpSpPr>
          <a:xfrm>
            <a:off x="93518" y="82220"/>
            <a:ext cx="1620000" cy="1620983"/>
            <a:chOff x="93518" y="82220"/>
            <a:chExt cx="1620000" cy="1620983"/>
          </a:xfrm>
        </p:grpSpPr>
        <p:sp>
          <p:nvSpPr>
            <p:cNvPr id="6" name="Oval 5">
              <a:extLst>
                <a:ext uri="{FF2B5EF4-FFF2-40B4-BE49-F238E27FC236}">
                  <a16:creationId xmlns:a16="http://schemas.microsoft.com/office/drawing/2014/main" id="{B90A941B-A6D2-4E55-B1D6-66BEA2D063B2}"/>
                </a:ext>
              </a:extLst>
            </p:cNvPr>
            <p:cNvSpPr/>
            <p:nvPr/>
          </p:nvSpPr>
          <p:spPr>
            <a:xfrm>
              <a:off x="93518" y="82220"/>
              <a:ext cx="1620000" cy="1620983"/>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0847D662-0A12-465D-8111-4BE57BB2098C}"/>
                </a:ext>
              </a:extLst>
            </p:cNvPr>
            <p:cNvSpPr txBox="1"/>
            <p:nvPr/>
          </p:nvSpPr>
          <p:spPr>
            <a:xfrm>
              <a:off x="373565" y="739951"/>
              <a:ext cx="1059906" cy="323165"/>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Guidance</a:t>
              </a:r>
            </a:p>
          </p:txBody>
        </p:sp>
      </p:grpSp>
      <p:graphicFrame>
        <p:nvGraphicFramePr>
          <p:cNvPr id="3" name="Diagram 2">
            <a:extLst>
              <a:ext uri="{FF2B5EF4-FFF2-40B4-BE49-F238E27FC236}">
                <a16:creationId xmlns:a16="http://schemas.microsoft.com/office/drawing/2014/main" id="{16D183B2-079D-4FE3-A36C-1F1116E69C09}"/>
              </a:ext>
            </a:extLst>
          </p:cNvPr>
          <p:cNvGraphicFramePr/>
          <p:nvPr>
            <p:extLst>
              <p:ext uri="{D42A27DB-BD31-4B8C-83A1-F6EECF244321}">
                <p14:modId xmlns:p14="http://schemas.microsoft.com/office/powerpoint/2010/main" val="2749147079"/>
              </p:ext>
            </p:extLst>
          </p:nvPr>
        </p:nvGraphicFramePr>
        <p:xfrm>
          <a:off x="551642" y="1690695"/>
          <a:ext cx="11546840" cy="4821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9778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7C5C17-7E76-5E6D-721F-BB543A3523FA}"/>
              </a:ext>
            </a:extLst>
          </p:cNvPr>
          <p:cNvSpPr>
            <a:spLocks noGrp="1"/>
          </p:cNvSpPr>
          <p:nvPr>
            <p:ph type="title"/>
          </p:nvPr>
        </p:nvSpPr>
        <p:spPr>
          <a:xfrm>
            <a:off x="1682515" y="345707"/>
            <a:ext cx="8826971" cy="867078"/>
          </a:xfrm>
        </p:spPr>
        <p:txBody>
          <a:bodyPr>
            <a:noAutofit/>
          </a:bodyPr>
          <a:lstStyle/>
          <a:p>
            <a:pPr algn="ctr"/>
            <a:r>
              <a:rPr lang="en-GB" b="1">
                <a:latin typeface="Arial"/>
                <a:cs typeface="Arial"/>
              </a:rPr>
              <a:t>Reviewing decision during the standstill period</a:t>
            </a:r>
            <a:endParaRPr lang="en-GB" b="1"/>
          </a:p>
        </p:txBody>
      </p:sp>
      <p:grpSp>
        <p:nvGrpSpPr>
          <p:cNvPr id="50" name="Group 49">
            <a:extLst>
              <a:ext uri="{FF2B5EF4-FFF2-40B4-BE49-F238E27FC236}">
                <a16:creationId xmlns:a16="http://schemas.microsoft.com/office/drawing/2014/main" id="{EE216E7A-F33C-1057-960C-1DDBDDD19F38}"/>
              </a:ext>
            </a:extLst>
          </p:cNvPr>
          <p:cNvGrpSpPr/>
          <p:nvPr/>
        </p:nvGrpSpPr>
        <p:grpSpPr>
          <a:xfrm>
            <a:off x="85290" y="64855"/>
            <a:ext cx="1692000" cy="1692000"/>
            <a:chOff x="69301" y="37220"/>
            <a:chExt cx="1692000" cy="1692000"/>
          </a:xfrm>
        </p:grpSpPr>
        <p:grpSp>
          <p:nvGrpSpPr>
            <p:cNvPr id="51" name="Group 50">
              <a:extLst>
                <a:ext uri="{FF2B5EF4-FFF2-40B4-BE49-F238E27FC236}">
                  <a16:creationId xmlns:a16="http://schemas.microsoft.com/office/drawing/2014/main" id="{9DC093A0-DFA1-10E7-C948-EE0F6077EF5A}"/>
                </a:ext>
              </a:extLst>
            </p:cNvPr>
            <p:cNvGrpSpPr/>
            <p:nvPr/>
          </p:nvGrpSpPr>
          <p:grpSpPr>
            <a:xfrm>
              <a:off x="114301" y="82221"/>
              <a:ext cx="1601999" cy="1601998"/>
              <a:chOff x="145959" y="175739"/>
              <a:chExt cx="1639402" cy="1639403"/>
            </a:xfrm>
          </p:grpSpPr>
          <p:sp>
            <p:nvSpPr>
              <p:cNvPr id="53" name="Oval 52">
                <a:extLst>
                  <a:ext uri="{FF2B5EF4-FFF2-40B4-BE49-F238E27FC236}">
                    <a16:creationId xmlns:a16="http://schemas.microsoft.com/office/drawing/2014/main" id="{3A646399-7BC6-26B6-23BE-6D3B1B049639}"/>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4" name="TextBox 53">
                <a:extLst>
                  <a:ext uri="{FF2B5EF4-FFF2-40B4-BE49-F238E27FC236}">
                    <a16:creationId xmlns:a16="http://schemas.microsoft.com/office/drawing/2014/main" id="{806C0545-29AD-4839-0E37-95C4045C64EF}"/>
                  </a:ext>
                </a:extLst>
              </p:cNvPr>
              <p:cNvSpPr txBox="1"/>
              <p:nvPr/>
            </p:nvSpPr>
            <p:spPr>
              <a:xfrm>
                <a:off x="145959" y="720574"/>
                <a:ext cx="1620001" cy="56693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12</a:t>
                </a:r>
              </a:p>
              <a:p>
                <a:pPr algn="ctr"/>
                <a:r>
                  <a:rPr lang="en-GB" sz="1500" b="1">
                    <a:latin typeface="Arial" panose="020B0604020202020204" pitchFamily="34" charset="0"/>
                    <a:cs typeface="Arial" panose="020B0604020202020204" pitchFamily="34" charset="0"/>
                  </a:rPr>
                  <a:t>Guidance</a:t>
                </a:r>
              </a:p>
            </p:txBody>
          </p:sp>
        </p:grpSp>
        <p:sp>
          <p:nvSpPr>
            <p:cNvPr id="52" name="Oval 51">
              <a:extLst>
                <a:ext uri="{FF2B5EF4-FFF2-40B4-BE49-F238E27FC236}">
                  <a16:creationId xmlns:a16="http://schemas.microsoft.com/office/drawing/2014/main" id="{D6E9D6BB-56FE-CD62-E30F-44275C84D7DA}"/>
                </a:ext>
              </a:extLst>
            </p:cNvPr>
            <p:cNvSpPr/>
            <p:nvPr/>
          </p:nvSpPr>
          <p:spPr>
            <a:xfrm>
              <a:off x="69301" y="37220"/>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pic>
        <p:nvPicPr>
          <p:cNvPr id="2" name="Picture 1">
            <a:extLst>
              <a:ext uri="{FF2B5EF4-FFF2-40B4-BE49-F238E27FC236}">
                <a16:creationId xmlns:a16="http://schemas.microsoft.com/office/drawing/2014/main" id="{AA51B689-5D82-3145-2F85-8D18835B4BA4}"/>
              </a:ext>
            </a:extLst>
          </p:cNvPr>
          <p:cNvPicPr>
            <a:picLocks noChangeAspect="1"/>
          </p:cNvPicPr>
          <p:nvPr/>
        </p:nvPicPr>
        <p:blipFill>
          <a:blip r:embed="rId3"/>
          <a:stretch>
            <a:fillRect/>
          </a:stretch>
        </p:blipFill>
        <p:spPr>
          <a:xfrm>
            <a:off x="1123950" y="1801856"/>
            <a:ext cx="10402956" cy="4887942"/>
          </a:xfrm>
          <a:prstGeom prst="rect">
            <a:avLst/>
          </a:prstGeom>
        </p:spPr>
      </p:pic>
    </p:spTree>
    <p:extLst>
      <p:ext uri="{BB962C8B-B14F-4D97-AF65-F5344CB8AC3E}">
        <p14:creationId xmlns:p14="http://schemas.microsoft.com/office/powerpoint/2010/main" val="14123241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3186998" y="364957"/>
            <a:ext cx="5818005" cy="611649"/>
          </a:xfrm>
        </p:spPr>
        <p:txBody>
          <a:bodyPr>
            <a:noAutofit/>
          </a:bodyPr>
          <a:lstStyle/>
          <a:p>
            <a:pPr algn="ctr"/>
            <a:r>
              <a:rPr lang="en-US" b="1"/>
              <a:t>Confirmation of award</a:t>
            </a:r>
            <a:endParaRPr lang="en-US"/>
          </a:p>
        </p:txBody>
      </p:sp>
      <p:grpSp>
        <p:nvGrpSpPr>
          <p:cNvPr id="6" name="Group 5">
            <a:extLst>
              <a:ext uri="{FF2B5EF4-FFF2-40B4-BE49-F238E27FC236}">
                <a16:creationId xmlns:a16="http://schemas.microsoft.com/office/drawing/2014/main" id="{E171AC09-D12A-4587-B366-90BC8A93D61E}"/>
              </a:ext>
            </a:extLst>
          </p:cNvPr>
          <p:cNvGrpSpPr/>
          <p:nvPr/>
        </p:nvGrpSpPr>
        <p:grpSpPr>
          <a:xfrm>
            <a:off x="-522171" y="82220"/>
            <a:ext cx="2851377" cy="1620983"/>
            <a:chOff x="-490998" y="175739"/>
            <a:chExt cx="2851377" cy="1620983"/>
          </a:xfrm>
        </p:grpSpPr>
        <p:sp>
          <p:nvSpPr>
            <p:cNvPr id="7" name="Oval 6">
              <a:extLst>
                <a:ext uri="{FF2B5EF4-FFF2-40B4-BE49-F238E27FC236}">
                  <a16:creationId xmlns:a16="http://schemas.microsoft.com/office/drawing/2014/main" id="{1D09B2CD-8A52-4158-9C75-F52935433E3A}"/>
                </a:ext>
              </a:extLst>
            </p:cNvPr>
            <p:cNvSpPr/>
            <p:nvPr/>
          </p:nvSpPr>
          <p:spPr>
            <a:xfrm>
              <a:off x="124690"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1A7AD89C-F698-4F74-AD07-43F60D2CDEE3}"/>
                </a:ext>
              </a:extLst>
            </p:cNvPr>
            <p:cNvSpPr txBox="1"/>
            <p:nvPr/>
          </p:nvSpPr>
          <p:spPr>
            <a:xfrm>
              <a:off x="-490998" y="478399"/>
              <a:ext cx="2851377" cy="101566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Regulations</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9, 10, 11 </a:t>
              </a:r>
            </a:p>
            <a:p>
              <a:pPr algn="ctr"/>
              <a:r>
                <a:rPr lang="en-GB" sz="1500" b="1">
                  <a:latin typeface="Arial" panose="020B0604020202020204" pitchFamily="34" charset="0"/>
                  <a:cs typeface="Arial" panose="020B0604020202020204" pitchFamily="34" charset="0"/>
                </a:rPr>
                <a:t>Schedules </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4, 7 &amp; 11</a:t>
              </a:r>
            </a:p>
          </p:txBody>
        </p:sp>
      </p:grpSp>
      <p:graphicFrame>
        <p:nvGraphicFramePr>
          <p:cNvPr id="2" name="Diagram 1">
            <a:extLst>
              <a:ext uri="{FF2B5EF4-FFF2-40B4-BE49-F238E27FC236}">
                <a16:creationId xmlns:a16="http://schemas.microsoft.com/office/drawing/2014/main" id="{DB42DADD-566F-44E2-858A-E49B13FF7CAA}"/>
              </a:ext>
            </a:extLst>
          </p:cNvPr>
          <p:cNvGraphicFramePr/>
          <p:nvPr>
            <p:extLst>
              <p:ext uri="{D42A27DB-BD31-4B8C-83A1-F6EECF244321}">
                <p14:modId xmlns:p14="http://schemas.microsoft.com/office/powerpoint/2010/main" val="1020742039"/>
              </p:ext>
            </p:extLst>
          </p:nvPr>
        </p:nvGraphicFramePr>
        <p:xfrm>
          <a:off x="758952" y="1884890"/>
          <a:ext cx="10936224" cy="4259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5927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709440" y="395962"/>
            <a:ext cx="10092438" cy="611649"/>
          </a:xfrm>
        </p:spPr>
        <p:txBody>
          <a:bodyPr>
            <a:noAutofit/>
          </a:bodyPr>
          <a:lstStyle/>
          <a:p>
            <a:pPr algn="ctr"/>
            <a:r>
              <a:rPr lang="en-US" b="1"/>
              <a:t>Summary: direct award process C</a:t>
            </a:r>
            <a:endParaRPr lang="en-US"/>
          </a:p>
        </p:txBody>
      </p:sp>
      <p:graphicFrame>
        <p:nvGraphicFramePr>
          <p:cNvPr id="4" name="Diagram 3">
            <a:extLst>
              <a:ext uri="{FF2B5EF4-FFF2-40B4-BE49-F238E27FC236}">
                <a16:creationId xmlns:a16="http://schemas.microsoft.com/office/drawing/2014/main" id="{4C154CEB-0365-4FA9-B1AF-EECFF16076C1}"/>
              </a:ext>
            </a:extLst>
          </p:cNvPr>
          <p:cNvGraphicFramePr/>
          <p:nvPr/>
        </p:nvGraphicFramePr>
        <p:xfrm>
          <a:off x="530225" y="1299542"/>
          <a:ext cx="11131550" cy="4909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6364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764859" y="355627"/>
            <a:ext cx="10092438" cy="611649"/>
          </a:xfrm>
        </p:spPr>
        <p:txBody>
          <a:bodyPr>
            <a:noAutofit/>
          </a:bodyPr>
          <a:lstStyle/>
          <a:p>
            <a:pPr algn="ctr"/>
            <a:r>
              <a:rPr lang="en-US" b="1"/>
              <a:t>Summary: most suitable provider process</a:t>
            </a:r>
            <a:endParaRPr lang="en-US"/>
          </a:p>
        </p:txBody>
      </p:sp>
      <p:graphicFrame>
        <p:nvGraphicFramePr>
          <p:cNvPr id="4" name="Diagram 3">
            <a:extLst>
              <a:ext uri="{FF2B5EF4-FFF2-40B4-BE49-F238E27FC236}">
                <a16:creationId xmlns:a16="http://schemas.microsoft.com/office/drawing/2014/main" id="{5047E89A-C952-4C37-AFC8-00C67B80AD55}"/>
              </a:ext>
            </a:extLst>
          </p:cNvPr>
          <p:cNvGraphicFramePr/>
          <p:nvPr/>
        </p:nvGraphicFramePr>
        <p:xfrm>
          <a:off x="486289" y="1330255"/>
          <a:ext cx="11131550" cy="4909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6379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764859" y="355627"/>
            <a:ext cx="10092438" cy="611649"/>
          </a:xfrm>
        </p:spPr>
        <p:txBody>
          <a:bodyPr>
            <a:noAutofit/>
          </a:bodyPr>
          <a:lstStyle/>
          <a:p>
            <a:pPr algn="ctr"/>
            <a:r>
              <a:rPr lang="en-US" b="1"/>
              <a:t>Summary: competitive process</a:t>
            </a:r>
            <a:endParaRPr lang="en-US"/>
          </a:p>
        </p:txBody>
      </p:sp>
      <p:graphicFrame>
        <p:nvGraphicFramePr>
          <p:cNvPr id="4" name="Diagram 3">
            <a:extLst>
              <a:ext uri="{FF2B5EF4-FFF2-40B4-BE49-F238E27FC236}">
                <a16:creationId xmlns:a16="http://schemas.microsoft.com/office/drawing/2014/main" id="{DA89845C-E4B6-43E3-8F49-2287972BFFF9}"/>
              </a:ext>
            </a:extLst>
          </p:cNvPr>
          <p:cNvGraphicFramePr/>
          <p:nvPr/>
        </p:nvGraphicFramePr>
        <p:xfrm>
          <a:off x="486289" y="1330255"/>
          <a:ext cx="11131550" cy="4909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57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2155350" y="1268760"/>
            <a:ext cx="7829081" cy="534786"/>
          </a:xfrm>
        </p:spPr>
        <p:txBody>
          <a:bodyPr>
            <a:noAutofit/>
          </a:bodyPr>
          <a:lstStyle/>
          <a:p>
            <a:pPr marL="0" indent="0">
              <a:buNone/>
            </a:pPr>
            <a:r>
              <a:rPr lang="en-GB" sz="2100">
                <a:latin typeface="Arial" panose="020B0604020202020204" pitchFamily="34" charset="0"/>
                <a:cs typeface="Arial" panose="020B0604020202020204" pitchFamily="34" charset="0"/>
              </a:rPr>
              <a:t>The procurement principles require relevant authorities to act:</a:t>
            </a:r>
          </a:p>
        </p:txBody>
      </p:sp>
      <p:pic>
        <p:nvPicPr>
          <p:cNvPr id="7" name="Picture 6" descr="Logo&#10;&#10;Description automatically generated">
            <a:extLst>
              <a:ext uri="{FF2B5EF4-FFF2-40B4-BE49-F238E27FC236}">
                <a16:creationId xmlns:a16="http://schemas.microsoft.com/office/drawing/2014/main" id="{0CC98752-879B-4B91-986A-A046A6C2D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8D219F6A-F05A-415D-87F0-05F83039D088}"/>
              </a:ext>
            </a:extLst>
          </p:cNvPr>
          <p:cNvSpPr txBox="1">
            <a:spLocks/>
          </p:cNvSpPr>
          <p:nvPr/>
        </p:nvSpPr>
        <p:spPr>
          <a:xfrm>
            <a:off x="2963652" y="76987"/>
            <a:ext cx="626469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Procurement principles</a:t>
            </a:r>
          </a:p>
        </p:txBody>
      </p:sp>
      <p:sp>
        <p:nvSpPr>
          <p:cNvPr id="14" name="Rectangle 13">
            <a:extLst>
              <a:ext uri="{FF2B5EF4-FFF2-40B4-BE49-F238E27FC236}">
                <a16:creationId xmlns:a16="http://schemas.microsoft.com/office/drawing/2014/main" id="{A869ABE0-A9CE-4E62-8274-F9535DE194AD}"/>
              </a:ext>
            </a:extLst>
          </p:cNvPr>
          <p:cNvSpPr/>
          <p:nvPr/>
        </p:nvSpPr>
        <p:spPr>
          <a:xfrm>
            <a:off x="1919536" y="1543704"/>
            <a:ext cx="8128000" cy="5341680"/>
          </a:xfrm>
          <a:prstGeom prst="rect">
            <a:avLst/>
          </a:prstGeom>
          <a:noFill/>
          <a:ln>
            <a:noFill/>
          </a:ln>
        </p:spPr>
        <p:txBody>
          <a:bodyPr/>
          <a:lstStyle/>
          <a:p>
            <a:endParaRPr lang="en-GB"/>
          </a:p>
        </p:txBody>
      </p:sp>
      <p:sp>
        <p:nvSpPr>
          <p:cNvPr id="13" name="Block Arc 12">
            <a:extLst>
              <a:ext uri="{FF2B5EF4-FFF2-40B4-BE49-F238E27FC236}">
                <a16:creationId xmlns:a16="http://schemas.microsoft.com/office/drawing/2014/main" id="{D8B1CAE2-ACBB-4102-9F0F-8E07D84A4F84}"/>
              </a:ext>
            </a:extLst>
          </p:cNvPr>
          <p:cNvSpPr/>
          <p:nvPr/>
        </p:nvSpPr>
        <p:spPr>
          <a:xfrm>
            <a:off x="-4855517" y="598743"/>
            <a:ext cx="7293488" cy="7293488"/>
          </a:xfrm>
          <a:prstGeom prst="blockArc">
            <a:avLst>
              <a:gd name="adj1" fmla="val 18900000"/>
              <a:gd name="adj2" fmla="val 2700000"/>
              <a:gd name="adj3" fmla="val 296"/>
            </a:avLst>
          </a:prstGeom>
          <a:ln>
            <a:solidFill>
              <a:srgbClr val="005E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grpSp>
        <p:nvGrpSpPr>
          <p:cNvPr id="37" name="Group 36">
            <a:extLst>
              <a:ext uri="{FF2B5EF4-FFF2-40B4-BE49-F238E27FC236}">
                <a16:creationId xmlns:a16="http://schemas.microsoft.com/office/drawing/2014/main" id="{C21E5859-8E60-46AC-8001-35F353169C12}"/>
              </a:ext>
            </a:extLst>
          </p:cNvPr>
          <p:cNvGrpSpPr/>
          <p:nvPr/>
        </p:nvGrpSpPr>
        <p:grpSpPr>
          <a:xfrm>
            <a:off x="1360964" y="5600424"/>
            <a:ext cx="10131061" cy="1042009"/>
            <a:chOff x="1360964" y="5600424"/>
            <a:chExt cx="10131061" cy="1042009"/>
          </a:xfrm>
        </p:grpSpPr>
        <p:sp>
          <p:nvSpPr>
            <p:cNvPr id="32" name="Freeform: Shape 31">
              <a:extLst>
                <a:ext uri="{FF2B5EF4-FFF2-40B4-BE49-F238E27FC236}">
                  <a16:creationId xmlns:a16="http://schemas.microsoft.com/office/drawing/2014/main" id="{43FA0AA9-4D71-4C83-8399-9672828D9C0E}"/>
                </a:ext>
              </a:extLst>
            </p:cNvPr>
            <p:cNvSpPr/>
            <p:nvPr/>
          </p:nvSpPr>
          <p:spPr>
            <a:xfrm>
              <a:off x="1881968" y="5704625"/>
              <a:ext cx="9610057" cy="833607"/>
            </a:xfrm>
            <a:custGeom>
              <a:avLst/>
              <a:gdLst>
                <a:gd name="connsiteX0" fmla="*/ 0 w 9610057"/>
                <a:gd name="connsiteY0" fmla="*/ 0 h 833607"/>
                <a:gd name="connsiteX1" fmla="*/ 9610057 w 9610057"/>
                <a:gd name="connsiteY1" fmla="*/ 0 h 833607"/>
                <a:gd name="connsiteX2" fmla="*/ 9610057 w 9610057"/>
                <a:gd name="connsiteY2" fmla="*/ 833607 h 833607"/>
                <a:gd name="connsiteX3" fmla="*/ 0 w 9610057"/>
                <a:gd name="connsiteY3" fmla="*/ 833607 h 833607"/>
                <a:gd name="connsiteX4" fmla="*/ 0 w 9610057"/>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0057" h="833607">
                  <a:moveTo>
                    <a:pt x="0" y="0"/>
                  </a:moveTo>
                  <a:lnTo>
                    <a:pt x="9610057" y="0"/>
                  </a:lnTo>
                  <a:lnTo>
                    <a:pt x="9610057" y="833607"/>
                  </a:lnTo>
                  <a:lnTo>
                    <a:pt x="0" y="833607"/>
                  </a:lnTo>
                  <a:lnTo>
                    <a:pt x="0" y="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Transparently, fairly, and proportionately. </a:t>
              </a:r>
            </a:p>
          </p:txBody>
        </p:sp>
        <p:sp>
          <p:nvSpPr>
            <p:cNvPr id="33" name="Oval 32">
              <a:extLst>
                <a:ext uri="{FF2B5EF4-FFF2-40B4-BE49-F238E27FC236}">
                  <a16:creationId xmlns:a16="http://schemas.microsoft.com/office/drawing/2014/main" id="{0641DFD5-A9FA-44C2-B87C-B6AF251B3338}"/>
                </a:ext>
              </a:extLst>
            </p:cNvPr>
            <p:cNvSpPr/>
            <p:nvPr/>
          </p:nvSpPr>
          <p:spPr>
            <a:xfrm>
              <a:off x="1360964" y="5600424"/>
              <a:ext cx="1042009" cy="104200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TextBox 8">
              <a:extLst>
                <a:ext uri="{FF2B5EF4-FFF2-40B4-BE49-F238E27FC236}">
                  <a16:creationId xmlns:a16="http://schemas.microsoft.com/office/drawing/2014/main" id="{230140ED-80DC-4F5F-B5C5-3CB135BC2FB2}"/>
                </a:ext>
              </a:extLst>
            </p:cNvPr>
            <p:cNvSpPr txBox="1"/>
            <p:nvPr/>
          </p:nvSpPr>
          <p:spPr>
            <a:xfrm>
              <a:off x="1677425" y="5913679"/>
              <a:ext cx="409086" cy="415498"/>
            </a:xfrm>
            <a:prstGeom prst="rect">
              <a:avLst/>
            </a:prstGeom>
            <a:noFill/>
          </p:spPr>
          <p:txBody>
            <a:bodyPr wrap="none" rtlCol="0">
              <a:spAutoFit/>
            </a:bodyPr>
            <a:lstStyle/>
            <a:p>
              <a:r>
                <a:rPr lang="en-GB" sz="2100" b="1">
                  <a:latin typeface="Arial" panose="020B0604020202020204" pitchFamily="34" charset="0"/>
                  <a:cs typeface="Arial" panose="020B0604020202020204" pitchFamily="34" charset="0"/>
                </a:rPr>
                <a:t>4.</a:t>
              </a:r>
            </a:p>
          </p:txBody>
        </p:sp>
      </p:grpSp>
      <p:grpSp>
        <p:nvGrpSpPr>
          <p:cNvPr id="36" name="Group 35">
            <a:extLst>
              <a:ext uri="{FF2B5EF4-FFF2-40B4-BE49-F238E27FC236}">
                <a16:creationId xmlns:a16="http://schemas.microsoft.com/office/drawing/2014/main" id="{03F0FB2D-A51A-41E1-99D1-BB1760CF0AA4}"/>
              </a:ext>
            </a:extLst>
          </p:cNvPr>
          <p:cNvGrpSpPr/>
          <p:nvPr/>
        </p:nvGrpSpPr>
        <p:grpSpPr>
          <a:xfrm>
            <a:off x="1838890" y="4349795"/>
            <a:ext cx="9653135" cy="1042009"/>
            <a:chOff x="1838890" y="4349795"/>
            <a:chExt cx="9653135" cy="1042009"/>
          </a:xfrm>
        </p:grpSpPr>
        <p:sp>
          <p:nvSpPr>
            <p:cNvPr id="30" name="Freeform: Shape 29">
              <a:extLst>
                <a:ext uri="{FF2B5EF4-FFF2-40B4-BE49-F238E27FC236}">
                  <a16:creationId xmlns:a16="http://schemas.microsoft.com/office/drawing/2014/main" id="{E9FF4E39-852B-4A78-AE6F-A02EB774E219}"/>
                </a:ext>
              </a:extLst>
            </p:cNvPr>
            <p:cNvSpPr/>
            <p:nvPr/>
          </p:nvSpPr>
          <p:spPr>
            <a:xfrm>
              <a:off x="2359895" y="4453996"/>
              <a:ext cx="9132130" cy="833607"/>
            </a:xfrm>
            <a:custGeom>
              <a:avLst/>
              <a:gdLst>
                <a:gd name="connsiteX0" fmla="*/ 0 w 9132130"/>
                <a:gd name="connsiteY0" fmla="*/ 0 h 833607"/>
                <a:gd name="connsiteX1" fmla="*/ 9132130 w 9132130"/>
                <a:gd name="connsiteY1" fmla="*/ 0 h 833607"/>
                <a:gd name="connsiteX2" fmla="*/ 9132130 w 9132130"/>
                <a:gd name="connsiteY2" fmla="*/ 833607 h 833607"/>
                <a:gd name="connsiteX3" fmla="*/ 0 w 9132130"/>
                <a:gd name="connsiteY3" fmla="*/ 833607 h 833607"/>
                <a:gd name="connsiteX4" fmla="*/ 0 w 9132130"/>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130" h="833607">
                  <a:moveTo>
                    <a:pt x="0" y="0"/>
                  </a:moveTo>
                  <a:lnTo>
                    <a:pt x="9132130" y="0"/>
                  </a:lnTo>
                  <a:lnTo>
                    <a:pt x="9132130" y="833607"/>
                  </a:lnTo>
                  <a:lnTo>
                    <a:pt x="0" y="833607"/>
                  </a:lnTo>
                  <a:lnTo>
                    <a:pt x="0" y="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kern="1200">
                  <a:latin typeface="Arial" panose="020B0604020202020204" pitchFamily="34" charset="0"/>
                  <a:cs typeface="Arial" panose="020B0604020202020204" pitchFamily="34" charset="0"/>
                </a:rPr>
                <a:t>with a view to </a:t>
              </a:r>
              <a:r>
                <a:rPr lang="en-GB" sz="1800" b="1" kern="1200">
                  <a:latin typeface="Arial" panose="020B0604020202020204" pitchFamily="34" charset="0"/>
                  <a:cs typeface="Arial" panose="020B0604020202020204" pitchFamily="34" charset="0"/>
                </a:rPr>
                <a:t>improve the efficiency of the services</a:t>
              </a:r>
              <a:r>
                <a:rPr lang="en-GB" sz="1800" b="0" kern="1200">
                  <a:latin typeface="Arial" panose="020B0604020202020204" pitchFamily="34" charset="0"/>
                  <a:cs typeface="Arial" panose="020B0604020202020204" pitchFamily="34" charset="0"/>
                </a:rPr>
                <a:t>, including through integrated service delivery</a:t>
              </a:r>
            </a:p>
          </p:txBody>
        </p:sp>
        <p:sp>
          <p:nvSpPr>
            <p:cNvPr id="31" name="Oval 30">
              <a:extLst>
                <a:ext uri="{FF2B5EF4-FFF2-40B4-BE49-F238E27FC236}">
                  <a16:creationId xmlns:a16="http://schemas.microsoft.com/office/drawing/2014/main" id="{DDAF3522-1943-45BD-8783-D3FABC172943}"/>
                </a:ext>
              </a:extLst>
            </p:cNvPr>
            <p:cNvSpPr/>
            <p:nvPr/>
          </p:nvSpPr>
          <p:spPr>
            <a:xfrm>
              <a:off x="1838890" y="4349795"/>
              <a:ext cx="1042009" cy="104200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3" name="TextBox 22">
              <a:extLst>
                <a:ext uri="{FF2B5EF4-FFF2-40B4-BE49-F238E27FC236}">
                  <a16:creationId xmlns:a16="http://schemas.microsoft.com/office/drawing/2014/main" id="{F79F91B7-DA50-4EA6-8386-40438E45E86C}"/>
                </a:ext>
              </a:extLst>
            </p:cNvPr>
            <p:cNvSpPr txBox="1"/>
            <p:nvPr/>
          </p:nvSpPr>
          <p:spPr>
            <a:xfrm>
              <a:off x="2155351" y="4663050"/>
              <a:ext cx="409086" cy="415498"/>
            </a:xfrm>
            <a:prstGeom prst="rect">
              <a:avLst/>
            </a:prstGeom>
            <a:noFill/>
          </p:spPr>
          <p:txBody>
            <a:bodyPr wrap="none" rtlCol="0">
              <a:spAutoFit/>
            </a:bodyPr>
            <a:lstStyle/>
            <a:p>
              <a:r>
                <a:rPr lang="en-GB" sz="2100" b="1">
                  <a:latin typeface="Arial" panose="020B0604020202020204" pitchFamily="34" charset="0"/>
                  <a:cs typeface="Arial" panose="020B0604020202020204" pitchFamily="34" charset="0"/>
                </a:rPr>
                <a:t>3.</a:t>
              </a:r>
            </a:p>
          </p:txBody>
        </p:sp>
      </p:grpSp>
      <p:grpSp>
        <p:nvGrpSpPr>
          <p:cNvPr id="34" name="Group 33">
            <a:extLst>
              <a:ext uri="{FF2B5EF4-FFF2-40B4-BE49-F238E27FC236}">
                <a16:creationId xmlns:a16="http://schemas.microsoft.com/office/drawing/2014/main" id="{50F0415B-9DEE-45EA-B7BE-60242317F64B}"/>
              </a:ext>
            </a:extLst>
          </p:cNvPr>
          <p:cNvGrpSpPr/>
          <p:nvPr/>
        </p:nvGrpSpPr>
        <p:grpSpPr>
          <a:xfrm>
            <a:off x="1360964" y="1848539"/>
            <a:ext cx="10131061" cy="1042009"/>
            <a:chOff x="1360964" y="1848539"/>
            <a:chExt cx="10131061" cy="1042009"/>
          </a:xfrm>
        </p:grpSpPr>
        <p:sp>
          <p:nvSpPr>
            <p:cNvPr id="26" name="Freeform: Shape 25">
              <a:extLst>
                <a:ext uri="{FF2B5EF4-FFF2-40B4-BE49-F238E27FC236}">
                  <a16:creationId xmlns:a16="http://schemas.microsoft.com/office/drawing/2014/main" id="{40B13199-7BD9-471A-93D6-0AA499DDF012}"/>
                </a:ext>
              </a:extLst>
            </p:cNvPr>
            <p:cNvSpPr/>
            <p:nvPr/>
          </p:nvSpPr>
          <p:spPr>
            <a:xfrm>
              <a:off x="1881968" y="1952740"/>
              <a:ext cx="9610057" cy="833607"/>
            </a:xfrm>
            <a:custGeom>
              <a:avLst/>
              <a:gdLst>
                <a:gd name="connsiteX0" fmla="*/ 0 w 9610057"/>
                <a:gd name="connsiteY0" fmla="*/ 0 h 833607"/>
                <a:gd name="connsiteX1" fmla="*/ 9610057 w 9610057"/>
                <a:gd name="connsiteY1" fmla="*/ 0 h 833607"/>
                <a:gd name="connsiteX2" fmla="*/ 9610057 w 9610057"/>
                <a:gd name="connsiteY2" fmla="*/ 833607 h 833607"/>
                <a:gd name="connsiteX3" fmla="*/ 0 w 9610057"/>
                <a:gd name="connsiteY3" fmla="*/ 833607 h 833607"/>
                <a:gd name="connsiteX4" fmla="*/ 0 w 9610057"/>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0057" h="833607">
                  <a:moveTo>
                    <a:pt x="0" y="0"/>
                  </a:moveTo>
                  <a:lnTo>
                    <a:pt x="9610057" y="0"/>
                  </a:lnTo>
                  <a:lnTo>
                    <a:pt x="9610057" y="833607"/>
                  </a:lnTo>
                  <a:lnTo>
                    <a:pt x="0" y="833607"/>
                  </a:lnTo>
                  <a:lnTo>
                    <a:pt x="0" y="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kern="1200">
                  <a:latin typeface="Arial" panose="020B0604020202020204" pitchFamily="34" charset="0"/>
                  <a:cs typeface="Arial" panose="020B0604020202020204" pitchFamily="34" charset="0"/>
                </a:rPr>
                <a:t>with a view to </a:t>
              </a:r>
              <a:r>
                <a:rPr lang="en-GB" sz="1800" b="1" kern="1200">
                  <a:latin typeface="Arial" panose="020B0604020202020204" pitchFamily="34" charset="0"/>
                  <a:cs typeface="Arial" panose="020B0604020202020204" pitchFamily="34" charset="0"/>
                </a:rPr>
                <a:t>secure the needs of the people who use the services</a:t>
              </a:r>
              <a:r>
                <a:rPr lang="en-GB" sz="1800" b="0" kern="1200">
                  <a:latin typeface="Arial" panose="020B0604020202020204" pitchFamily="34" charset="0"/>
                  <a:cs typeface="Arial" panose="020B0604020202020204" pitchFamily="34" charset="0"/>
                </a:rPr>
                <a:t>, including through integrated service delivery</a:t>
              </a:r>
            </a:p>
          </p:txBody>
        </p:sp>
        <p:sp>
          <p:nvSpPr>
            <p:cNvPr id="27" name="Oval 26">
              <a:extLst>
                <a:ext uri="{FF2B5EF4-FFF2-40B4-BE49-F238E27FC236}">
                  <a16:creationId xmlns:a16="http://schemas.microsoft.com/office/drawing/2014/main" id="{6339273E-ACAA-4F4D-B75F-060B2159F8FE}"/>
                </a:ext>
              </a:extLst>
            </p:cNvPr>
            <p:cNvSpPr/>
            <p:nvPr/>
          </p:nvSpPr>
          <p:spPr>
            <a:xfrm>
              <a:off x="1360964" y="1848539"/>
              <a:ext cx="1042009" cy="104200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4" name="TextBox 23">
              <a:extLst>
                <a:ext uri="{FF2B5EF4-FFF2-40B4-BE49-F238E27FC236}">
                  <a16:creationId xmlns:a16="http://schemas.microsoft.com/office/drawing/2014/main" id="{D1B0E0D3-89ED-4386-B259-D08873909786}"/>
                </a:ext>
              </a:extLst>
            </p:cNvPr>
            <p:cNvSpPr txBox="1"/>
            <p:nvPr/>
          </p:nvSpPr>
          <p:spPr>
            <a:xfrm>
              <a:off x="1677425" y="2161794"/>
              <a:ext cx="409086" cy="415498"/>
            </a:xfrm>
            <a:prstGeom prst="rect">
              <a:avLst/>
            </a:prstGeom>
            <a:noFill/>
          </p:spPr>
          <p:txBody>
            <a:bodyPr wrap="none" rtlCol="0">
              <a:spAutoFit/>
            </a:bodyPr>
            <a:lstStyle/>
            <a:p>
              <a:r>
                <a:rPr lang="en-GB" sz="2100" b="1">
                  <a:latin typeface="Arial" panose="020B0604020202020204" pitchFamily="34" charset="0"/>
                  <a:cs typeface="Arial" panose="020B0604020202020204" pitchFamily="34" charset="0"/>
                </a:rPr>
                <a:t>1.</a:t>
              </a:r>
            </a:p>
          </p:txBody>
        </p:sp>
      </p:grpSp>
      <p:grpSp>
        <p:nvGrpSpPr>
          <p:cNvPr id="35" name="Group 34">
            <a:extLst>
              <a:ext uri="{FF2B5EF4-FFF2-40B4-BE49-F238E27FC236}">
                <a16:creationId xmlns:a16="http://schemas.microsoft.com/office/drawing/2014/main" id="{2C652475-3158-4383-A287-1728FCA0FC10}"/>
              </a:ext>
            </a:extLst>
          </p:cNvPr>
          <p:cNvGrpSpPr/>
          <p:nvPr/>
        </p:nvGrpSpPr>
        <p:grpSpPr>
          <a:xfrm>
            <a:off x="1838890" y="3099167"/>
            <a:ext cx="9653135" cy="1042009"/>
            <a:chOff x="1838890" y="3099167"/>
            <a:chExt cx="9653135" cy="1042009"/>
          </a:xfrm>
        </p:grpSpPr>
        <p:sp>
          <p:nvSpPr>
            <p:cNvPr id="28" name="Freeform: Shape 27">
              <a:extLst>
                <a:ext uri="{FF2B5EF4-FFF2-40B4-BE49-F238E27FC236}">
                  <a16:creationId xmlns:a16="http://schemas.microsoft.com/office/drawing/2014/main" id="{9ADA65CC-9E5F-487B-854B-AB39CCC84A35}"/>
                </a:ext>
              </a:extLst>
            </p:cNvPr>
            <p:cNvSpPr/>
            <p:nvPr/>
          </p:nvSpPr>
          <p:spPr>
            <a:xfrm>
              <a:off x="2359895" y="3203368"/>
              <a:ext cx="9132130" cy="833607"/>
            </a:xfrm>
            <a:custGeom>
              <a:avLst/>
              <a:gdLst>
                <a:gd name="connsiteX0" fmla="*/ 0 w 9132130"/>
                <a:gd name="connsiteY0" fmla="*/ 0 h 833607"/>
                <a:gd name="connsiteX1" fmla="*/ 9132130 w 9132130"/>
                <a:gd name="connsiteY1" fmla="*/ 0 h 833607"/>
                <a:gd name="connsiteX2" fmla="*/ 9132130 w 9132130"/>
                <a:gd name="connsiteY2" fmla="*/ 833607 h 833607"/>
                <a:gd name="connsiteX3" fmla="*/ 0 w 9132130"/>
                <a:gd name="connsiteY3" fmla="*/ 833607 h 833607"/>
                <a:gd name="connsiteX4" fmla="*/ 0 w 9132130"/>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130" h="833607">
                  <a:moveTo>
                    <a:pt x="0" y="0"/>
                  </a:moveTo>
                  <a:lnTo>
                    <a:pt x="9132130" y="0"/>
                  </a:lnTo>
                  <a:lnTo>
                    <a:pt x="9132130" y="833607"/>
                  </a:lnTo>
                  <a:lnTo>
                    <a:pt x="0" y="833607"/>
                  </a:lnTo>
                  <a:lnTo>
                    <a:pt x="0" y="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kern="1200">
                  <a:latin typeface="Arial" panose="020B0604020202020204" pitchFamily="34" charset="0"/>
                  <a:cs typeface="Arial" panose="020B0604020202020204" pitchFamily="34" charset="0"/>
                </a:rPr>
                <a:t>with a view to </a:t>
              </a:r>
              <a:r>
                <a:rPr lang="en-GB" sz="1800" b="1" kern="1200">
                  <a:latin typeface="Arial" panose="020B0604020202020204" pitchFamily="34" charset="0"/>
                  <a:cs typeface="Arial" panose="020B0604020202020204" pitchFamily="34" charset="0"/>
                </a:rPr>
                <a:t>improve the quality of the services</a:t>
              </a:r>
              <a:r>
                <a:rPr lang="en-GB" sz="1800" b="0" kern="1200">
                  <a:latin typeface="Arial" panose="020B0604020202020204" pitchFamily="34" charset="0"/>
                  <a:cs typeface="Arial" panose="020B0604020202020204" pitchFamily="34" charset="0"/>
                </a:rPr>
                <a:t>, including through integrated service delivery</a:t>
              </a:r>
            </a:p>
          </p:txBody>
        </p:sp>
        <p:sp>
          <p:nvSpPr>
            <p:cNvPr id="29" name="Oval 28">
              <a:extLst>
                <a:ext uri="{FF2B5EF4-FFF2-40B4-BE49-F238E27FC236}">
                  <a16:creationId xmlns:a16="http://schemas.microsoft.com/office/drawing/2014/main" id="{79708093-4734-4B34-8F5A-FCF99B03A7B9}"/>
                </a:ext>
              </a:extLst>
            </p:cNvPr>
            <p:cNvSpPr/>
            <p:nvPr/>
          </p:nvSpPr>
          <p:spPr>
            <a:xfrm>
              <a:off x="1838890" y="3099167"/>
              <a:ext cx="1042009" cy="104200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5" name="TextBox 24">
              <a:extLst>
                <a:ext uri="{FF2B5EF4-FFF2-40B4-BE49-F238E27FC236}">
                  <a16:creationId xmlns:a16="http://schemas.microsoft.com/office/drawing/2014/main" id="{96250A78-0A3D-4A13-8678-5C7586F15D0A}"/>
                </a:ext>
              </a:extLst>
            </p:cNvPr>
            <p:cNvSpPr txBox="1"/>
            <p:nvPr/>
          </p:nvSpPr>
          <p:spPr>
            <a:xfrm>
              <a:off x="2155351" y="3412422"/>
              <a:ext cx="409086" cy="415498"/>
            </a:xfrm>
            <a:prstGeom prst="rect">
              <a:avLst/>
            </a:prstGeom>
            <a:noFill/>
          </p:spPr>
          <p:txBody>
            <a:bodyPr wrap="none" rtlCol="0">
              <a:spAutoFit/>
            </a:bodyPr>
            <a:lstStyle/>
            <a:p>
              <a:r>
                <a:rPr lang="en-GB" sz="2100" b="1">
                  <a:latin typeface="Arial" panose="020B0604020202020204" pitchFamily="34" charset="0"/>
                  <a:cs typeface="Arial" panose="020B0604020202020204" pitchFamily="34" charset="0"/>
                </a:rPr>
                <a:t>2.</a:t>
              </a:r>
            </a:p>
          </p:txBody>
        </p:sp>
      </p:grpSp>
      <p:grpSp>
        <p:nvGrpSpPr>
          <p:cNvPr id="2" name="Group 1">
            <a:extLst>
              <a:ext uri="{FF2B5EF4-FFF2-40B4-BE49-F238E27FC236}">
                <a16:creationId xmlns:a16="http://schemas.microsoft.com/office/drawing/2014/main" id="{7947C23D-E24E-4A95-B7F0-C13470A96E14}"/>
              </a:ext>
            </a:extLst>
          </p:cNvPr>
          <p:cNvGrpSpPr/>
          <p:nvPr/>
        </p:nvGrpSpPr>
        <p:grpSpPr>
          <a:xfrm>
            <a:off x="83512" y="79825"/>
            <a:ext cx="1620000" cy="1620983"/>
            <a:chOff x="83512" y="79825"/>
            <a:chExt cx="1620000" cy="1620983"/>
          </a:xfrm>
        </p:grpSpPr>
        <p:sp>
          <p:nvSpPr>
            <p:cNvPr id="39" name="Oval 38">
              <a:extLst>
                <a:ext uri="{FF2B5EF4-FFF2-40B4-BE49-F238E27FC236}">
                  <a16:creationId xmlns:a16="http://schemas.microsoft.com/office/drawing/2014/main" id="{B3CF380D-4AD8-435C-BA25-4116DCB14F29}"/>
                </a:ext>
              </a:extLst>
            </p:cNvPr>
            <p:cNvSpPr/>
            <p:nvPr/>
          </p:nvSpPr>
          <p:spPr>
            <a:xfrm>
              <a:off x="83512"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40" name="TextBox 39">
              <a:extLst>
                <a:ext uri="{FF2B5EF4-FFF2-40B4-BE49-F238E27FC236}">
                  <a16:creationId xmlns:a16="http://schemas.microsoft.com/office/drawing/2014/main" id="{D27224C4-C8CB-4CCC-A3E4-4E984FC0EAE5}"/>
                </a:ext>
              </a:extLst>
            </p:cNvPr>
            <p:cNvSpPr txBox="1"/>
            <p:nvPr/>
          </p:nvSpPr>
          <p:spPr>
            <a:xfrm>
              <a:off x="224899" y="728734"/>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4</a:t>
              </a:r>
            </a:p>
          </p:txBody>
        </p:sp>
      </p:grpSp>
    </p:spTree>
    <p:extLst>
      <p:ext uri="{BB962C8B-B14F-4D97-AF65-F5344CB8AC3E}">
        <p14:creationId xmlns:p14="http://schemas.microsoft.com/office/powerpoint/2010/main" val="21628517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1416263" y="364957"/>
            <a:ext cx="9359474" cy="611649"/>
          </a:xfrm>
        </p:spPr>
        <p:txBody>
          <a:bodyPr>
            <a:noAutofit/>
          </a:bodyPr>
          <a:lstStyle/>
          <a:p>
            <a:pPr algn="ctr"/>
            <a:r>
              <a:rPr lang="en-US" b="1"/>
              <a:t>Repeating a step in the process </a:t>
            </a:r>
          </a:p>
        </p:txBody>
      </p:sp>
      <p:grpSp>
        <p:nvGrpSpPr>
          <p:cNvPr id="5" name="Group 4">
            <a:extLst>
              <a:ext uri="{FF2B5EF4-FFF2-40B4-BE49-F238E27FC236}">
                <a16:creationId xmlns:a16="http://schemas.microsoft.com/office/drawing/2014/main" id="{5019D2FC-717D-4CEF-8D22-12219D3702A9}"/>
              </a:ext>
            </a:extLst>
          </p:cNvPr>
          <p:cNvGrpSpPr/>
          <p:nvPr/>
        </p:nvGrpSpPr>
        <p:grpSpPr>
          <a:xfrm>
            <a:off x="93518" y="82220"/>
            <a:ext cx="1620000" cy="1620983"/>
            <a:chOff x="124691" y="175739"/>
            <a:chExt cx="1620000" cy="1620983"/>
          </a:xfrm>
        </p:grpSpPr>
        <p:sp>
          <p:nvSpPr>
            <p:cNvPr id="7" name="Oval 6">
              <a:extLst>
                <a:ext uri="{FF2B5EF4-FFF2-40B4-BE49-F238E27FC236}">
                  <a16:creationId xmlns:a16="http://schemas.microsoft.com/office/drawing/2014/main" id="{9DFF6BF3-5E27-4D86-8A74-93A4ACEA289A}"/>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6D9ABC3F-43EE-480E-A596-8967CB4A6F7A}"/>
                </a:ext>
              </a:extLst>
            </p:cNvPr>
            <p:cNvSpPr txBox="1"/>
            <p:nvPr/>
          </p:nvSpPr>
          <p:spPr>
            <a:xfrm>
              <a:off x="228036"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15</a:t>
              </a:r>
            </a:p>
          </p:txBody>
        </p:sp>
      </p:grpSp>
      <p:graphicFrame>
        <p:nvGraphicFramePr>
          <p:cNvPr id="2" name="Diagram 1">
            <a:extLst>
              <a:ext uri="{FF2B5EF4-FFF2-40B4-BE49-F238E27FC236}">
                <a16:creationId xmlns:a16="http://schemas.microsoft.com/office/drawing/2014/main" id="{657B3A12-3364-4F17-8A65-5B9219ACADBB}"/>
              </a:ext>
            </a:extLst>
          </p:cNvPr>
          <p:cNvGraphicFramePr/>
          <p:nvPr>
            <p:extLst>
              <p:ext uri="{D42A27DB-BD31-4B8C-83A1-F6EECF244321}">
                <p14:modId xmlns:p14="http://schemas.microsoft.com/office/powerpoint/2010/main" val="887968419"/>
              </p:ext>
            </p:extLst>
          </p:nvPr>
        </p:nvGraphicFramePr>
        <p:xfrm>
          <a:off x="517960" y="1703204"/>
          <a:ext cx="11290808" cy="4677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32628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2859006" y="364957"/>
            <a:ext cx="6473988" cy="611649"/>
          </a:xfrm>
        </p:spPr>
        <p:txBody>
          <a:bodyPr>
            <a:noAutofit/>
          </a:bodyPr>
          <a:lstStyle/>
          <a:p>
            <a:pPr algn="ctr"/>
            <a:r>
              <a:rPr lang="en-US" b="1"/>
              <a:t>Abandoning a provider selection process </a:t>
            </a:r>
          </a:p>
        </p:txBody>
      </p:sp>
      <p:grpSp>
        <p:nvGrpSpPr>
          <p:cNvPr id="5" name="Group 4">
            <a:extLst>
              <a:ext uri="{FF2B5EF4-FFF2-40B4-BE49-F238E27FC236}">
                <a16:creationId xmlns:a16="http://schemas.microsoft.com/office/drawing/2014/main" id="{A5435EB1-D84D-487D-979F-141F3FFC4F23}"/>
              </a:ext>
            </a:extLst>
          </p:cNvPr>
          <p:cNvGrpSpPr/>
          <p:nvPr/>
        </p:nvGrpSpPr>
        <p:grpSpPr>
          <a:xfrm>
            <a:off x="93518" y="82220"/>
            <a:ext cx="1620000" cy="1620983"/>
            <a:chOff x="124691" y="175739"/>
            <a:chExt cx="1620000" cy="1620983"/>
          </a:xfrm>
        </p:grpSpPr>
        <p:sp>
          <p:nvSpPr>
            <p:cNvPr id="7" name="Oval 6">
              <a:extLst>
                <a:ext uri="{FF2B5EF4-FFF2-40B4-BE49-F238E27FC236}">
                  <a16:creationId xmlns:a16="http://schemas.microsoft.com/office/drawing/2014/main" id="{81BD6DD3-C622-4F2A-9E71-EBAD2C4EF683}"/>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F2B6F691-4C6E-480C-9FE0-0F9C60083939}"/>
                </a:ext>
              </a:extLst>
            </p:cNvPr>
            <p:cNvSpPr txBox="1"/>
            <p:nvPr/>
          </p:nvSpPr>
          <p:spPr>
            <a:xfrm>
              <a:off x="228036"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15</a:t>
              </a:r>
            </a:p>
          </p:txBody>
        </p:sp>
      </p:grpSp>
      <p:graphicFrame>
        <p:nvGraphicFramePr>
          <p:cNvPr id="2" name="Diagram 1">
            <a:extLst>
              <a:ext uri="{FF2B5EF4-FFF2-40B4-BE49-F238E27FC236}">
                <a16:creationId xmlns:a16="http://schemas.microsoft.com/office/drawing/2014/main" id="{96FAA53A-94AC-49D9-B40B-C6BC347A013F}"/>
              </a:ext>
            </a:extLst>
          </p:cNvPr>
          <p:cNvGraphicFramePr/>
          <p:nvPr>
            <p:extLst>
              <p:ext uri="{D42A27DB-BD31-4B8C-83A1-F6EECF244321}">
                <p14:modId xmlns:p14="http://schemas.microsoft.com/office/powerpoint/2010/main" val="279542915"/>
              </p:ext>
            </p:extLst>
          </p:nvPr>
        </p:nvGraphicFramePr>
        <p:xfrm>
          <a:off x="781697" y="1772368"/>
          <a:ext cx="10797592" cy="4838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06695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299" y="22585"/>
            <a:ext cx="5467402" cy="1368152"/>
          </a:xfrm>
        </p:spPr>
        <p:txBody>
          <a:bodyPr>
            <a:normAutofit/>
          </a:bodyPr>
          <a:lstStyle/>
          <a:p>
            <a:pPr algn="ctr"/>
            <a:r>
              <a:rPr lang="en-GB" sz="3600" b="1">
                <a:solidFill>
                  <a:srgbClr val="005EB8"/>
                </a:solidFill>
                <a:latin typeface="Arial" panose="020B0604020202020204" pitchFamily="34" charset="0"/>
                <a:cs typeface="Arial" panose="020B0604020202020204" pitchFamily="34" charset="0"/>
              </a:rPr>
              <a:t>Framework agreements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551384" y="1762837"/>
            <a:ext cx="11089232" cy="926726"/>
          </a:xfrm>
        </p:spPr>
        <p:txBody>
          <a:bodyPr>
            <a:normAutofit/>
          </a:bodyPr>
          <a:lstStyle/>
          <a:p>
            <a:pPr marL="0" indent="0">
              <a:buNone/>
            </a:pPr>
            <a:r>
              <a:rPr lang="en-GB" sz="2100">
                <a:latin typeface="Arial" panose="020B0604020202020204" pitchFamily="34" charset="0"/>
                <a:cs typeface="Arial" panose="020B0604020202020204" pitchFamily="34" charset="0"/>
              </a:rPr>
              <a:t>Relevant authorities may establish framework agreements under the PSR to arrange in-scope health care services. To note:</a:t>
            </a: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62BAA94E-0C26-4878-9C24-1817FEA6DBBE}"/>
              </a:ext>
            </a:extLst>
          </p:cNvPr>
          <p:cNvGrpSpPr/>
          <p:nvPr/>
        </p:nvGrpSpPr>
        <p:grpSpPr>
          <a:xfrm>
            <a:off x="93518" y="72280"/>
            <a:ext cx="1620000" cy="1620983"/>
            <a:chOff x="124691" y="175739"/>
            <a:chExt cx="1620000" cy="1620983"/>
          </a:xfrm>
        </p:grpSpPr>
        <p:sp>
          <p:nvSpPr>
            <p:cNvPr id="6" name="Oval 5">
              <a:extLst>
                <a:ext uri="{FF2B5EF4-FFF2-40B4-BE49-F238E27FC236}">
                  <a16:creationId xmlns:a16="http://schemas.microsoft.com/office/drawing/2014/main" id="{F0BCC7C7-1FBD-4E30-8275-06AFF7656273}"/>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6E8472-5999-4E80-80D5-7D5283218DC9}"/>
                </a:ext>
              </a:extLst>
            </p:cNvPr>
            <p:cNvSpPr txBox="1"/>
            <p:nvPr/>
          </p:nvSpPr>
          <p:spPr>
            <a:xfrm>
              <a:off x="218095" y="823090"/>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16</a:t>
              </a:r>
            </a:p>
          </p:txBody>
        </p:sp>
      </p:grpSp>
      <p:grpSp>
        <p:nvGrpSpPr>
          <p:cNvPr id="37" name="Group 36">
            <a:extLst>
              <a:ext uri="{FF2B5EF4-FFF2-40B4-BE49-F238E27FC236}">
                <a16:creationId xmlns:a16="http://schemas.microsoft.com/office/drawing/2014/main" id="{1A6F0506-E78E-46F1-87A9-E5B32C83672F}"/>
              </a:ext>
            </a:extLst>
          </p:cNvPr>
          <p:cNvGrpSpPr/>
          <p:nvPr/>
        </p:nvGrpSpPr>
        <p:grpSpPr>
          <a:xfrm>
            <a:off x="123495" y="2760401"/>
            <a:ext cx="9746062" cy="900000"/>
            <a:chOff x="123495" y="2760401"/>
            <a:chExt cx="9746062" cy="900000"/>
          </a:xfrm>
        </p:grpSpPr>
        <p:grpSp>
          <p:nvGrpSpPr>
            <p:cNvPr id="25" name="Group 24">
              <a:extLst>
                <a:ext uri="{FF2B5EF4-FFF2-40B4-BE49-F238E27FC236}">
                  <a16:creationId xmlns:a16="http://schemas.microsoft.com/office/drawing/2014/main" id="{FD565EA0-F5F0-48D3-95A3-59A6A31AE46C}"/>
                </a:ext>
              </a:extLst>
            </p:cNvPr>
            <p:cNvGrpSpPr/>
            <p:nvPr/>
          </p:nvGrpSpPr>
          <p:grpSpPr>
            <a:xfrm>
              <a:off x="123495" y="2760401"/>
              <a:ext cx="9746062" cy="900000"/>
              <a:chOff x="123495" y="2760401"/>
              <a:chExt cx="9746062" cy="900000"/>
            </a:xfrm>
          </p:grpSpPr>
          <p:sp>
            <p:nvSpPr>
              <p:cNvPr id="14" name="Freeform: Shape 13">
                <a:extLst>
                  <a:ext uri="{FF2B5EF4-FFF2-40B4-BE49-F238E27FC236}">
                    <a16:creationId xmlns:a16="http://schemas.microsoft.com/office/drawing/2014/main" id="{B1A93E37-2706-4B7F-A4D4-350574D101B7}"/>
                  </a:ext>
                </a:extLst>
              </p:cNvPr>
              <p:cNvSpPr/>
              <p:nvPr/>
            </p:nvSpPr>
            <p:spPr>
              <a:xfrm>
                <a:off x="388689" y="2914551"/>
                <a:ext cx="9480868" cy="607794"/>
              </a:xfrm>
              <a:custGeom>
                <a:avLst/>
                <a:gdLst>
                  <a:gd name="connsiteX0" fmla="*/ 0 w 11169456"/>
                  <a:gd name="connsiteY0" fmla="*/ 0 h 607792"/>
                  <a:gd name="connsiteX1" fmla="*/ 10865560 w 11169456"/>
                  <a:gd name="connsiteY1" fmla="*/ 0 h 607792"/>
                  <a:gd name="connsiteX2" fmla="*/ 11169456 w 11169456"/>
                  <a:gd name="connsiteY2" fmla="*/ 303896 h 607792"/>
                  <a:gd name="connsiteX3" fmla="*/ 10865560 w 11169456"/>
                  <a:gd name="connsiteY3" fmla="*/ 607792 h 607792"/>
                  <a:gd name="connsiteX4" fmla="*/ 0 w 11169456"/>
                  <a:gd name="connsiteY4" fmla="*/ 607792 h 607792"/>
                  <a:gd name="connsiteX5" fmla="*/ 0 w 11169456"/>
                  <a:gd name="connsiteY5" fmla="*/ 0 h 60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607792">
                    <a:moveTo>
                      <a:pt x="11169456" y="607791"/>
                    </a:moveTo>
                    <a:lnTo>
                      <a:pt x="303896" y="607791"/>
                    </a:lnTo>
                    <a:lnTo>
                      <a:pt x="0" y="303896"/>
                    </a:lnTo>
                    <a:lnTo>
                      <a:pt x="303896" y="1"/>
                    </a:lnTo>
                    <a:lnTo>
                      <a:pt x="11169456" y="1"/>
                    </a:lnTo>
                    <a:lnTo>
                      <a:pt x="11169456" y="60779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6931" tIns="68581" rIns="128016" bIns="68581"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Establishment of the framework agreement must follow the competitive process.</a:t>
                </a:r>
              </a:p>
            </p:txBody>
          </p:sp>
          <p:sp>
            <p:nvSpPr>
              <p:cNvPr id="15" name="Oval 14">
                <a:extLst>
                  <a:ext uri="{FF2B5EF4-FFF2-40B4-BE49-F238E27FC236}">
                    <a16:creationId xmlns:a16="http://schemas.microsoft.com/office/drawing/2014/main" id="{9F127C69-579C-4CD2-BCF7-14692F37A8E8}"/>
                  </a:ext>
                </a:extLst>
              </p:cNvPr>
              <p:cNvSpPr/>
              <p:nvPr/>
            </p:nvSpPr>
            <p:spPr>
              <a:xfrm>
                <a:off x="123495" y="2760401"/>
                <a:ext cx="900000" cy="900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grpSp>
        <p:sp>
          <p:nvSpPr>
            <p:cNvPr id="29" name="Oval 28">
              <a:extLst>
                <a:ext uri="{FF2B5EF4-FFF2-40B4-BE49-F238E27FC236}">
                  <a16:creationId xmlns:a16="http://schemas.microsoft.com/office/drawing/2014/main" id="{AF2F42DA-4E95-4352-86F1-3388F5F012C5}"/>
                </a:ext>
              </a:extLst>
            </p:cNvPr>
            <p:cNvSpPr/>
            <p:nvPr/>
          </p:nvSpPr>
          <p:spPr>
            <a:xfrm>
              <a:off x="303495" y="2945623"/>
              <a:ext cx="540000" cy="540000"/>
            </a:xfrm>
            <a:prstGeom prst="ellipse">
              <a:avLst/>
            </a:prstGeom>
            <a:solidFill>
              <a:srgbClr val="00A9CE"/>
            </a:solidFill>
            <a:ln>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grpSp>
      <p:grpSp>
        <p:nvGrpSpPr>
          <p:cNvPr id="38" name="Group 37">
            <a:extLst>
              <a:ext uri="{FF2B5EF4-FFF2-40B4-BE49-F238E27FC236}">
                <a16:creationId xmlns:a16="http://schemas.microsoft.com/office/drawing/2014/main" id="{C0F455AB-8B27-4E9B-A828-A827A61411AD}"/>
              </a:ext>
            </a:extLst>
          </p:cNvPr>
          <p:cNvGrpSpPr/>
          <p:nvPr/>
        </p:nvGrpSpPr>
        <p:grpSpPr>
          <a:xfrm>
            <a:off x="521081" y="3965167"/>
            <a:ext cx="10391071" cy="1080000"/>
            <a:chOff x="521081" y="3965167"/>
            <a:chExt cx="10391071" cy="1080000"/>
          </a:xfrm>
        </p:grpSpPr>
        <p:grpSp>
          <p:nvGrpSpPr>
            <p:cNvPr id="26" name="Group 25">
              <a:extLst>
                <a:ext uri="{FF2B5EF4-FFF2-40B4-BE49-F238E27FC236}">
                  <a16:creationId xmlns:a16="http://schemas.microsoft.com/office/drawing/2014/main" id="{003CECE8-97B2-44BC-9C2C-B6C6451A6145}"/>
                </a:ext>
              </a:extLst>
            </p:cNvPr>
            <p:cNvGrpSpPr/>
            <p:nvPr/>
          </p:nvGrpSpPr>
          <p:grpSpPr>
            <a:xfrm>
              <a:off x="521081" y="3965167"/>
              <a:ext cx="10391071" cy="1080000"/>
              <a:chOff x="371970" y="3927325"/>
              <a:chExt cx="10391071" cy="1080000"/>
            </a:xfrm>
          </p:grpSpPr>
          <p:sp>
            <p:nvSpPr>
              <p:cNvPr id="16" name="Freeform: Shape 15">
                <a:extLst>
                  <a:ext uri="{FF2B5EF4-FFF2-40B4-BE49-F238E27FC236}">
                    <a16:creationId xmlns:a16="http://schemas.microsoft.com/office/drawing/2014/main" id="{9DEF285B-F3A5-4962-AD7E-EB691314D0A4}"/>
                  </a:ext>
                </a:extLst>
              </p:cNvPr>
              <p:cNvSpPr/>
              <p:nvPr/>
            </p:nvSpPr>
            <p:spPr>
              <a:xfrm>
                <a:off x="637165" y="3971379"/>
                <a:ext cx="10125876" cy="991891"/>
              </a:xfrm>
              <a:custGeom>
                <a:avLst/>
                <a:gdLst>
                  <a:gd name="connsiteX0" fmla="*/ 0 w 11169456"/>
                  <a:gd name="connsiteY0" fmla="*/ 0 h 991889"/>
                  <a:gd name="connsiteX1" fmla="*/ 10673512 w 11169456"/>
                  <a:gd name="connsiteY1" fmla="*/ 0 h 991889"/>
                  <a:gd name="connsiteX2" fmla="*/ 11169456 w 11169456"/>
                  <a:gd name="connsiteY2" fmla="*/ 495945 h 991889"/>
                  <a:gd name="connsiteX3" fmla="*/ 10673512 w 11169456"/>
                  <a:gd name="connsiteY3" fmla="*/ 991889 h 991889"/>
                  <a:gd name="connsiteX4" fmla="*/ 0 w 11169456"/>
                  <a:gd name="connsiteY4" fmla="*/ 991889 h 991889"/>
                  <a:gd name="connsiteX5" fmla="*/ 0 w 11169456"/>
                  <a:gd name="connsiteY5" fmla="*/ 0 h 99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991889">
                    <a:moveTo>
                      <a:pt x="11169456" y="991888"/>
                    </a:moveTo>
                    <a:lnTo>
                      <a:pt x="495944" y="991888"/>
                    </a:lnTo>
                    <a:lnTo>
                      <a:pt x="0" y="495944"/>
                    </a:lnTo>
                    <a:lnTo>
                      <a:pt x="495944" y="1"/>
                    </a:lnTo>
                    <a:lnTo>
                      <a:pt x="11169456" y="1"/>
                    </a:lnTo>
                    <a:lnTo>
                      <a:pt x="11169456" y="991888"/>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2955" tIns="68581" rIns="128016" bIns="68581"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E33E632-C76E-4397-8970-36F4E2141743}"/>
                  </a:ext>
                </a:extLst>
              </p:cNvPr>
              <p:cNvSpPr/>
              <p:nvPr/>
            </p:nvSpPr>
            <p:spPr>
              <a:xfrm>
                <a:off x="371970" y="3927325"/>
                <a:ext cx="1080000" cy="1080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4" name="TextBox 23">
                <a:extLst>
                  <a:ext uri="{FF2B5EF4-FFF2-40B4-BE49-F238E27FC236}">
                    <a16:creationId xmlns:a16="http://schemas.microsoft.com/office/drawing/2014/main" id="{CEDDC7D1-B1C7-4043-8890-558C3EFDD532}"/>
                  </a:ext>
                </a:extLst>
              </p:cNvPr>
              <p:cNvSpPr txBox="1"/>
              <p:nvPr/>
            </p:nvSpPr>
            <p:spPr>
              <a:xfrm>
                <a:off x="1554480" y="4020927"/>
                <a:ext cx="9208561" cy="923330"/>
              </a:xfrm>
              <a:prstGeom prst="rect">
                <a:avLst/>
              </a:prstGeom>
              <a:noFill/>
            </p:spPr>
            <p:txBody>
              <a:bodyPr wrap="square" rtlCol="0">
                <a:spAutoFit/>
              </a:bodyPr>
              <a:lstStyle/>
              <a:p>
                <a:r>
                  <a:rPr lang="en-GB" sz="1800" kern="1200">
                    <a:solidFill>
                      <a:schemeClr val="bg1"/>
                    </a:solidFill>
                    <a:latin typeface="Arial" panose="020B0604020202020204" pitchFamily="34" charset="0"/>
                    <a:cs typeface="Arial" panose="020B0604020202020204" pitchFamily="34" charset="0"/>
                  </a:rPr>
                  <a:t>After a framework agreement has been established, relevant authorities who are included in the agreement may award contracts to providers who are also part of the agreement. </a:t>
                </a:r>
                <a:endParaRPr lang="en-GB">
                  <a:solidFill>
                    <a:schemeClr val="bg1"/>
                  </a:solidFill>
                </a:endParaRPr>
              </a:p>
            </p:txBody>
          </p:sp>
        </p:grpSp>
        <p:sp>
          <p:nvSpPr>
            <p:cNvPr id="30" name="Oval 29">
              <a:extLst>
                <a:ext uri="{FF2B5EF4-FFF2-40B4-BE49-F238E27FC236}">
                  <a16:creationId xmlns:a16="http://schemas.microsoft.com/office/drawing/2014/main" id="{F2146600-36EE-4C48-82D1-1DEA5156B196}"/>
                </a:ext>
              </a:extLst>
            </p:cNvPr>
            <p:cNvSpPr/>
            <p:nvPr/>
          </p:nvSpPr>
          <p:spPr>
            <a:xfrm>
              <a:off x="791081" y="4235166"/>
              <a:ext cx="540000" cy="540000"/>
            </a:xfrm>
            <a:prstGeom prst="ellipse">
              <a:avLst/>
            </a:prstGeom>
            <a:solidFill>
              <a:srgbClr val="00A9CE"/>
            </a:solidFill>
            <a:ln>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grpSp>
      <p:grpSp>
        <p:nvGrpSpPr>
          <p:cNvPr id="39" name="Group 38">
            <a:extLst>
              <a:ext uri="{FF2B5EF4-FFF2-40B4-BE49-F238E27FC236}">
                <a16:creationId xmlns:a16="http://schemas.microsoft.com/office/drawing/2014/main" id="{F1D44591-0102-44C9-9479-87D654996598}"/>
              </a:ext>
            </a:extLst>
          </p:cNvPr>
          <p:cNvGrpSpPr/>
          <p:nvPr/>
        </p:nvGrpSpPr>
        <p:grpSpPr>
          <a:xfrm>
            <a:off x="924480" y="5349933"/>
            <a:ext cx="11160207" cy="1404000"/>
            <a:chOff x="924480" y="5349933"/>
            <a:chExt cx="11160207" cy="1404000"/>
          </a:xfrm>
        </p:grpSpPr>
        <p:grpSp>
          <p:nvGrpSpPr>
            <p:cNvPr id="28" name="Group 27">
              <a:extLst>
                <a:ext uri="{FF2B5EF4-FFF2-40B4-BE49-F238E27FC236}">
                  <a16:creationId xmlns:a16="http://schemas.microsoft.com/office/drawing/2014/main" id="{E27DFD55-0A32-4B91-A91F-11A61499C4EB}"/>
                </a:ext>
              </a:extLst>
            </p:cNvPr>
            <p:cNvGrpSpPr/>
            <p:nvPr/>
          </p:nvGrpSpPr>
          <p:grpSpPr>
            <a:xfrm>
              <a:off x="924480" y="5349933"/>
              <a:ext cx="11145600" cy="1404000"/>
              <a:chOff x="924480" y="5349933"/>
              <a:chExt cx="11145600" cy="1404000"/>
            </a:xfrm>
          </p:grpSpPr>
          <p:sp>
            <p:nvSpPr>
              <p:cNvPr id="18" name="Freeform: Shape 17">
                <a:extLst>
                  <a:ext uri="{FF2B5EF4-FFF2-40B4-BE49-F238E27FC236}">
                    <a16:creationId xmlns:a16="http://schemas.microsoft.com/office/drawing/2014/main" id="{941D656B-8DFF-443C-A87A-A3B5F96E1125}"/>
                  </a:ext>
                </a:extLst>
              </p:cNvPr>
              <p:cNvSpPr/>
              <p:nvPr/>
            </p:nvSpPr>
            <p:spPr>
              <a:xfrm>
                <a:off x="1183702" y="5401387"/>
                <a:ext cx="10774618" cy="1318774"/>
              </a:xfrm>
              <a:custGeom>
                <a:avLst/>
                <a:gdLst>
                  <a:gd name="connsiteX0" fmla="*/ 0 w 11169456"/>
                  <a:gd name="connsiteY0" fmla="*/ 0 h 1145157"/>
                  <a:gd name="connsiteX1" fmla="*/ 10596878 w 11169456"/>
                  <a:gd name="connsiteY1" fmla="*/ 0 h 1145157"/>
                  <a:gd name="connsiteX2" fmla="*/ 11169456 w 11169456"/>
                  <a:gd name="connsiteY2" fmla="*/ 572579 h 1145157"/>
                  <a:gd name="connsiteX3" fmla="*/ 10596878 w 11169456"/>
                  <a:gd name="connsiteY3" fmla="*/ 1145157 h 1145157"/>
                  <a:gd name="connsiteX4" fmla="*/ 0 w 11169456"/>
                  <a:gd name="connsiteY4" fmla="*/ 1145157 h 1145157"/>
                  <a:gd name="connsiteX5" fmla="*/ 0 w 11169456"/>
                  <a:gd name="connsiteY5" fmla="*/ 0 h 114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1145157">
                    <a:moveTo>
                      <a:pt x="11169456" y="1145156"/>
                    </a:moveTo>
                    <a:lnTo>
                      <a:pt x="572578" y="1145156"/>
                    </a:lnTo>
                    <a:lnTo>
                      <a:pt x="0" y="572578"/>
                    </a:lnTo>
                    <a:lnTo>
                      <a:pt x="572578" y="1"/>
                    </a:lnTo>
                    <a:lnTo>
                      <a:pt x="11169456" y="1"/>
                    </a:lnTo>
                    <a:lnTo>
                      <a:pt x="11169456" y="1145156"/>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1272" tIns="68581" rIns="128016" bIns="68581" numCol="1" spcCol="1270" anchor="t" anchorCtr="0">
                <a:noAutofit/>
              </a:bodyPr>
              <a:lstStyle/>
              <a:p>
                <a:pPr marL="0" lvl="0" indent="0" algn="l"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2844B9D8-6709-4902-82E9-3E542E8B1B03}"/>
                  </a:ext>
                </a:extLst>
              </p:cNvPr>
              <p:cNvSpPr/>
              <p:nvPr/>
            </p:nvSpPr>
            <p:spPr>
              <a:xfrm>
                <a:off x="924480" y="5349933"/>
                <a:ext cx="1404000" cy="1404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7" name="TextBox 26">
                <a:extLst>
                  <a:ext uri="{FF2B5EF4-FFF2-40B4-BE49-F238E27FC236}">
                    <a16:creationId xmlns:a16="http://schemas.microsoft.com/office/drawing/2014/main" id="{71416E70-DBB0-4E16-B295-BF40DC31846F}"/>
                  </a:ext>
                </a:extLst>
              </p:cNvPr>
              <p:cNvSpPr txBox="1"/>
              <p:nvPr/>
            </p:nvSpPr>
            <p:spPr>
              <a:xfrm>
                <a:off x="2368240" y="5445174"/>
                <a:ext cx="9701840" cy="1228028"/>
              </a:xfrm>
              <a:prstGeom prst="rect">
                <a:avLst/>
              </a:prstGeom>
              <a:noFill/>
            </p:spPr>
            <p:txBody>
              <a:bodyPr wrap="square" rtlCol="0">
                <a:sp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can award contracts based on a Framework Agreement in two ways:</a:t>
                </a:r>
              </a:p>
              <a:p>
                <a:pPr marL="171450" lvl="1" indent="-171450" algn="l" defTabSz="800100">
                  <a:lnSpc>
                    <a:spcPct val="90000"/>
                  </a:lnSpc>
                  <a:spcBef>
                    <a:spcPct val="0"/>
                  </a:spcBef>
                  <a:spcAft>
                    <a:spcPct val="15000"/>
                  </a:spcAft>
                  <a:buChar char="•"/>
                </a:pPr>
                <a:r>
                  <a:rPr lang="en-GB" sz="1800" kern="1200">
                    <a:solidFill>
                      <a:schemeClr val="bg1"/>
                    </a:solidFill>
                    <a:latin typeface="Arial" panose="020B0604020202020204" pitchFamily="34" charset="0"/>
                    <a:cs typeface="Arial" panose="020B0604020202020204" pitchFamily="34" charset="0"/>
                  </a:rPr>
                  <a:t>1. Without competition, so long as this is provided for in the terms and conditions of the Framework Agreement. </a:t>
                </a:r>
              </a:p>
              <a:p>
                <a:pPr marL="171450" lvl="1" indent="-171450" algn="l" defTabSz="800100">
                  <a:lnSpc>
                    <a:spcPct val="90000"/>
                  </a:lnSpc>
                  <a:spcBef>
                    <a:spcPct val="0"/>
                  </a:spcBef>
                  <a:spcAft>
                    <a:spcPct val="15000"/>
                  </a:spcAft>
                  <a:buChar char="•"/>
                </a:pPr>
                <a:r>
                  <a:rPr lang="en-GB" sz="1800" kern="1200">
                    <a:solidFill>
                      <a:schemeClr val="bg1"/>
                    </a:solidFill>
                    <a:latin typeface="Arial" panose="020B0604020202020204" pitchFamily="34" charset="0"/>
                    <a:cs typeface="Arial" panose="020B0604020202020204" pitchFamily="34" charset="0"/>
                  </a:rPr>
                  <a:t>Following the Competitive Process  </a:t>
                </a:r>
              </a:p>
            </p:txBody>
          </p:sp>
        </p:grpSp>
        <p:sp>
          <p:nvSpPr>
            <p:cNvPr id="31" name="Oval 30">
              <a:extLst>
                <a:ext uri="{FF2B5EF4-FFF2-40B4-BE49-F238E27FC236}">
                  <a16:creationId xmlns:a16="http://schemas.microsoft.com/office/drawing/2014/main" id="{661B5A4B-4DAA-4FA9-955F-DC6F1E3AA69E}"/>
                </a:ext>
              </a:extLst>
            </p:cNvPr>
            <p:cNvSpPr/>
            <p:nvPr/>
          </p:nvSpPr>
          <p:spPr>
            <a:xfrm>
              <a:off x="1351401" y="5780770"/>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grpSp>
          <p:nvGrpSpPr>
            <p:cNvPr id="32" name="Group 31">
              <a:extLst>
                <a:ext uri="{FF2B5EF4-FFF2-40B4-BE49-F238E27FC236}">
                  <a16:creationId xmlns:a16="http://schemas.microsoft.com/office/drawing/2014/main" id="{C4490D27-E300-4655-A186-F210754483DE}"/>
                </a:ext>
              </a:extLst>
            </p:cNvPr>
            <p:cNvGrpSpPr/>
            <p:nvPr/>
          </p:nvGrpSpPr>
          <p:grpSpPr>
            <a:xfrm>
              <a:off x="939087" y="5349933"/>
              <a:ext cx="11145600" cy="1404000"/>
              <a:chOff x="924480" y="5349933"/>
              <a:chExt cx="11145600" cy="1404000"/>
            </a:xfrm>
          </p:grpSpPr>
          <p:sp>
            <p:nvSpPr>
              <p:cNvPr id="33" name="Freeform: Shape 32">
                <a:extLst>
                  <a:ext uri="{FF2B5EF4-FFF2-40B4-BE49-F238E27FC236}">
                    <a16:creationId xmlns:a16="http://schemas.microsoft.com/office/drawing/2014/main" id="{2F579D2F-76A4-4B64-AA08-6253D9A181E9}"/>
                  </a:ext>
                </a:extLst>
              </p:cNvPr>
              <p:cNvSpPr/>
              <p:nvPr/>
            </p:nvSpPr>
            <p:spPr>
              <a:xfrm>
                <a:off x="1183702" y="5401387"/>
                <a:ext cx="10774618" cy="1318774"/>
              </a:xfrm>
              <a:custGeom>
                <a:avLst/>
                <a:gdLst>
                  <a:gd name="connsiteX0" fmla="*/ 0 w 11169456"/>
                  <a:gd name="connsiteY0" fmla="*/ 0 h 1145157"/>
                  <a:gd name="connsiteX1" fmla="*/ 10596878 w 11169456"/>
                  <a:gd name="connsiteY1" fmla="*/ 0 h 1145157"/>
                  <a:gd name="connsiteX2" fmla="*/ 11169456 w 11169456"/>
                  <a:gd name="connsiteY2" fmla="*/ 572579 h 1145157"/>
                  <a:gd name="connsiteX3" fmla="*/ 10596878 w 11169456"/>
                  <a:gd name="connsiteY3" fmla="*/ 1145157 h 1145157"/>
                  <a:gd name="connsiteX4" fmla="*/ 0 w 11169456"/>
                  <a:gd name="connsiteY4" fmla="*/ 1145157 h 1145157"/>
                  <a:gd name="connsiteX5" fmla="*/ 0 w 11169456"/>
                  <a:gd name="connsiteY5" fmla="*/ 0 h 114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1145157">
                    <a:moveTo>
                      <a:pt x="11169456" y="1145156"/>
                    </a:moveTo>
                    <a:lnTo>
                      <a:pt x="572578" y="1145156"/>
                    </a:lnTo>
                    <a:lnTo>
                      <a:pt x="0" y="572578"/>
                    </a:lnTo>
                    <a:lnTo>
                      <a:pt x="572578" y="1"/>
                    </a:lnTo>
                    <a:lnTo>
                      <a:pt x="11169456" y="1"/>
                    </a:lnTo>
                    <a:lnTo>
                      <a:pt x="11169456" y="1145156"/>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1272" tIns="68581" rIns="128016" bIns="68581" numCol="1" spcCol="1270" anchor="t" anchorCtr="0">
                <a:noAutofit/>
              </a:bodyPr>
              <a:lstStyle/>
              <a:p>
                <a:pPr marL="0" lvl="0" indent="0" algn="l"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3785C5BA-D5B7-4FC9-800E-406158952DFB}"/>
                  </a:ext>
                </a:extLst>
              </p:cNvPr>
              <p:cNvSpPr/>
              <p:nvPr/>
            </p:nvSpPr>
            <p:spPr>
              <a:xfrm>
                <a:off x="924480" y="5349933"/>
                <a:ext cx="1404000" cy="1404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35" name="TextBox 34">
                <a:extLst>
                  <a:ext uri="{FF2B5EF4-FFF2-40B4-BE49-F238E27FC236}">
                    <a16:creationId xmlns:a16="http://schemas.microsoft.com/office/drawing/2014/main" id="{4616C736-5AAE-4396-8A0B-F21D394CEC54}"/>
                  </a:ext>
                </a:extLst>
              </p:cNvPr>
              <p:cNvSpPr txBox="1"/>
              <p:nvPr/>
            </p:nvSpPr>
            <p:spPr>
              <a:xfrm>
                <a:off x="2368240" y="5445174"/>
                <a:ext cx="9701840" cy="1228028"/>
              </a:xfrm>
              <a:prstGeom prst="rect">
                <a:avLst/>
              </a:prstGeom>
              <a:noFill/>
            </p:spPr>
            <p:txBody>
              <a:bodyPr wrap="square" rtlCol="0">
                <a:sp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can award contracts based on a framework agreement in two ways:</a:t>
                </a:r>
              </a:p>
              <a:p>
                <a:pPr marL="171450" lvl="1" indent="-171450" algn="l" defTabSz="800100">
                  <a:lnSpc>
                    <a:spcPct val="90000"/>
                  </a:lnSpc>
                  <a:spcBef>
                    <a:spcPct val="0"/>
                  </a:spcBef>
                  <a:spcAft>
                    <a:spcPct val="15000"/>
                  </a:spcAft>
                  <a:buChar char="•"/>
                </a:pPr>
                <a:r>
                  <a:rPr lang="en-GB" sz="1800" kern="1200">
                    <a:solidFill>
                      <a:schemeClr val="bg1"/>
                    </a:solidFill>
                    <a:latin typeface="Arial" panose="020B0604020202020204" pitchFamily="34" charset="0"/>
                    <a:cs typeface="Arial" panose="020B0604020202020204" pitchFamily="34" charset="0"/>
                  </a:rPr>
                  <a:t>Without competition, so long as this is provided for in the terms and conditions of the framework agreement</a:t>
                </a:r>
              </a:p>
              <a:p>
                <a:pPr marL="171450" lvl="1" indent="-171450" algn="l" defTabSz="800100">
                  <a:lnSpc>
                    <a:spcPct val="90000"/>
                  </a:lnSpc>
                  <a:spcBef>
                    <a:spcPct val="0"/>
                  </a:spcBef>
                  <a:spcAft>
                    <a:spcPct val="15000"/>
                  </a:spcAft>
                  <a:buChar char="•"/>
                </a:pPr>
                <a:r>
                  <a:rPr lang="en-GB" sz="1800" kern="1200">
                    <a:solidFill>
                      <a:schemeClr val="bg1"/>
                    </a:solidFill>
                    <a:latin typeface="Arial" panose="020B0604020202020204" pitchFamily="34" charset="0"/>
                    <a:cs typeface="Arial" panose="020B0604020202020204" pitchFamily="34" charset="0"/>
                  </a:rPr>
                  <a:t>Following the competitive process.  </a:t>
                </a:r>
              </a:p>
            </p:txBody>
          </p:sp>
        </p:grpSp>
        <p:sp>
          <p:nvSpPr>
            <p:cNvPr id="36" name="Oval 35">
              <a:extLst>
                <a:ext uri="{FF2B5EF4-FFF2-40B4-BE49-F238E27FC236}">
                  <a16:creationId xmlns:a16="http://schemas.microsoft.com/office/drawing/2014/main" id="{1E012792-9CAB-4167-A0B2-BE787251EE3A}"/>
                </a:ext>
              </a:extLst>
            </p:cNvPr>
            <p:cNvSpPr/>
            <p:nvPr/>
          </p:nvSpPr>
          <p:spPr>
            <a:xfrm>
              <a:off x="1366008" y="5780770"/>
              <a:ext cx="540000" cy="540000"/>
            </a:xfrm>
            <a:prstGeom prst="ellipse">
              <a:avLst/>
            </a:prstGeom>
            <a:solidFill>
              <a:srgbClr val="00A9CE"/>
            </a:solidFill>
            <a:ln>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16599704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59043B89-A418-40CD-B3A9-97152456E4BF}"/>
              </a:ext>
            </a:extLst>
          </p:cNvPr>
          <p:cNvGrpSpPr/>
          <p:nvPr/>
        </p:nvGrpSpPr>
        <p:grpSpPr>
          <a:xfrm>
            <a:off x="1842159" y="2810733"/>
            <a:ext cx="9746327" cy="779714"/>
            <a:chOff x="1842159" y="2810745"/>
            <a:chExt cx="9746327" cy="779714"/>
          </a:xfrm>
        </p:grpSpPr>
        <p:sp>
          <p:nvSpPr>
            <p:cNvPr id="24" name="Rectangle 23">
              <a:extLst>
                <a:ext uri="{FF2B5EF4-FFF2-40B4-BE49-F238E27FC236}">
                  <a16:creationId xmlns:a16="http://schemas.microsoft.com/office/drawing/2014/main" id="{FAE98335-3380-42BB-9E96-79DEE4D4F71A}"/>
                </a:ext>
              </a:extLst>
            </p:cNvPr>
            <p:cNvSpPr/>
            <p:nvPr/>
          </p:nvSpPr>
          <p:spPr>
            <a:xfrm>
              <a:off x="1853200" y="2810745"/>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97A67A38-13AB-49E9-B0CE-3B288745FF0E}"/>
                </a:ext>
              </a:extLst>
            </p:cNvPr>
            <p:cNvSpPr txBox="1"/>
            <p:nvPr/>
          </p:nvSpPr>
          <p:spPr>
            <a:xfrm>
              <a:off x="1842159" y="2944128"/>
              <a:ext cx="973528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If this modification is £500,000 or over and is attributable to the relevant authority, then a transparency notice must be published.</a:t>
              </a:r>
            </a:p>
          </p:txBody>
        </p:sp>
      </p:grpSp>
      <p:sp>
        <p:nvSpPr>
          <p:cNvPr id="2" name="Title 1"/>
          <p:cNvSpPr>
            <a:spLocks noGrp="1"/>
          </p:cNvSpPr>
          <p:nvPr>
            <p:ph type="title"/>
          </p:nvPr>
        </p:nvSpPr>
        <p:spPr>
          <a:xfrm>
            <a:off x="3129374" y="5739"/>
            <a:ext cx="5933251" cy="1368152"/>
          </a:xfrm>
        </p:spPr>
        <p:txBody>
          <a:bodyPr>
            <a:normAutofit/>
          </a:bodyPr>
          <a:lstStyle/>
          <a:p>
            <a:pPr algn="ctr"/>
            <a:r>
              <a:rPr lang="en-GB" sz="3600" b="1">
                <a:solidFill>
                  <a:srgbClr val="005EB8"/>
                </a:solidFill>
                <a:latin typeface="Arial" panose="020B0604020202020204" pitchFamily="34" charset="0"/>
                <a:cs typeface="Arial" panose="020B0604020202020204" pitchFamily="34" charset="0"/>
              </a:rPr>
              <a:t>Contract modifications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17358" y="1772817"/>
            <a:ext cx="11557284" cy="792088"/>
          </a:xfrm>
        </p:spPr>
        <p:txBody>
          <a:bodyPr>
            <a:noAutofit/>
          </a:bodyPr>
          <a:lstStyle/>
          <a:p>
            <a:pPr marL="0" lvl="2" indent="0">
              <a:buNone/>
            </a:pPr>
            <a:r>
              <a:rPr lang="en-GB" sz="2100">
                <a:latin typeface="Arial" panose="020B0604020202020204" pitchFamily="34" charset="0"/>
                <a:cs typeface="Arial" panose="020B0604020202020204" pitchFamily="34" charset="0"/>
              </a:rPr>
              <a:t>Modifications are permitted under the PSR, if the modification is:</a:t>
            </a:r>
            <a:endParaRPr lang="en-GB" sz="21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BC6E89DB-20B4-44AC-9CE4-905F76A0DFF7}"/>
              </a:ext>
            </a:extLst>
          </p:cNvPr>
          <p:cNvGrpSpPr/>
          <p:nvPr/>
        </p:nvGrpSpPr>
        <p:grpSpPr>
          <a:xfrm>
            <a:off x="93518" y="82220"/>
            <a:ext cx="1620000" cy="1620983"/>
            <a:chOff x="124691" y="175739"/>
            <a:chExt cx="1620000" cy="1620983"/>
          </a:xfrm>
        </p:grpSpPr>
        <p:sp>
          <p:nvSpPr>
            <p:cNvPr id="6" name="Oval 5">
              <a:extLst>
                <a:ext uri="{FF2B5EF4-FFF2-40B4-BE49-F238E27FC236}">
                  <a16:creationId xmlns:a16="http://schemas.microsoft.com/office/drawing/2014/main" id="{C91AE93B-F56B-481B-94AF-922BF7BEC905}"/>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023760AD-BC6F-4D5B-B3E4-291E5F271D25}"/>
                </a:ext>
              </a:extLst>
            </p:cNvPr>
            <p:cNvSpPr txBox="1"/>
            <p:nvPr/>
          </p:nvSpPr>
          <p:spPr>
            <a:xfrm>
              <a:off x="228034" y="823090"/>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13</a:t>
              </a:r>
            </a:p>
          </p:txBody>
        </p:sp>
      </p:grpSp>
      <p:grpSp>
        <p:nvGrpSpPr>
          <p:cNvPr id="38" name="Group 37">
            <a:extLst>
              <a:ext uri="{FF2B5EF4-FFF2-40B4-BE49-F238E27FC236}">
                <a16:creationId xmlns:a16="http://schemas.microsoft.com/office/drawing/2014/main" id="{C0D93638-ECFC-4A14-A484-35FA8ECE2F0E}"/>
              </a:ext>
            </a:extLst>
          </p:cNvPr>
          <p:cNvGrpSpPr/>
          <p:nvPr/>
        </p:nvGrpSpPr>
        <p:grpSpPr>
          <a:xfrm>
            <a:off x="531187" y="4927066"/>
            <a:ext cx="11055423" cy="950205"/>
            <a:chOff x="531187" y="4927066"/>
            <a:chExt cx="11055423" cy="950205"/>
          </a:xfrm>
        </p:grpSpPr>
        <p:sp>
          <p:nvSpPr>
            <p:cNvPr id="13" name="Freeform: Shape 12">
              <a:extLst>
                <a:ext uri="{FF2B5EF4-FFF2-40B4-BE49-F238E27FC236}">
                  <a16:creationId xmlns:a16="http://schemas.microsoft.com/office/drawing/2014/main" id="{717CAF24-8482-4233-A240-859283682427}"/>
                </a:ext>
              </a:extLst>
            </p:cNvPr>
            <p:cNvSpPr/>
            <p:nvPr/>
          </p:nvSpPr>
          <p:spPr>
            <a:xfrm>
              <a:off x="1559496" y="4927066"/>
              <a:ext cx="10027114" cy="950205"/>
            </a:xfrm>
            <a:custGeom>
              <a:avLst/>
              <a:gdLst>
                <a:gd name="connsiteX0" fmla="*/ 0 w 11557284"/>
                <a:gd name="connsiteY0" fmla="*/ 158371 h 950205"/>
                <a:gd name="connsiteX1" fmla="*/ 158371 w 11557284"/>
                <a:gd name="connsiteY1" fmla="*/ 0 h 950205"/>
                <a:gd name="connsiteX2" fmla="*/ 11398913 w 11557284"/>
                <a:gd name="connsiteY2" fmla="*/ 0 h 950205"/>
                <a:gd name="connsiteX3" fmla="*/ 11557284 w 11557284"/>
                <a:gd name="connsiteY3" fmla="*/ 158371 h 950205"/>
                <a:gd name="connsiteX4" fmla="*/ 11557284 w 11557284"/>
                <a:gd name="connsiteY4" fmla="*/ 791834 h 950205"/>
                <a:gd name="connsiteX5" fmla="*/ 11398913 w 11557284"/>
                <a:gd name="connsiteY5" fmla="*/ 950205 h 950205"/>
                <a:gd name="connsiteX6" fmla="*/ 158371 w 11557284"/>
                <a:gd name="connsiteY6" fmla="*/ 950205 h 950205"/>
                <a:gd name="connsiteX7" fmla="*/ 0 w 11557284"/>
                <a:gd name="connsiteY7" fmla="*/ 791834 h 950205"/>
                <a:gd name="connsiteX8" fmla="*/ 0 w 11557284"/>
                <a:gd name="connsiteY8" fmla="*/ 158371 h 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950205">
                  <a:moveTo>
                    <a:pt x="0" y="158371"/>
                  </a:moveTo>
                  <a:cubicBezTo>
                    <a:pt x="0" y="70905"/>
                    <a:pt x="70905" y="0"/>
                    <a:pt x="158371" y="0"/>
                  </a:cubicBezTo>
                  <a:lnTo>
                    <a:pt x="11398913" y="0"/>
                  </a:lnTo>
                  <a:cubicBezTo>
                    <a:pt x="11486379" y="0"/>
                    <a:pt x="11557284" y="70905"/>
                    <a:pt x="11557284" y="158371"/>
                  </a:cubicBezTo>
                  <a:lnTo>
                    <a:pt x="11557284" y="791834"/>
                  </a:lnTo>
                  <a:cubicBezTo>
                    <a:pt x="11557284" y="879300"/>
                    <a:pt x="11486379" y="950205"/>
                    <a:pt x="11398913" y="950205"/>
                  </a:cubicBezTo>
                  <a:lnTo>
                    <a:pt x="158371" y="950205"/>
                  </a:lnTo>
                  <a:cubicBezTo>
                    <a:pt x="70905" y="950205"/>
                    <a:pt x="0" y="879300"/>
                    <a:pt x="0" y="791834"/>
                  </a:cubicBezTo>
                  <a:lnTo>
                    <a:pt x="0" y="158371"/>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965" tIns="114965" rIns="114965" bIns="114965"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Made in response to external factors beyond the control of the relevant authority and the provider, such as changes in patient or service user volume or changes in indexing; but do not render the contract materially different in character.</a:t>
              </a:r>
            </a:p>
          </p:txBody>
        </p:sp>
        <p:sp>
          <p:nvSpPr>
            <p:cNvPr id="20" name="Rectangle 19">
              <a:extLst>
                <a:ext uri="{FF2B5EF4-FFF2-40B4-BE49-F238E27FC236}">
                  <a16:creationId xmlns:a16="http://schemas.microsoft.com/office/drawing/2014/main" id="{6FC1FB0D-4671-45E5-974B-BB5A73102D2B}"/>
                </a:ext>
              </a:extLst>
            </p:cNvPr>
            <p:cNvSpPr/>
            <p:nvPr/>
          </p:nvSpPr>
          <p:spPr>
            <a:xfrm>
              <a:off x="531187" y="5196969"/>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grpSp>
      <p:grpSp>
        <p:nvGrpSpPr>
          <p:cNvPr id="34" name="Group 33">
            <a:extLst>
              <a:ext uri="{FF2B5EF4-FFF2-40B4-BE49-F238E27FC236}">
                <a16:creationId xmlns:a16="http://schemas.microsoft.com/office/drawing/2014/main" id="{C4B763CF-91BD-4716-9823-E0858C9DEB55}"/>
              </a:ext>
            </a:extLst>
          </p:cNvPr>
          <p:cNvGrpSpPr/>
          <p:nvPr/>
        </p:nvGrpSpPr>
        <p:grpSpPr>
          <a:xfrm>
            <a:off x="531187" y="2586484"/>
            <a:ext cx="11055423" cy="410400"/>
            <a:chOff x="531187" y="2586484"/>
            <a:chExt cx="11055423" cy="410400"/>
          </a:xfrm>
        </p:grpSpPr>
        <p:sp>
          <p:nvSpPr>
            <p:cNvPr id="11" name="Freeform: Shape 10">
              <a:extLst>
                <a:ext uri="{FF2B5EF4-FFF2-40B4-BE49-F238E27FC236}">
                  <a16:creationId xmlns:a16="http://schemas.microsoft.com/office/drawing/2014/main" id="{4A732612-2154-4378-BF95-3C9AF7170D67}"/>
                </a:ext>
              </a:extLst>
            </p:cNvPr>
            <p:cNvSpPr/>
            <p:nvPr/>
          </p:nvSpPr>
          <p:spPr>
            <a:xfrm>
              <a:off x="1559496" y="2586985"/>
              <a:ext cx="10027114" cy="409398"/>
            </a:xfrm>
            <a:custGeom>
              <a:avLst/>
              <a:gdLst>
                <a:gd name="connsiteX0" fmla="*/ 0 w 11557284"/>
                <a:gd name="connsiteY0" fmla="*/ 106420 h 638509"/>
                <a:gd name="connsiteX1" fmla="*/ 106420 w 11557284"/>
                <a:gd name="connsiteY1" fmla="*/ 0 h 638509"/>
                <a:gd name="connsiteX2" fmla="*/ 11450864 w 11557284"/>
                <a:gd name="connsiteY2" fmla="*/ 0 h 638509"/>
                <a:gd name="connsiteX3" fmla="*/ 11557284 w 11557284"/>
                <a:gd name="connsiteY3" fmla="*/ 106420 h 638509"/>
                <a:gd name="connsiteX4" fmla="*/ 11557284 w 11557284"/>
                <a:gd name="connsiteY4" fmla="*/ 532089 h 638509"/>
                <a:gd name="connsiteX5" fmla="*/ 11450864 w 11557284"/>
                <a:gd name="connsiteY5" fmla="*/ 638509 h 638509"/>
                <a:gd name="connsiteX6" fmla="*/ 106420 w 11557284"/>
                <a:gd name="connsiteY6" fmla="*/ 638509 h 638509"/>
                <a:gd name="connsiteX7" fmla="*/ 0 w 11557284"/>
                <a:gd name="connsiteY7" fmla="*/ 532089 h 638509"/>
                <a:gd name="connsiteX8" fmla="*/ 0 w 11557284"/>
                <a:gd name="connsiteY8" fmla="*/ 106420 h 6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638509">
                  <a:moveTo>
                    <a:pt x="0" y="106420"/>
                  </a:moveTo>
                  <a:cubicBezTo>
                    <a:pt x="0" y="47646"/>
                    <a:pt x="47646" y="0"/>
                    <a:pt x="106420" y="0"/>
                  </a:cubicBezTo>
                  <a:lnTo>
                    <a:pt x="11450864" y="0"/>
                  </a:lnTo>
                  <a:cubicBezTo>
                    <a:pt x="11509638" y="0"/>
                    <a:pt x="11557284" y="47646"/>
                    <a:pt x="11557284" y="106420"/>
                  </a:cubicBezTo>
                  <a:lnTo>
                    <a:pt x="11557284" y="532089"/>
                  </a:lnTo>
                  <a:cubicBezTo>
                    <a:pt x="11557284" y="590863"/>
                    <a:pt x="11509638" y="638509"/>
                    <a:pt x="11450864" y="638509"/>
                  </a:cubicBezTo>
                  <a:lnTo>
                    <a:pt x="106420" y="638509"/>
                  </a:lnTo>
                  <a:cubicBezTo>
                    <a:pt x="47646" y="638509"/>
                    <a:pt x="0" y="590863"/>
                    <a:pt x="0" y="532089"/>
                  </a:cubicBezTo>
                  <a:lnTo>
                    <a:pt x="0" y="10642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749" tIns="99749" rIns="99749" bIns="99749"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Clearly and unambiguously provided for in the original contract</a:t>
              </a:r>
            </a:p>
          </p:txBody>
        </p:sp>
        <p:sp>
          <p:nvSpPr>
            <p:cNvPr id="19" name="Rectangle 18">
              <a:extLst>
                <a:ext uri="{FF2B5EF4-FFF2-40B4-BE49-F238E27FC236}">
                  <a16:creationId xmlns:a16="http://schemas.microsoft.com/office/drawing/2014/main" id="{E1407B96-AD9F-4E74-9E9E-AD711717555B}"/>
                </a:ext>
              </a:extLst>
            </p:cNvPr>
            <p:cNvSpPr/>
            <p:nvPr/>
          </p:nvSpPr>
          <p:spPr>
            <a:xfrm>
              <a:off x="551384" y="2586484"/>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sp>
          <p:nvSpPr>
            <p:cNvPr id="22" name="Rectangle 21">
              <a:extLst>
                <a:ext uri="{FF2B5EF4-FFF2-40B4-BE49-F238E27FC236}">
                  <a16:creationId xmlns:a16="http://schemas.microsoft.com/office/drawing/2014/main" id="{96F8E324-2F9D-4673-968C-0DECE8055D29}"/>
                </a:ext>
              </a:extLst>
            </p:cNvPr>
            <p:cNvSpPr/>
            <p:nvPr/>
          </p:nvSpPr>
          <p:spPr>
            <a:xfrm>
              <a:off x="531187" y="2586484"/>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grpSp>
      <p:grpSp>
        <p:nvGrpSpPr>
          <p:cNvPr id="37" name="Group 36">
            <a:extLst>
              <a:ext uri="{FF2B5EF4-FFF2-40B4-BE49-F238E27FC236}">
                <a16:creationId xmlns:a16="http://schemas.microsoft.com/office/drawing/2014/main" id="{A06F8A2E-57E6-449D-AC24-0D574A101FCA}"/>
              </a:ext>
            </a:extLst>
          </p:cNvPr>
          <p:cNvGrpSpPr/>
          <p:nvPr/>
        </p:nvGrpSpPr>
        <p:grpSpPr>
          <a:xfrm>
            <a:off x="1842159" y="4005064"/>
            <a:ext cx="9746327" cy="782149"/>
            <a:chOff x="1842159" y="4005064"/>
            <a:chExt cx="9746327" cy="782149"/>
          </a:xfrm>
        </p:grpSpPr>
        <p:sp>
          <p:nvSpPr>
            <p:cNvPr id="30" name="TextBox 29">
              <a:extLst>
                <a:ext uri="{FF2B5EF4-FFF2-40B4-BE49-F238E27FC236}">
                  <a16:creationId xmlns:a16="http://schemas.microsoft.com/office/drawing/2014/main" id="{1A5FF7DB-D7FD-4FDA-B46C-E799AAAEA57B}"/>
                </a:ext>
              </a:extLst>
            </p:cNvPr>
            <p:cNvSpPr txBox="1"/>
            <p:nvPr/>
          </p:nvSpPr>
          <p:spPr>
            <a:xfrm>
              <a:off x="1842159" y="4140882"/>
              <a:ext cx="973528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If this modification is £500,000 or over and is attributable to the relevant authority, then a transparency notice must be published.</a:t>
              </a:r>
            </a:p>
          </p:txBody>
        </p:sp>
        <p:sp>
          <p:nvSpPr>
            <p:cNvPr id="25" name="Rectangle 24">
              <a:extLst>
                <a:ext uri="{FF2B5EF4-FFF2-40B4-BE49-F238E27FC236}">
                  <a16:creationId xmlns:a16="http://schemas.microsoft.com/office/drawing/2014/main" id="{F36A72A0-D193-4262-87C9-CE04F27DD1C2}"/>
                </a:ext>
              </a:extLst>
            </p:cNvPr>
            <p:cNvSpPr/>
            <p:nvPr/>
          </p:nvSpPr>
          <p:spPr>
            <a:xfrm>
              <a:off x="1853200" y="4005064"/>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DC130666-1C1B-4DE6-A12F-F65847E495C0}"/>
              </a:ext>
            </a:extLst>
          </p:cNvPr>
          <p:cNvGrpSpPr/>
          <p:nvPr/>
        </p:nvGrpSpPr>
        <p:grpSpPr>
          <a:xfrm>
            <a:off x="1853200" y="5733256"/>
            <a:ext cx="9735286" cy="767021"/>
            <a:chOff x="1853200" y="5733256"/>
            <a:chExt cx="9735286" cy="767021"/>
          </a:xfrm>
        </p:grpSpPr>
        <p:sp>
          <p:nvSpPr>
            <p:cNvPr id="26" name="Rectangle 25">
              <a:extLst>
                <a:ext uri="{FF2B5EF4-FFF2-40B4-BE49-F238E27FC236}">
                  <a16:creationId xmlns:a16="http://schemas.microsoft.com/office/drawing/2014/main" id="{1413FB9A-FE03-4453-8926-60C4109115DD}"/>
                </a:ext>
              </a:extLst>
            </p:cNvPr>
            <p:cNvSpPr/>
            <p:nvPr/>
          </p:nvSpPr>
          <p:spPr>
            <a:xfrm>
              <a:off x="1853200" y="5733256"/>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7D1CEA00-944B-49D7-9CEF-5EE5040814CC}"/>
                </a:ext>
              </a:extLst>
            </p:cNvPr>
            <p:cNvSpPr txBox="1"/>
            <p:nvPr/>
          </p:nvSpPr>
          <p:spPr>
            <a:xfrm>
              <a:off x="1853201" y="5853946"/>
              <a:ext cx="973528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If this modification is £500,000 or over and is attributable to the relevant authority, then a transparency notice must be published.</a:t>
              </a:r>
            </a:p>
          </p:txBody>
        </p:sp>
      </p:grpSp>
      <p:grpSp>
        <p:nvGrpSpPr>
          <p:cNvPr id="36" name="Group 35">
            <a:extLst>
              <a:ext uri="{FF2B5EF4-FFF2-40B4-BE49-F238E27FC236}">
                <a16:creationId xmlns:a16="http://schemas.microsoft.com/office/drawing/2014/main" id="{A37CB80F-7E5E-4B7E-8F2E-B45425CACBF6}"/>
              </a:ext>
            </a:extLst>
          </p:cNvPr>
          <p:cNvGrpSpPr/>
          <p:nvPr/>
        </p:nvGrpSpPr>
        <p:grpSpPr>
          <a:xfrm>
            <a:off x="520146" y="3754561"/>
            <a:ext cx="11066464" cy="410400"/>
            <a:chOff x="520146" y="3759236"/>
            <a:chExt cx="11066464" cy="410400"/>
          </a:xfrm>
        </p:grpSpPr>
        <p:sp>
          <p:nvSpPr>
            <p:cNvPr id="12" name="Freeform: Shape 11">
              <a:extLst>
                <a:ext uri="{FF2B5EF4-FFF2-40B4-BE49-F238E27FC236}">
                  <a16:creationId xmlns:a16="http://schemas.microsoft.com/office/drawing/2014/main" id="{FE35CF13-F239-47F5-8F51-ACE928EEF45F}"/>
                </a:ext>
              </a:extLst>
            </p:cNvPr>
            <p:cNvSpPr/>
            <p:nvPr/>
          </p:nvSpPr>
          <p:spPr>
            <a:xfrm>
              <a:off x="1559496" y="3759236"/>
              <a:ext cx="10027114" cy="410400"/>
            </a:xfrm>
            <a:custGeom>
              <a:avLst/>
              <a:gdLst>
                <a:gd name="connsiteX0" fmla="*/ 0 w 11557284"/>
                <a:gd name="connsiteY0" fmla="*/ 47750 h 286496"/>
                <a:gd name="connsiteX1" fmla="*/ 47750 w 11557284"/>
                <a:gd name="connsiteY1" fmla="*/ 0 h 286496"/>
                <a:gd name="connsiteX2" fmla="*/ 11509534 w 11557284"/>
                <a:gd name="connsiteY2" fmla="*/ 0 h 286496"/>
                <a:gd name="connsiteX3" fmla="*/ 11557284 w 11557284"/>
                <a:gd name="connsiteY3" fmla="*/ 47750 h 286496"/>
                <a:gd name="connsiteX4" fmla="*/ 11557284 w 11557284"/>
                <a:gd name="connsiteY4" fmla="*/ 238746 h 286496"/>
                <a:gd name="connsiteX5" fmla="*/ 11509534 w 11557284"/>
                <a:gd name="connsiteY5" fmla="*/ 286496 h 286496"/>
                <a:gd name="connsiteX6" fmla="*/ 47750 w 11557284"/>
                <a:gd name="connsiteY6" fmla="*/ 286496 h 286496"/>
                <a:gd name="connsiteX7" fmla="*/ 0 w 11557284"/>
                <a:gd name="connsiteY7" fmla="*/ 238746 h 286496"/>
                <a:gd name="connsiteX8" fmla="*/ 0 w 11557284"/>
                <a:gd name="connsiteY8" fmla="*/ 47750 h 28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286496">
                  <a:moveTo>
                    <a:pt x="0" y="47750"/>
                  </a:moveTo>
                  <a:cubicBezTo>
                    <a:pt x="0" y="21378"/>
                    <a:pt x="21378" y="0"/>
                    <a:pt x="47750" y="0"/>
                  </a:cubicBezTo>
                  <a:lnTo>
                    <a:pt x="11509534" y="0"/>
                  </a:lnTo>
                  <a:cubicBezTo>
                    <a:pt x="11535906" y="0"/>
                    <a:pt x="11557284" y="21378"/>
                    <a:pt x="11557284" y="47750"/>
                  </a:cubicBezTo>
                  <a:lnTo>
                    <a:pt x="11557284" y="238746"/>
                  </a:lnTo>
                  <a:cubicBezTo>
                    <a:pt x="11557284" y="265118"/>
                    <a:pt x="11535906" y="286496"/>
                    <a:pt x="11509534" y="286496"/>
                  </a:cubicBezTo>
                  <a:lnTo>
                    <a:pt x="47750" y="286496"/>
                  </a:lnTo>
                  <a:cubicBezTo>
                    <a:pt x="21378" y="286496"/>
                    <a:pt x="0" y="265118"/>
                    <a:pt x="0" y="238746"/>
                  </a:cubicBezTo>
                  <a:lnTo>
                    <a:pt x="0" y="4775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66" tIns="82566" rIns="82566" bIns="82566" numCol="1" spcCol="1270" anchor="ctr" anchorCtr="0">
              <a:noAutofit/>
            </a:bodyPr>
            <a:lstStyle/>
            <a:p>
              <a:pPr marL="0" lvl="0" indent="0" algn="l" defTabSz="800100">
                <a:lnSpc>
                  <a:spcPct val="90000"/>
                </a:lnSpc>
                <a:spcBef>
                  <a:spcPct val="0"/>
                </a:spcBef>
                <a:spcAft>
                  <a:spcPct val="35000"/>
                </a:spcAft>
                <a:buNone/>
              </a:pPr>
              <a:r>
                <a:rPr lang="en-GB">
                  <a:latin typeface="Arial" panose="020B0604020202020204" pitchFamily="34" charset="0"/>
                  <a:cs typeface="Arial" panose="020B0604020202020204" pitchFamily="34" charset="0"/>
                </a:rPr>
                <a:t>S</a:t>
              </a:r>
              <a:r>
                <a:rPr lang="en-GB" sz="1800" kern="1200">
                  <a:latin typeface="Arial" panose="020B0604020202020204" pitchFamily="34" charset="0"/>
                  <a:cs typeface="Arial" panose="020B0604020202020204" pitchFamily="34" charset="0"/>
                </a:rPr>
                <a:t>olely a change in the identity of the provider</a:t>
              </a:r>
            </a:p>
          </p:txBody>
        </p:sp>
        <p:sp>
          <p:nvSpPr>
            <p:cNvPr id="21" name="Rectangle 20">
              <a:extLst>
                <a:ext uri="{FF2B5EF4-FFF2-40B4-BE49-F238E27FC236}">
                  <a16:creationId xmlns:a16="http://schemas.microsoft.com/office/drawing/2014/main" id="{82FB43E2-5AB3-4DF7-AD56-1D28DAEF284F}"/>
                </a:ext>
              </a:extLst>
            </p:cNvPr>
            <p:cNvSpPr/>
            <p:nvPr/>
          </p:nvSpPr>
          <p:spPr>
            <a:xfrm>
              <a:off x="520146" y="3759236"/>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sp>
          <p:nvSpPr>
            <p:cNvPr id="23" name="Rectangle 22">
              <a:extLst>
                <a:ext uri="{FF2B5EF4-FFF2-40B4-BE49-F238E27FC236}">
                  <a16:creationId xmlns:a16="http://schemas.microsoft.com/office/drawing/2014/main" id="{48013F79-BD5B-493B-988A-7872A6DC06FD}"/>
                </a:ext>
              </a:extLst>
            </p:cNvPr>
            <p:cNvSpPr/>
            <p:nvPr/>
          </p:nvSpPr>
          <p:spPr>
            <a:xfrm>
              <a:off x="531187" y="3759236"/>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23006381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610" y="44624"/>
            <a:ext cx="5180780" cy="1368152"/>
          </a:xfrm>
        </p:spPr>
        <p:txBody>
          <a:bodyPr>
            <a:normAutofit/>
          </a:bodyPr>
          <a:lstStyle/>
          <a:p>
            <a:pPr algn="ctr"/>
            <a:r>
              <a:rPr lang="en-GB" sz="3600" b="1">
                <a:solidFill>
                  <a:srgbClr val="005EB8"/>
                </a:solidFill>
                <a:latin typeface="Arial" panose="020B0604020202020204" pitchFamily="34" charset="0"/>
                <a:cs typeface="Arial" panose="020B0604020202020204" pitchFamily="34" charset="0"/>
              </a:rPr>
              <a:t>Contract modifications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17358" y="1772817"/>
            <a:ext cx="11557284" cy="792088"/>
          </a:xfrm>
        </p:spPr>
        <p:txBody>
          <a:bodyPr>
            <a:noAutofit/>
          </a:bodyPr>
          <a:lstStyle/>
          <a:p>
            <a:pPr marL="0" lvl="2" indent="0">
              <a:buNone/>
            </a:pPr>
            <a:r>
              <a:rPr lang="en-GB" sz="2100">
                <a:latin typeface="Arial" panose="020B0604020202020204" pitchFamily="34" charset="0"/>
                <a:cs typeface="Arial" panose="020B0604020202020204" pitchFamily="34" charset="0"/>
              </a:rPr>
              <a:t>Modifications are permitted under the PSR, if the modification is:</a:t>
            </a:r>
            <a:endParaRPr lang="en-GB" sz="21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BC6E89DB-20B4-44AC-9CE4-905F76A0DFF7}"/>
              </a:ext>
            </a:extLst>
          </p:cNvPr>
          <p:cNvGrpSpPr/>
          <p:nvPr/>
        </p:nvGrpSpPr>
        <p:grpSpPr>
          <a:xfrm>
            <a:off x="93518" y="82220"/>
            <a:ext cx="1620000" cy="1620983"/>
            <a:chOff x="124691" y="175739"/>
            <a:chExt cx="1620000" cy="1620983"/>
          </a:xfrm>
        </p:grpSpPr>
        <p:sp>
          <p:nvSpPr>
            <p:cNvPr id="6" name="Oval 5">
              <a:extLst>
                <a:ext uri="{FF2B5EF4-FFF2-40B4-BE49-F238E27FC236}">
                  <a16:creationId xmlns:a16="http://schemas.microsoft.com/office/drawing/2014/main" id="{C91AE93B-F56B-481B-94AF-922BF7BEC905}"/>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023760AD-BC6F-4D5B-B3E4-291E5F271D25}"/>
                </a:ext>
              </a:extLst>
            </p:cNvPr>
            <p:cNvSpPr txBox="1"/>
            <p:nvPr/>
          </p:nvSpPr>
          <p:spPr>
            <a:xfrm>
              <a:off x="209588" y="81867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13</a:t>
              </a:r>
            </a:p>
          </p:txBody>
        </p:sp>
      </p:grpSp>
      <p:grpSp>
        <p:nvGrpSpPr>
          <p:cNvPr id="38" name="Group 37">
            <a:extLst>
              <a:ext uri="{FF2B5EF4-FFF2-40B4-BE49-F238E27FC236}">
                <a16:creationId xmlns:a16="http://schemas.microsoft.com/office/drawing/2014/main" id="{C0D93638-ECFC-4A14-A484-35FA8ECE2F0E}"/>
              </a:ext>
            </a:extLst>
          </p:cNvPr>
          <p:cNvGrpSpPr/>
          <p:nvPr/>
        </p:nvGrpSpPr>
        <p:grpSpPr>
          <a:xfrm>
            <a:off x="541285" y="4178852"/>
            <a:ext cx="11055423" cy="950205"/>
            <a:chOff x="531187" y="4927066"/>
            <a:chExt cx="11055423" cy="950205"/>
          </a:xfrm>
        </p:grpSpPr>
        <p:sp>
          <p:nvSpPr>
            <p:cNvPr id="13" name="Freeform: Shape 12">
              <a:extLst>
                <a:ext uri="{FF2B5EF4-FFF2-40B4-BE49-F238E27FC236}">
                  <a16:creationId xmlns:a16="http://schemas.microsoft.com/office/drawing/2014/main" id="{717CAF24-8482-4233-A240-859283682427}"/>
                </a:ext>
              </a:extLst>
            </p:cNvPr>
            <p:cNvSpPr/>
            <p:nvPr/>
          </p:nvSpPr>
          <p:spPr>
            <a:xfrm>
              <a:off x="1559496" y="4927066"/>
              <a:ext cx="10027114" cy="950205"/>
            </a:xfrm>
            <a:custGeom>
              <a:avLst/>
              <a:gdLst>
                <a:gd name="connsiteX0" fmla="*/ 0 w 11557284"/>
                <a:gd name="connsiteY0" fmla="*/ 158371 h 950205"/>
                <a:gd name="connsiteX1" fmla="*/ 158371 w 11557284"/>
                <a:gd name="connsiteY1" fmla="*/ 0 h 950205"/>
                <a:gd name="connsiteX2" fmla="*/ 11398913 w 11557284"/>
                <a:gd name="connsiteY2" fmla="*/ 0 h 950205"/>
                <a:gd name="connsiteX3" fmla="*/ 11557284 w 11557284"/>
                <a:gd name="connsiteY3" fmla="*/ 158371 h 950205"/>
                <a:gd name="connsiteX4" fmla="*/ 11557284 w 11557284"/>
                <a:gd name="connsiteY4" fmla="*/ 791834 h 950205"/>
                <a:gd name="connsiteX5" fmla="*/ 11398913 w 11557284"/>
                <a:gd name="connsiteY5" fmla="*/ 950205 h 950205"/>
                <a:gd name="connsiteX6" fmla="*/ 158371 w 11557284"/>
                <a:gd name="connsiteY6" fmla="*/ 950205 h 950205"/>
                <a:gd name="connsiteX7" fmla="*/ 0 w 11557284"/>
                <a:gd name="connsiteY7" fmla="*/ 791834 h 950205"/>
                <a:gd name="connsiteX8" fmla="*/ 0 w 11557284"/>
                <a:gd name="connsiteY8" fmla="*/ 158371 h 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950205">
                  <a:moveTo>
                    <a:pt x="0" y="158371"/>
                  </a:moveTo>
                  <a:cubicBezTo>
                    <a:pt x="0" y="70905"/>
                    <a:pt x="70905" y="0"/>
                    <a:pt x="158371" y="0"/>
                  </a:cubicBezTo>
                  <a:lnTo>
                    <a:pt x="11398913" y="0"/>
                  </a:lnTo>
                  <a:cubicBezTo>
                    <a:pt x="11486379" y="0"/>
                    <a:pt x="11557284" y="70905"/>
                    <a:pt x="11557284" y="158371"/>
                  </a:cubicBezTo>
                  <a:lnTo>
                    <a:pt x="11557284" y="791834"/>
                  </a:lnTo>
                  <a:cubicBezTo>
                    <a:pt x="11557284" y="879300"/>
                    <a:pt x="11486379" y="950205"/>
                    <a:pt x="11398913" y="950205"/>
                  </a:cubicBezTo>
                  <a:lnTo>
                    <a:pt x="158371" y="950205"/>
                  </a:lnTo>
                  <a:cubicBezTo>
                    <a:pt x="70905" y="950205"/>
                    <a:pt x="0" y="879300"/>
                    <a:pt x="0" y="791834"/>
                  </a:cubicBezTo>
                  <a:lnTo>
                    <a:pt x="0" y="158371"/>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965" tIns="114965" rIns="114965" bIns="114965" numCol="1" spcCol="1270" anchor="ctr" anchorCtr="0">
              <a:noAutofit/>
            </a:bodyPr>
            <a:lstStyle/>
            <a:p>
              <a:pPr marL="0" lvl="0" indent="0" algn="l" defTabSz="800100">
                <a:lnSpc>
                  <a:spcPct val="90000"/>
                </a:lnSpc>
                <a:spcBef>
                  <a:spcPct val="0"/>
                </a:spcBef>
                <a:spcAft>
                  <a:spcPct val="35000"/>
                </a:spcAft>
                <a:buNone/>
              </a:pPr>
              <a:r>
                <a:rPr lang="en-GB" dirty="0">
                  <a:solidFill>
                    <a:schemeClr val="bg1"/>
                  </a:solidFill>
                  <a:latin typeface="Arial" panose="020B0604020202020204" pitchFamily="34" charset="0"/>
                </a:rPr>
                <a:t>M</a:t>
              </a:r>
              <a:r>
                <a:rPr lang="en-GB" b="0" i="0" dirty="0">
                  <a:solidFill>
                    <a:schemeClr val="bg1"/>
                  </a:solidFill>
                  <a:effectLst/>
                  <a:latin typeface="Arial" panose="020B0604020202020204" pitchFamily="34" charset="0"/>
                </a:rPr>
                <a:t>ade to a contract that was originally awarded under direct award process A or direct award process B and the modification does not render the contract materially different in character.</a:t>
              </a:r>
              <a:endParaRPr lang="en-GB" sz="1800" kern="1200"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FC1FB0D-4671-45E5-974B-BB5A73102D2B}"/>
                </a:ext>
              </a:extLst>
            </p:cNvPr>
            <p:cNvSpPr/>
            <p:nvPr/>
          </p:nvSpPr>
          <p:spPr>
            <a:xfrm>
              <a:off x="531187" y="5196969"/>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latin typeface="Arial"/>
                  <a:cs typeface="Arial"/>
                </a:rPr>
                <a:t>5.</a:t>
              </a:r>
            </a:p>
          </p:txBody>
        </p:sp>
      </p:grpSp>
      <p:grpSp>
        <p:nvGrpSpPr>
          <p:cNvPr id="40" name="Group 39">
            <a:extLst>
              <a:ext uri="{FF2B5EF4-FFF2-40B4-BE49-F238E27FC236}">
                <a16:creationId xmlns:a16="http://schemas.microsoft.com/office/drawing/2014/main" id="{819B2376-C26F-43C5-993A-4D25CCA247EE}"/>
              </a:ext>
            </a:extLst>
          </p:cNvPr>
          <p:cNvGrpSpPr/>
          <p:nvPr/>
        </p:nvGrpSpPr>
        <p:grpSpPr>
          <a:xfrm>
            <a:off x="1836670" y="3054219"/>
            <a:ext cx="9747953" cy="720080"/>
            <a:chOff x="1840533" y="4005064"/>
            <a:chExt cx="9747953" cy="720080"/>
          </a:xfrm>
        </p:grpSpPr>
        <p:sp>
          <p:nvSpPr>
            <p:cNvPr id="41" name="TextBox 40">
              <a:extLst>
                <a:ext uri="{FF2B5EF4-FFF2-40B4-BE49-F238E27FC236}">
                  <a16:creationId xmlns:a16="http://schemas.microsoft.com/office/drawing/2014/main" id="{209EFEB5-BA6A-4B7D-B925-C9D8DAEE9407}"/>
                </a:ext>
              </a:extLst>
            </p:cNvPr>
            <p:cNvSpPr txBox="1"/>
            <p:nvPr/>
          </p:nvSpPr>
          <p:spPr>
            <a:xfrm>
              <a:off x="1840533" y="4355812"/>
              <a:ext cx="9735285" cy="369332"/>
            </a:xfrm>
            <a:prstGeom prst="rect">
              <a:avLst/>
            </a:prstGeom>
            <a:noFill/>
          </p:spPr>
          <p:txBody>
            <a:bodyPr wrap="square" lIns="91440" tIns="45720" rIns="91440" bIns="45720" rtlCol="0" anchor="t">
              <a:spAutoFit/>
            </a:bodyPr>
            <a:lstStyle/>
            <a:p>
              <a:r>
                <a:rPr lang="en-GB" dirty="0">
                  <a:latin typeface="Arial"/>
                  <a:cs typeface="Arial"/>
                </a:rPr>
                <a:t>If this modification is £500,000 or over, then a transparency notice must be published.</a:t>
              </a:r>
            </a:p>
          </p:txBody>
        </p:sp>
        <p:sp>
          <p:nvSpPr>
            <p:cNvPr id="42" name="Rectangle 41">
              <a:extLst>
                <a:ext uri="{FF2B5EF4-FFF2-40B4-BE49-F238E27FC236}">
                  <a16:creationId xmlns:a16="http://schemas.microsoft.com/office/drawing/2014/main" id="{2311D0A6-FD01-4D48-8F3C-40D2F8E99A90}"/>
                </a:ext>
              </a:extLst>
            </p:cNvPr>
            <p:cNvSpPr/>
            <p:nvPr/>
          </p:nvSpPr>
          <p:spPr>
            <a:xfrm>
              <a:off x="1853200" y="4005064"/>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AF31F794-7719-4082-9F26-9A478667C5F6}"/>
              </a:ext>
            </a:extLst>
          </p:cNvPr>
          <p:cNvGrpSpPr/>
          <p:nvPr/>
        </p:nvGrpSpPr>
        <p:grpSpPr>
          <a:xfrm>
            <a:off x="541285" y="2276872"/>
            <a:ext cx="11030948" cy="1146483"/>
            <a:chOff x="541285" y="2586803"/>
            <a:chExt cx="11030948" cy="1146483"/>
          </a:xfrm>
        </p:grpSpPr>
        <p:sp>
          <p:nvSpPr>
            <p:cNvPr id="11" name="Freeform: Shape 10">
              <a:extLst>
                <a:ext uri="{FF2B5EF4-FFF2-40B4-BE49-F238E27FC236}">
                  <a16:creationId xmlns:a16="http://schemas.microsoft.com/office/drawing/2014/main" id="{4A732612-2154-4378-BF95-3C9AF7170D67}"/>
                </a:ext>
              </a:extLst>
            </p:cNvPr>
            <p:cNvSpPr/>
            <p:nvPr/>
          </p:nvSpPr>
          <p:spPr>
            <a:xfrm>
              <a:off x="1559496" y="2586803"/>
              <a:ext cx="10012737" cy="1146483"/>
            </a:xfrm>
            <a:custGeom>
              <a:avLst/>
              <a:gdLst>
                <a:gd name="connsiteX0" fmla="*/ 0 w 11557284"/>
                <a:gd name="connsiteY0" fmla="*/ 106420 h 638509"/>
                <a:gd name="connsiteX1" fmla="*/ 106420 w 11557284"/>
                <a:gd name="connsiteY1" fmla="*/ 0 h 638509"/>
                <a:gd name="connsiteX2" fmla="*/ 11450864 w 11557284"/>
                <a:gd name="connsiteY2" fmla="*/ 0 h 638509"/>
                <a:gd name="connsiteX3" fmla="*/ 11557284 w 11557284"/>
                <a:gd name="connsiteY3" fmla="*/ 106420 h 638509"/>
                <a:gd name="connsiteX4" fmla="*/ 11557284 w 11557284"/>
                <a:gd name="connsiteY4" fmla="*/ 532089 h 638509"/>
                <a:gd name="connsiteX5" fmla="*/ 11450864 w 11557284"/>
                <a:gd name="connsiteY5" fmla="*/ 638509 h 638509"/>
                <a:gd name="connsiteX6" fmla="*/ 106420 w 11557284"/>
                <a:gd name="connsiteY6" fmla="*/ 638509 h 638509"/>
                <a:gd name="connsiteX7" fmla="*/ 0 w 11557284"/>
                <a:gd name="connsiteY7" fmla="*/ 532089 h 638509"/>
                <a:gd name="connsiteX8" fmla="*/ 0 w 11557284"/>
                <a:gd name="connsiteY8" fmla="*/ 106420 h 6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638509">
                  <a:moveTo>
                    <a:pt x="0" y="106420"/>
                  </a:moveTo>
                  <a:cubicBezTo>
                    <a:pt x="0" y="47646"/>
                    <a:pt x="47646" y="0"/>
                    <a:pt x="106420" y="0"/>
                  </a:cubicBezTo>
                  <a:lnTo>
                    <a:pt x="11450864" y="0"/>
                  </a:lnTo>
                  <a:cubicBezTo>
                    <a:pt x="11509638" y="0"/>
                    <a:pt x="11557284" y="47646"/>
                    <a:pt x="11557284" y="106420"/>
                  </a:cubicBezTo>
                  <a:lnTo>
                    <a:pt x="11557284" y="532089"/>
                  </a:lnTo>
                  <a:cubicBezTo>
                    <a:pt x="11557284" y="590863"/>
                    <a:pt x="11509638" y="638509"/>
                    <a:pt x="11450864" y="638509"/>
                  </a:cubicBezTo>
                  <a:lnTo>
                    <a:pt x="106420" y="638509"/>
                  </a:lnTo>
                  <a:cubicBezTo>
                    <a:pt x="47646" y="638509"/>
                    <a:pt x="0" y="590863"/>
                    <a:pt x="0" y="532089"/>
                  </a:cubicBezTo>
                  <a:lnTo>
                    <a:pt x="0" y="10642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749" tIns="99749" rIns="99749" bIns="99749" numCol="1" spcCol="1270" anchor="ctr" anchorCtr="0">
              <a:noAutofit/>
            </a:bodyPr>
            <a:lstStyle/>
            <a:p>
              <a:pPr defTabSz="800100"/>
              <a:r>
                <a:rPr lang="en-GB" dirty="0">
                  <a:latin typeface="Arial"/>
                  <a:cs typeface="Arial"/>
                </a:rPr>
                <a:t>Attributable to a decision of the relevant authority and does not materially alter the character of the contract or framework agreement, and the cumulative change in the lifetime value of the contract or framework agreement, compared to its value when it was entered into, is under £500,000 or under 25%.</a:t>
              </a:r>
            </a:p>
          </p:txBody>
        </p:sp>
        <p:grpSp>
          <p:nvGrpSpPr>
            <p:cNvPr id="3" name="Group 2">
              <a:extLst>
                <a:ext uri="{FF2B5EF4-FFF2-40B4-BE49-F238E27FC236}">
                  <a16:creationId xmlns:a16="http://schemas.microsoft.com/office/drawing/2014/main" id="{6AA11FAD-5903-4CC2-9D9C-EF0531F57FB1}"/>
                </a:ext>
              </a:extLst>
            </p:cNvPr>
            <p:cNvGrpSpPr/>
            <p:nvPr/>
          </p:nvGrpSpPr>
          <p:grpSpPr>
            <a:xfrm>
              <a:off x="541285" y="2847014"/>
              <a:ext cx="410400" cy="410400"/>
              <a:chOff x="541285" y="2586552"/>
              <a:chExt cx="410400" cy="410400"/>
            </a:xfrm>
          </p:grpSpPr>
          <p:sp>
            <p:nvSpPr>
              <p:cNvPr id="19" name="Rectangle 18">
                <a:extLst>
                  <a:ext uri="{FF2B5EF4-FFF2-40B4-BE49-F238E27FC236}">
                    <a16:creationId xmlns:a16="http://schemas.microsoft.com/office/drawing/2014/main" id="{E1407B96-AD9F-4E74-9E9E-AD711717555B}"/>
                  </a:ext>
                </a:extLst>
              </p:cNvPr>
              <p:cNvSpPr/>
              <p:nvPr/>
            </p:nvSpPr>
            <p:spPr>
              <a:xfrm>
                <a:off x="541285" y="2586552"/>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sp>
            <p:nvSpPr>
              <p:cNvPr id="22" name="Rectangle 21">
                <a:extLst>
                  <a:ext uri="{FF2B5EF4-FFF2-40B4-BE49-F238E27FC236}">
                    <a16:creationId xmlns:a16="http://schemas.microsoft.com/office/drawing/2014/main" id="{96F8E324-2F9D-4673-968C-0DECE8055D29}"/>
                  </a:ext>
                </a:extLst>
              </p:cNvPr>
              <p:cNvSpPr/>
              <p:nvPr/>
            </p:nvSpPr>
            <p:spPr>
              <a:xfrm>
                <a:off x="541285" y="2586552"/>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4.</a:t>
                </a:r>
              </a:p>
            </p:txBody>
          </p:sp>
        </p:grpSp>
      </p:grpSp>
      <p:grpSp>
        <p:nvGrpSpPr>
          <p:cNvPr id="43" name="Group 42">
            <a:extLst>
              <a:ext uri="{FF2B5EF4-FFF2-40B4-BE49-F238E27FC236}">
                <a16:creationId xmlns:a16="http://schemas.microsoft.com/office/drawing/2014/main" id="{EDDA6683-0959-409B-B18E-D1BD029EB7EB}"/>
              </a:ext>
            </a:extLst>
          </p:cNvPr>
          <p:cNvGrpSpPr/>
          <p:nvPr/>
        </p:nvGrpSpPr>
        <p:grpSpPr>
          <a:xfrm>
            <a:off x="1793471" y="4964761"/>
            <a:ext cx="9954402" cy="758165"/>
            <a:chOff x="1789263" y="2810745"/>
            <a:chExt cx="9954402" cy="758165"/>
          </a:xfrm>
        </p:grpSpPr>
        <p:sp>
          <p:nvSpPr>
            <p:cNvPr id="44" name="Rectangle 43">
              <a:extLst>
                <a:ext uri="{FF2B5EF4-FFF2-40B4-BE49-F238E27FC236}">
                  <a16:creationId xmlns:a16="http://schemas.microsoft.com/office/drawing/2014/main" id="{B642B92F-8CD2-487C-B099-5B4C3DE39BD0}"/>
                </a:ext>
              </a:extLst>
            </p:cNvPr>
            <p:cNvSpPr/>
            <p:nvPr/>
          </p:nvSpPr>
          <p:spPr>
            <a:xfrm>
              <a:off x="1853200" y="2810745"/>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76FD5B96-5187-4342-8C72-CC2CE33E045C}"/>
                </a:ext>
              </a:extLst>
            </p:cNvPr>
            <p:cNvSpPr txBox="1"/>
            <p:nvPr/>
          </p:nvSpPr>
          <p:spPr>
            <a:xfrm>
              <a:off x="1789263" y="2922579"/>
              <a:ext cx="9954402" cy="646331"/>
            </a:xfrm>
            <a:prstGeom prst="rect">
              <a:avLst/>
            </a:prstGeom>
            <a:noFill/>
          </p:spPr>
          <p:txBody>
            <a:bodyPr wrap="square" lIns="91440" tIns="45720" rIns="91440" bIns="45720" rtlCol="0" anchor="t">
              <a:spAutoFit/>
            </a:bodyPr>
            <a:lstStyle/>
            <a:p>
              <a:r>
                <a:rPr lang="en-GB" dirty="0">
                  <a:latin typeface="Arial"/>
                  <a:cs typeface="Arial"/>
                </a:rPr>
                <a:t>If the modification is attributable to the relevant authority, and the cumulative change in the lifetime value of the contract is £500,000 or more, then a transparency notice must be published.</a:t>
              </a:r>
            </a:p>
          </p:txBody>
        </p:sp>
      </p:grpSp>
    </p:spTree>
    <p:extLst>
      <p:ext uri="{BB962C8B-B14F-4D97-AF65-F5344CB8AC3E}">
        <p14:creationId xmlns:p14="http://schemas.microsoft.com/office/powerpoint/2010/main" val="39635097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610" y="44624"/>
            <a:ext cx="5180780" cy="1368152"/>
          </a:xfrm>
        </p:spPr>
        <p:txBody>
          <a:bodyPr>
            <a:normAutofit/>
          </a:bodyPr>
          <a:lstStyle/>
          <a:p>
            <a:r>
              <a:rPr lang="en-GB" sz="3600" b="1">
                <a:solidFill>
                  <a:srgbClr val="005EB8"/>
                </a:solidFill>
                <a:latin typeface="Arial" panose="020B0604020202020204" pitchFamily="34" charset="0"/>
                <a:cs typeface="Arial" panose="020B0604020202020204" pitchFamily="34" charset="0"/>
              </a:rPr>
              <a:t>Contract modifications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17358" y="1772817"/>
            <a:ext cx="11557284" cy="792088"/>
          </a:xfrm>
        </p:spPr>
        <p:txBody>
          <a:bodyPr>
            <a:noAutofit/>
          </a:bodyPr>
          <a:lstStyle/>
          <a:p>
            <a:pPr marL="0" lvl="2" indent="0">
              <a:buNone/>
            </a:pPr>
            <a:r>
              <a:rPr lang="en-GB" sz="2100">
                <a:latin typeface="Arial" panose="020B0604020202020204" pitchFamily="34" charset="0"/>
                <a:cs typeface="Arial" panose="020B0604020202020204" pitchFamily="34" charset="0"/>
              </a:rPr>
              <a:t>Modifications are NOT permitted under the PSR, if the modification is attributable to a decision made by the relevant authority and:</a:t>
            </a:r>
            <a:endParaRPr lang="en-GB" sz="21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BC6E89DB-20B4-44AC-9CE4-905F76A0DFF7}"/>
              </a:ext>
            </a:extLst>
          </p:cNvPr>
          <p:cNvGrpSpPr/>
          <p:nvPr/>
        </p:nvGrpSpPr>
        <p:grpSpPr>
          <a:xfrm>
            <a:off x="103043" y="82220"/>
            <a:ext cx="1620000" cy="1620983"/>
            <a:chOff x="124691" y="175739"/>
            <a:chExt cx="1620000" cy="1620983"/>
          </a:xfrm>
        </p:grpSpPr>
        <p:sp>
          <p:nvSpPr>
            <p:cNvPr id="6" name="Oval 5">
              <a:extLst>
                <a:ext uri="{FF2B5EF4-FFF2-40B4-BE49-F238E27FC236}">
                  <a16:creationId xmlns:a16="http://schemas.microsoft.com/office/drawing/2014/main" id="{C91AE93B-F56B-481B-94AF-922BF7BEC905}"/>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023760AD-BC6F-4D5B-B3E4-291E5F271D25}"/>
                </a:ext>
              </a:extLst>
            </p:cNvPr>
            <p:cNvSpPr txBox="1"/>
            <p:nvPr/>
          </p:nvSpPr>
          <p:spPr>
            <a:xfrm>
              <a:off x="228034" y="822262"/>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13</a:t>
              </a:r>
            </a:p>
          </p:txBody>
        </p:sp>
      </p:grpSp>
      <p:sp>
        <p:nvSpPr>
          <p:cNvPr id="15" name="Rectangle 14">
            <a:extLst>
              <a:ext uri="{FF2B5EF4-FFF2-40B4-BE49-F238E27FC236}">
                <a16:creationId xmlns:a16="http://schemas.microsoft.com/office/drawing/2014/main" id="{7B4424BD-5C53-4654-8E98-4FDAB13DF5C5}"/>
              </a:ext>
            </a:extLst>
          </p:cNvPr>
          <p:cNvSpPr/>
          <p:nvPr/>
        </p:nvSpPr>
        <p:spPr>
          <a:xfrm>
            <a:off x="1713517" y="3385264"/>
            <a:ext cx="9068783" cy="1037828"/>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Freeform: Shape 15">
            <a:extLst>
              <a:ext uri="{FF2B5EF4-FFF2-40B4-BE49-F238E27FC236}">
                <a16:creationId xmlns:a16="http://schemas.microsoft.com/office/drawing/2014/main" id="{49988F9C-1FAE-4B61-AAE1-86F43591B488}"/>
              </a:ext>
            </a:extLst>
          </p:cNvPr>
          <p:cNvSpPr/>
          <p:nvPr/>
        </p:nvSpPr>
        <p:spPr>
          <a:xfrm>
            <a:off x="2166956" y="2777394"/>
            <a:ext cx="6348148" cy="1215741"/>
          </a:xfrm>
          <a:custGeom>
            <a:avLst/>
            <a:gdLst>
              <a:gd name="connsiteX0" fmla="*/ 0 w 5689600"/>
              <a:gd name="connsiteY0" fmla="*/ 54121 h 324720"/>
              <a:gd name="connsiteX1" fmla="*/ 54121 w 5689600"/>
              <a:gd name="connsiteY1" fmla="*/ 0 h 324720"/>
              <a:gd name="connsiteX2" fmla="*/ 5635479 w 5689600"/>
              <a:gd name="connsiteY2" fmla="*/ 0 h 324720"/>
              <a:gd name="connsiteX3" fmla="*/ 5689600 w 5689600"/>
              <a:gd name="connsiteY3" fmla="*/ 54121 h 324720"/>
              <a:gd name="connsiteX4" fmla="*/ 5689600 w 5689600"/>
              <a:gd name="connsiteY4" fmla="*/ 270599 h 324720"/>
              <a:gd name="connsiteX5" fmla="*/ 5635479 w 5689600"/>
              <a:gd name="connsiteY5" fmla="*/ 324720 h 324720"/>
              <a:gd name="connsiteX6" fmla="*/ 54121 w 5689600"/>
              <a:gd name="connsiteY6" fmla="*/ 324720 h 324720"/>
              <a:gd name="connsiteX7" fmla="*/ 0 w 5689600"/>
              <a:gd name="connsiteY7" fmla="*/ 270599 h 324720"/>
              <a:gd name="connsiteX8" fmla="*/ 0 w 568960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324720">
                <a:moveTo>
                  <a:pt x="0" y="54121"/>
                </a:moveTo>
                <a:cubicBezTo>
                  <a:pt x="0" y="24231"/>
                  <a:pt x="24231" y="0"/>
                  <a:pt x="54121" y="0"/>
                </a:cubicBezTo>
                <a:lnTo>
                  <a:pt x="5635479" y="0"/>
                </a:lnTo>
                <a:cubicBezTo>
                  <a:pt x="5665369" y="0"/>
                  <a:pt x="5689600" y="24231"/>
                  <a:pt x="5689600" y="54121"/>
                </a:cubicBezTo>
                <a:lnTo>
                  <a:pt x="5689600" y="270599"/>
                </a:lnTo>
                <a:cubicBezTo>
                  <a:pt x="5689600" y="300489"/>
                  <a:pt x="5665369" y="324720"/>
                  <a:pt x="5635479" y="324720"/>
                </a:cubicBezTo>
                <a:lnTo>
                  <a:pt x="54121" y="324720"/>
                </a:lnTo>
                <a:cubicBezTo>
                  <a:pt x="24231" y="324720"/>
                  <a:pt x="0" y="300489"/>
                  <a:pt x="0" y="270599"/>
                </a:cubicBezTo>
                <a:lnTo>
                  <a:pt x="0" y="541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905" tIns="15852" rIns="230905" bIns="15852" numCol="1" spcCol="1270" anchor="ctr" anchorCtr="0">
            <a:noAutofit/>
          </a:bodyPr>
          <a:lstStyle/>
          <a:p>
            <a:pPr marL="0" lvl="0" indent="0" algn="l" defTabSz="488950">
              <a:lnSpc>
                <a:spcPct val="90000"/>
              </a:lnSpc>
              <a:spcBef>
                <a:spcPct val="0"/>
              </a:spcBef>
              <a:spcAft>
                <a:spcPct val="35000"/>
              </a:spcAft>
              <a:buNone/>
            </a:pPr>
            <a:r>
              <a:rPr lang="en-GB" kern="1200">
                <a:latin typeface="Arial" panose="020B0604020202020204" pitchFamily="34" charset="0"/>
                <a:cs typeface="Arial" panose="020B0604020202020204" pitchFamily="34" charset="0"/>
              </a:rPr>
              <a:t>The changes render the contract materially different in character</a:t>
            </a:r>
          </a:p>
        </p:txBody>
      </p:sp>
      <p:sp>
        <p:nvSpPr>
          <p:cNvPr id="17" name="Rectangle 16">
            <a:extLst>
              <a:ext uri="{FF2B5EF4-FFF2-40B4-BE49-F238E27FC236}">
                <a16:creationId xmlns:a16="http://schemas.microsoft.com/office/drawing/2014/main" id="{CF8FC792-CD73-4EFA-978B-688F1618F3DE}"/>
              </a:ext>
            </a:extLst>
          </p:cNvPr>
          <p:cNvSpPr/>
          <p:nvPr/>
        </p:nvSpPr>
        <p:spPr>
          <a:xfrm>
            <a:off x="1713517" y="5253354"/>
            <a:ext cx="9068783" cy="1037828"/>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F4F74054-9959-4A62-AF24-9FFC93EA6181}"/>
              </a:ext>
            </a:extLst>
          </p:cNvPr>
          <p:cNvSpPr/>
          <p:nvPr/>
        </p:nvSpPr>
        <p:spPr>
          <a:xfrm>
            <a:off x="2166956" y="4645484"/>
            <a:ext cx="6348148" cy="1215741"/>
          </a:xfrm>
          <a:custGeom>
            <a:avLst/>
            <a:gdLst>
              <a:gd name="connsiteX0" fmla="*/ 0 w 5689600"/>
              <a:gd name="connsiteY0" fmla="*/ 54121 h 324720"/>
              <a:gd name="connsiteX1" fmla="*/ 54121 w 5689600"/>
              <a:gd name="connsiteY1" fmla="*/ 0 h 324720"/>
              <a:gd name="connsiteX2" fmla="*/ 5635479 w 5689600"/>
              <a:gd name="connsiteY2" fmla="*/ 0 h 324720"/>
              <a:gd name="connsiteX3" fmla="*/ 5689600 w 5689600"/>
              <a:gd name="connsiteY3" fmla="*/ 54121 h 324720"/>
              <a:gd name="connsiteX4" fmla="*/ 5689600 w 5689600"/>
              <a:gd name="connsiteY4" fmla="*/ 270599 h 324720"/>
              <a:gd name="connsiteX5" fmla="*/ 5635479 w 5689600"/>
              <a:gd name="connsiteY5" fmla="*/ 324720 h 324720"/>
              <a:gd name="connsiteX6" fmla="*/ 54121 w 5689600"/>
              <a:gd name="connsiteY6" fmla="*/ 324720 h 324720"/>
              <a:gd name="connsiteX7" fmla="*/ 0 w 5689600"/>
              <a:gd name="connsiteY7" fmla="*/ 270599 h 324720"/>
              <a:gd name="connsiteX8" fmla="*/ 0 w 568960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324720">
                <a:moveTo>
                  <a:pt x="0" y="54121"/>
                </a:moveTo>
                <a:cubicBezTo>
                  <a:pt x="0" y="24231"/>
                  <a:pt x="24231" y="0"/>
                  <a:pt x="54121" y="0"/>
                </a:cubicBezTo>
                <a:lnTo>
                  <a:pt x="5635479" y="0"/>
                </a:lnTo>
                <a:cubicBezTo>
                  <a:pt x="5665369" y="0"/>
                  <a:pt x="5689600" y="24231"/>
                  <a:pt x="5689600" y="54121"/>
                </a:cubicBezTo>
                <a:lnTo>
                  <a:pt x="5689600" y="270599"/>
                </a:lnTo>
                <a:cubicBezTo>
                  <a:pt x="5689600" y="300489"/>
                  <a:pt x="5665369" y="324720"/>
                  <a:pt x="5635479" y="324720"/>
                </a:cubicBezTo>
                <a:lnTo>
                  <a:pt x="54121" y="324720"/>
                </a:lnTo>
                <a:cubicBezTo>
                  <a:pt x="24231" y="324720"/>
                  <a:pt x="0" y="300489"/>
                  <a:pt x="0" y="270599"/>
                </a:cubicBezTo>
                <a:lnTo>
                  <a:pt x="0" y="541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905" tIns="15852" rIns="230905" bIns="15852" numCol="1" spcCol="1270" anchor="ctr" anchorCtr="0">
            <a:noAutofit/>
          </a:bodyPr>
          <a:lstStyle/>
          <a:p>
            <a:pPr marL="0" lvl="0" indent="0" algn="l" defTabSz="488950">
              <a:lnSpc>
                <a:spcPct val="90000"/>
              </a:lnSpc>
              <a:spcBef>
                <a:spcPct val="0"/>
              </a:spcBef>
              <a:spcAft>
                <a:spcPct val="35000"/>
              </a:spcAft>
              <a:buNone/>
            </a:pPr>
            <a:r>
              <a:rPr lang="en-GB" kern="1200" dirty="0">
                <a:latin typeface="Arial" panose="020B0604020202020204" pitchFamily="34" charset="0"/>
                <a:cs typeface="Arial" panose="020B0604020202020204" pitchFamily="34" charset="0"/>
              </a:rPr>
              <a:t>The changes are £500,000 or over AND represent 25% or more of the original contract value.</a:t>
            </a:r>
          </a:p>
        </p:txBody>
      </p:sp>
      <p:sp>
        <p:nvSpPr>
          <p:cNvPr id="24" name="TextBox 23">
            <a:extLst>
              <a:ext uri="{FF2B5EF4-FFF2-40B4-BE49-F238E27FC236}">
                <a16:creationId xmlns:a16="http://schemas.microsoft.com/office/drawing/2014/main" id="{20AE2803-236D-473C-8EBC-D7DC08E9DD6B}"/>
              </a:ext>
            </a:extLst>
          </p:cNvPr>
          <p:cNvSpPr txBox="1"/>
          <p:nvPr/>
        </p:nvSpPr>
        <p:spPr>
          <a:xfrm>
            <a:off x="6020923" y="4023447"/>
            <a:ext cx="595035"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OR </a:t>
            </a:r>
          </a:p>
        </p:txBody>
      </p:sp>
    </p:spTree>
    <p:extLst>
      <p:ext uri="{BB962C8B-B14F-4D97-AF65-F5344CB8AC3E}">
        <p14:creationId xmlns:p14="http://schemas.microsoft.com/office/powerpoint/2010/main" val="14703532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CE6F3E-C35A-41F5-AC34-42416B92264F}"/>
              </a:ext>
            </a:extLst>
          </p:cNvPr>
          <p:cNvSpPr>
            <a:spLocks noGrp="1"/>
          </p:cNvSpPr>
          <p:nvPr>
            <p:ph type="title"/>
          </p:nvPr>
        </p:nvSpPr>
        <p:spPr>
          <a:xfrm>
            <a:off x="1392381" y="345707"/>
            <a:ext cx="9484165" cy="867078"/>
          </a:xfrm>
        </p:spPr>
        <p:txBody>
          <a:bodyPr>
            <a:normAutofit/>
          </a:bodyPr>
          <a:lstStyle/>
          <a:p>
            <a:pPr algn="ctr"/>
            <a:r>
              <a:rPr lang="en-GB" b="1"/>
              <a:t>Urgent circumstances</a:t>
            </a:r>
            <a:endParaRPr lang="en-US"/>
          </a:p>
        </p:txBody>
      </p:sp>
      <p:sp>
        <p:nvSpPr>
          <p:cNvPr id="4" name="TextBox 3">
            <a:extLst>
              <a:ext uri="{FF2B5EF4-FFF2-40B4-BE49-F238E27FC236}">
                <a16:creationId xmlns:a16="http://schemas.microsoft.com/office/drawing/2014/main" id="{A5EEB5D7-B20E-7697-9636-5D2BB4976E9A}"/>
              </a:ext>
            </a:extLst>
          </p:cNvPr>
          <p:cNvSpPr txBox="1"/>
          <p:nvPr/>
        </p:nvSpPr>
        <p:spPr>
          <a:xfrm>
            <a:off x="746113" y="1738237"/>
            <a:ext cx="10739530" cy="1384995"/>
          </a:xfrm>
          <a:prstGeom prst="rect">
            <a:avLst/>
          </a:prstGeom>
          <a:noFill/>
        </p:spPr>
        <p:txBody>
          <a:bodyPr wrap="square">
            <a:spAutoFit/>
          </a:bodyPr>
          <a:lstStyle/>
          <a:p>
            <a:pPr algn="l" rtl="0" fontAlgn="base"/>
            <a:r>
              <a:rPr lang="en-GB" sz="2100" b="0" i="0">
                <a:solidFill>
                  <a:srgbClr val="231F20"/>
                </a:solidFill>
                <a:effectLst/>
                <a:latin typeface="Arial" panose="020B0604020202020204" pitchFamily="34" charset="0"/>
              </a:rPr>
              <a:t>In some limited circumstances, relevant authorities may need to act rapidly to address immediate risks to safety and quality of care. An urgent award or modification can be made when all the following are true:</a:t>
            </a:r>
          </a:p>
          <a:p>
            <a:pPr algn="l" rtl="0" fontAlgn="base"/>
            <a:endParaRPr lang="en-GB" sz="2100" b="0" i="0">
              <a:solidFill>
                <a:srgbClr val="231F20"/>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F00389A6-9F7C-DD8C-0A4B-C8615A9CA00D}"/>
              </a:ext>
            </a:extLst>
          </p:cNvPr>
          <p:cNvGrpSpPr/>
          <p:nvPr/>
        </p:nvGrpSpPr>
        <p:grpSpPr>
          <a:xfrm>
            <a:off x="93518" y="82220"/>
            <a:ext cx="1620000" cy="1620983"/>
            <a:chOff x="124691" y="175739"/>
            <a:chExt cx="1620000" cy="1620983"/>
          </a:xfrm>
        </p:grpSpPr>
        <p:sp>
          <p:nvSpPr>
            <p:cNvPr id="7" name="Oval 6">
              <a:extLst>
                <a:ext uri="{FF2B5EF4-FFF2-40B4-BE49-F238E27FC236}">
                  <a16:creationId xmlns:a16="http://schemas.microsoft.com/office/drawing/2014/main" id="{DCB1758A-6A9A-A70D-C627-FB845AC3260F}"/>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27803BEC-98A9-52F8-CD75-6106EE43446F}"/>
                </a:ext>
              </a:extLst>
            </p:cNvPr>
            <p:cNvSpPr txBox="1"/>
            <p:nvPr/>
          </p:nvSpPr>
          <p:spPr>
            <a:xfrm>
              <a:off x="208158"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14</a:t>
              </a:r>
            </a:p>
          </p:txBody>
        </p:sp>
      </p:grpSp>
      <p:graphicFrame>
        <p:nvGraphicFramePr>
          <p:cNvPr id="2" name="Diagram 1">
            <a:extLst>
              <a:ext uri="{FF2B5EF4-FFF2-40B4-BE49-F238E27FC236}">
                <a16:creationId xmlns:a16="http://schemas.microsoft.com/office/drawing/2014/main" id="{CC590AC8-2752-4CCC-A497-AF530D8976D1}"/>
              </a:ext>
            </a:extLst>
          </p:cNvPr>
          <p:cNvGraphicFramePr/>
          <p:nvPr>
            <p:extLst>
              <p:ext uri="{D42A27DB-BD31-4B8C-83A1-F6EECF244321}">
                <p14:modId xmlns:p14="http://schemas.microsoft.com/office/powerpoint/2010/main" val="3105898946"/>
              </p:ext>
            </p:extLst>
          </p:nvPr>
        </p:nvGraphicFramePr>
        <p:xfrm>
          <a:off x="760152" y="2746688"/>
          <a:ext cx="10739530" cy="3772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7734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CE6F3E-C35A-41F5-AC34-42416B92264F}"/>
              </a:ext>
            </a:extLst>
          </p:cNvPr>
          <p:cNvSpPr>
            <a:spLocks noGrp="1"/>
          </p:cNvSpPr>
          <p:nvPr>
            <p:ph type="title"/>
          </p:nvPr>
        </p:nvSpPr>
        <p:spPr>
          <a:xfrm>
            <a:off x="3323434" y="345707"/>
            <a:ext cx="5545132" cy="867078"/>
          </a:xfrm>
        </p:spPr>
        <p:txBody>
          <a:bodyPr>
            <a:normAutofit/>
          </a:bodyPr>
          <a:lstStyle/>
          <a:p>
            <a:pPr algn="ctr"/>
            <a:r>
              <a:rPr lang="en-GB" b="1"/>
              <a:t>Urgent circumstances</a:t>
            </a:r>
            <a:endParaRPr lang="en-US"/>
          </a:p>
        </p:txBody>
      </p:sp>
      <p:sp>
        <p:nvSpPr>
          <p:cNvPr id="5" name="Rectangle 4">
            <a:extLst>
              <a:ext uri="{FF2B5EF4-FFF2-40B4-BE49-F238E27FC236}">
                <a16:creationId xmlns:a16="http://schemas.microsoft.com/office/drawing/2014/main" id="{4E912CA6-B7D7-458B-A214-4907CF501ADE}"/>
              </a:ext>
            </a:extLst>
          </p:cNvPr>
          <p:cNvSpPr/>
          <p:nvPr/>
        </p:nvSpPr>
        <p:spPr>
          <a:xfrm>
            <a:off x="548952" y="1801203"/>
            <a:ext cx="11094097" cy="400110"/>
          </a:xfrm>
          <a:prstGeom prst="rect">
            <a:avLst/>
          </a:prstGeom>
        </p:spPr>
        <p:txBody>
          <a:bodyPr wrap="square">
            <a:spAutoFit/>
          </a:bodyPr>
          <a:lstStyle/>
          <a:p>
            <a:pPr lvl="0"/>
            <a:r>
              <a:rPr lang="en-GB" sz="200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A5EEB5D7-B20E-7697-9636-5D2BB4976E9A}"/>
              </a:ext>
            </a:extLst>
          </p:cNvPr>
          <p:cNvSpPr txBox="1"/>
          <p:nvPr/>
        </p:nvSpPr>
        <p:spPr>
          <a:xfrm>
            <a:off x="548952" y="1769472"/>
            <a:ext cx="11094097" cy="738664"/>
          </a:xfrm>
          <a:prstGeom prst="rect">
            <a:avLst/>
          </a:prstGeom>
          <a:noFill/>
        </p:spPr>
        <p:txBody>
          <a:bodyPr wrap="square">
            <a:spAutoFit/>
          </a:bodyPr>
          <a:lstStyle/>
          <a:p>
            <a:pPr algn="l" rtl="0" fontAlgn="base"/>
            <a:r>
              <a:rPr lang="en-GB" sz="2100" b="0" i="0">
                <a:solidFill>
                  <a:srgbClr val="231F20"/>
                </a:solidFill>
                <a:effectLst/>
                <a:latin typeface="Arial" panose="020B0604020202020204" pitchFamily="34" charset="0"/>
              </a:rPr>
              <a:t>In urgent situations, relevant authorities may make the following decisions without following the steps normally required under this regime: </a:t>
            </a:r>
          </a:p>
        </p:txBody>
      </p:sp>
      <p:grpSp>
        <p:nvGrpSpPr>
          <p:cNvPr id="6" name="Group 5">
            <a:extLst>
              <a:ext uri="{FF2B5EF4-FFF2-40B4-BE49-F238E27FC236}">
                <a16:creationId xmlns:a16="http://schemas.microsoft.com/office/drawing/2014/main" id="{F00389A6-9F7C-DD8C-0A4B-C8615A9CA00D}"/>
              </a:ext>
            </a:extLst>
          </p:cNvPr>
          <p:cNvGrpSpPr/>
          <p:nvPr/>
        </p:nvGrpSpPr>
        <p:grpSpPr>
          <a:xfrm>
            <a:off x="93518" y="82220"/>
            <a:ext cx="1620000" cy="1620983"/>
            <a:chOff x="124691" y="175739"/>
            <a:chExt cx="1620000" cy="1620983"/>
          </a:xfrm>
        </p:grpSpPr>
        <p:sp>
          <p:nvSpPr>
            <p:cNvPr id="7" name="Oval 6">
              <a:extLst>
                <a:ext uri="{FF2B5EF4-FFF2-40B4-BE49-F238E27FC236}">
                  <a16:creationId xmlns:a16="http://schemas.microsoft.com/office/drawing/2014/main" id="{DCB1758A-6A9A-A70D-C627-FB845AC3260F}"/>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27803BEC-98A9-52F8-CD75-6106EE43446F}"/>
                </a:ext>
              </a:extLst>
            </p:cNvPr>
            <p:cNvSpPr txBox="1"/>
            <p:nvPr/>
          </p:nvSpPr>
          <p:spPr>
            <a:xfrm>
              <a:off x="228036"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14</a:t>
              </a:r>
            </a:p>
          </p:txBody>
        </p:sp>
      </p:grpSp>
      <p:sp>
        <p:nvSpPr>
          <p:cNvPr id="10" name="Freeform: Shape 9">
            <a:extLst>
              <a:ext uri="{FF2B5EF4-FFF2-40B4-BE49-F238E27FC236}">
                <a16:creationId xmlns:a16="http://schemas.microsoft.com/office/drawing/2014/main" id="{23C0CA05-B9B1-E4A3-F41F-555622C6D275}"/>
              </a:ext>
            </a:extLst>
          </p:cNvPr>
          <p:cNvSpPr/>
          <p:nvPr/>
        </p:nvSpPr>
        <p:spPr>
          <a:xfrm>
            <a:off x="1886803" y="2639329"/>
            <a:ext cx="2886151" cy="1731691"/>
          </a:xfrm>
          <a:custGeom>
            <a:avLst/>
            <a:gdLst>
              <a:gd name="connsiteX0" fmla="*/ 0 w 2886151"/>
              <a:gd name="connsiteY0" fmla="*/ 0 h 1731691"/>
              <a:gd name="connsiteX1" fmla="*/ 2886151 w 2886151"/>
              <a:gd name="connsiteY1" fmla="*/ 0 h 1731691"/>
              <a:gd name="connsiteX2" fmla="*/ 2886151 w 2886151"/>
              <a:gd name="connsiteY2" fmla="*/ 1731691 h 1731691"/>
              <a:gd name="connsiteX3" fmla="*/ 0 w 2886151"/>
              <a:gd name="connsiteY3" fmla="*/ 1731691 h 1731691"/>
              <a:gd name="connsiteX4" fmla="*/ 0 w 2886151"/>
              <a:gd name="connsiteY4" fmla="*/ 0 h 173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151" h="1731691">
                <a:moveTo>
                  <a:pt x="0" y="0"/>
                </a:moveTo>
                <a:lnTo>
                  <a:pt x="2886151" y="0"/>
                </a:lnTo>
                <a:lnTo>
                  <a:pt x="2886151" y="1731691"/>
                </a:lnTo>
                <a:lnTo>
                  <a:pt x="0" y="173169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005EB8"/>
              </a:buClr>
              <a:buFont typeface="Arial" panose="020B0604020202020204" pitchFamily="34" charset="0"/>
              <a:buNone/>
            </a:pPr>
            <a:r>
              <a:rPr lang="en-GB" sz="1800" b="0" i="0" kern="1200">
                <a:solidFill>
                  <a:schemeClr val="bg1"/>
                </a:solidFill>
                <a:effectLst/>
                <a:latin typeface="Arial" panose="020B0604020202020204" pitchFamily="34" charset="0"/>
              </a:rPr>
              <a:t>Re-award contracts with existing providers </a:t>
            </a:r>
            <a:endParaRPr lang="en-GB" sz="1800" kern="1200">
              <a:solidFill>
                <a:schemeClr val="bg1"/>
              </a:solidFill>
            </a:endParaRPr>
          </a:p>
        </p:txBody>
      </p:sp>
      <p:sp>
        <p:nvSpPr>
          <p:cNvPr id="11" name="Freeform: Shape 10">
            <a:extLst>
              <a:ext uri="{FF2B5EF4-FFF2-40B4-BE49-F238E27FC236}">
                <a16:creationId xmlns:a16="http://schemas.microsoft.com/office/drawing/2014/main" id="{D3F2740D-F4D9-FB9F-3DB0-25BFBD4D1775}"/>
              </a:ext>
            </a:extLst>
          </p:cNvPr>
          <p:cNvSpPr/>
          <p:nvPr/>
        </p:nvSpPr>
        <p:spPr>
          <a:xfrm>
            <a:off x="5574965" y="2618174"/>
            <a:ext cx="2886151" cy="1731691"/>
          </a:xfrm>
          <a:custGeom>
            <a:avLst/>
            <a:gdLst>
              <a:gd name="connsiteX0" fmla="*/ 0 w 2886151"/>
              <a:gd name="connsiteY0" fmla="*/ 0 h 1731691"/>
              <a:gd name="connsiteX1" fmla="*/ 2886151 w 2886151"/>
              <a:gd name="connsiteY1" fmla="*/ 0 h 1731691"/>
              <a:gd name="connsiteX2" fmla="*/ 2886151 w 2886151"/>
              <a:gd name="connsiteY2" fmla="*/ 1731691 h 1731691"/>
              <a:gd name="connsiteX3" fmla="*/ 0 w 2886151"/>
              <a:gd name="connsiteY3" fmla="*/ 1731691 h 1731691"/>
              <a:gd name="connsiteX4" fmla="*/ 0 w 2886151"/>
              <a:gd name="connsiteY4" fmla="*/ 0 h 173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151" h="1731691">
                <a:moveTo>
                  <a:pt x="0" y="0"/>
                </a:moveTo>
                <a:lnTo>
                  <a:pt x="2886151" y="0"/>
                </a:lnTo>
                <a:lnTo>
                  <a:pt x="2886151" y="1731691"/>
                </a:lnTo>
                <a:lnTo>
                  <a:pt x="0" y="173169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solidFill>
                  <a:schemeClr val="bg1"/>
                </a:solidFill>
                <a:effectLst/>
                <a:latin typeface="Arial" panose="020B0604020202020204" pitchFamily="34" charset="0"/>
              </a:rPr>
              <a:t>Award contracts for new services </a:t>
            </a:r>
          </a:p>
        </p:txBody>
      </p:sp>
      <p:sp>
        <p:nvSpPr>
          <p:cNvPr id="12" name="Freeform: Shape 11">
            <a:extLst>
              <a:ext uri="{FF2B5EF4-FFF2-40B4-BE49-F238E27FC236}">
                <a16:creationId xmlns:a16="http://schemas.microsoft.com/office/drawing/2014/main" id="{B8357680-E4E0-8C28-3E80-E4B93298CC83}"/>
              </a:ext>
            </a:extLst>
          </p:cNvPr>
          <p:cNvSpPr/>
          <p:nvPr/>
        </p:nvSpPr>
        <p:spPr>
          <a:xfrm>
            <a:off x="3730884" y="4659636"/>
            <a:ext cx="2886151" cy="1731691"/>
          </a:xfrm>
          <a:custGeom>
            <a:avLst/>
            <a:gdLst>
              <a:gd name="connsiteX0" fmla="*/ 0 w 2886151"/>
              <a:gd name="connsiteY0" fmla="*/ 0 h 1731691"/>
              <a:gd name="connsiteX1" fmla="*/ 2886151 w 2886151"/>
              <a:gd name="connsiteY1" fmla="*/ 0 h 1731691"/>
              <a:gd name="connsiteX2" fmla="*/ 2886151 w 2886151"/>
              <a:gd name="connsiteY2" fmla="*/ 1731691 h 1731691"/>
              <a:gd name="connsiteX3" fmla="*/ 0 w 2886151"/>
              <a:gd name="connsiteY3" fmla="*/ 1731691 h 1731691"/>
              <a:gd name="connsiteX4" fmla="*/ 0 w 2886151"/>
              <a:gd name="connsiteY4" fmla="*/ 0 h 173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151" h="1731691">
                <a:moveTo>
                  <a:pt x="0" y="0"/>
                </a:moveTo>
                <a:lnTo>
                  <a:pt x="2886151" y="0"/>
                </a:lnTo>
                <a:lnTo>
                  <a:pt x="2886151" y="1731691"/>
                </a:lnTo>
                <a:lnTo>
                  <a:pt x="0" y="173169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solidFill>
                  <a:schemeClr val="bg1"/>
                </a:solidFill>
                <a:effectLst/>
                <a:latin typeface="Arial" panose="020B0604020202020204" pitchFamily="34" charset="0"/>
              </a:rPr>
              <a:t>Award contracts for considerably changed services </a:t>
            </a:r>
          </a:p>
        </p:txBody>
      </p:sp>
      <p:sp>
        <p:nvSpPr>
          <p:cNvPr id="13" name="Freeform: Shape 12">
            <a:extLst>
              <a:ext uri="{FF2B5EF4-FFF2-40B4-BE49-F238E27FC236}">
                <a16:creationId xmlns:a16="http://schemas.microsoft.com/office/drawing/2014/main" id="{922A3032-01D9-CEC5-3B23-1F26CD46FD44}"/>
              </a:ext>
            </a:extLst>
          </p:cNvPr>
          <p:cNvSpPr/>
          <p:nvPr/>
        </p:nvSpPr>
        <p:spPr>
          <a:xfrm>
            <a:off x="7419046" y="4659636"/>
            <a:ext cx="2886151" cy="1731691"/>
          </a:xfrm>
          <a:custGeom>
            <a:avLst/>
            <a:gdLst>
              <a:gd name="connsiteX0" fmla="*/ 0 w 2886151"/>
              <a:gd name="connsiteY0" fmla="*/ 0 h 1731691"/>
              <a:gd name="connsiteX1" fmla="*/ 2886151 w 2886151"/>
              <a:gd name="connsiteY1" fmla="*/ 0 h 1731691"/>
              <a:gd name="connsiteX2" fmla="*/ 2886151 w 2886151"/>
              <a:gd name="connsiteY2" fmla="*/ 1731691 h 1731691"/>
              <a:gd name="connsiteX3" fmla="*/ 0 w 2886151"/>
              <a:gd name="connsiteY3" fmla="*/ 1731691 h 1731691"/>
              <a:gd name="connsiteX4" fmla="*/ 0 w 2886151"/>
              <a:gd name="connsiteY4" fmla="*/ 0 h 173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151" h="1731691">
                <a:moveTo>
                  <a:pt x="0" y="0"/>
                </a:moveTo>
                <a:lnTo>
                  <a:pt x="2886151" y="0"/>
                </a:lnTo>
                <a:lnTo>
                  <a:pt x="2886151" y="1731691"/>
                </a:lnTo>
                <a:lnTo>
                  <a:pt x="0" y="173169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solidFill>
                  <a:schemeClr val="bg1"/>
                </a:solidFill>
                <a:effectLst/>
                <a:latin typeface="Arial" panose="020B0604020202020204" pitchFamily="34" charset="0"/>
              </a:rPr>
              <a:t>Make contract modifications (without limitation) </a:t>
            </a:r>
          </a:p>
        </p:txBody>
      </p:sp>
    </p:spTree>
    <p:extLst>
      <p:ext uri="{BB962C8B-B14F-4D97-AF65-F5344CB8AC3E}">
        <p14:creationId xmlns:p14="http://schemas.microsoft.com/office/powerpoint/2010/main" val="219994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CE6F3E-C35A-41F5-AC34-42416B92264F}"/>
              </a:ext>
            </a:extLst>
          </p:cNvPr>
          <p:cNvSpPr>
            <a:spLocks noGrp="1"/>
          </p:cNvSpPr>
          <p:nvPr>
            <p:ph type="title"/>
          </p:nvPr>
        </p:nvSpPr>
        <p:spPr>
          <a:xfrm>
            <a:off x="1639398" y="278903"/>
            <a:ext cx="8913205" cy="867078"/>
          </a:xfrm>
        </p:spPr>
        <p:txBody>
          <a:bodyPr>
            <a:normAutofit fontScale="90000"/>
          </a:bodyPr>
          <a:lstStyle/>
          <a:p>
            <a:pPr algn="ctr"/>
            <a:r>
              <a:rPr lang="en-GB" sz="4000" b="1"/>
              <a:t>Urgent awards and urgent contract modifications </a:t>
            </a:r>
            <a:endParaRPr lang="en-US"/>
          </a:p>
        </p:txBody>
      </p:sp>
      <p:sp>
        <p:nvSpPr>
          <p:cNvPr id="4" name="TextBox 3">
            <a:extLst>
              <a:ext uri="{FF2B5EF4-FFF2-40B4-BE49-F238E27FC236}">
                <a16:creationId xmlns:a16="http://schemas.microsoft.com/office/drawing/2014/main" id="{A5EEB5D7-B20E-7697-9636-5D2BB4976E9A}"/>
              </a:ext>
            </a:extLst>
          </p:cNvPr>
          <p:cNvSpPr txBox="1"/>
          <p:nvPr/>
        </p:nvSpPr>
        <p:spPr>
          <a:xfrm>
            <a:off x="170413" y="1895645"/>
            <a:ext cx="11706847" cy="738664"/>
          </a:xfrm>
          <a:prstGeom prst="rect">
            <a:avLst/>
          </a:prstGeom>
          <a:noFill/>
        </p:spPr>
        <p:txBody>
          <a:bodyPr wrap="square">
            <a:spAutoFit/>
          </a:bodyPr>
          <a:lstStyle/>
          <a:p>
            <a:pPr algn="l" rtl="0" fontAlgn="base"/>
            <a:r>
              <a:rPr lang="en-GB" sz="2100" b="0" i="0">
                <a:solidFill>
                  <a:srgbClr val="231F20"/>
                </a:solidFill>
                <a:effectLst/>
                <a:latin typeface="Arial" panose="020B0604020202020204" pitchFamily="34" charset="0"/>
                <a:cs typeface="Arial" panose="020B0604020202020204" pitchFamily="34" charset="0"/>
              </a:rPr>
              <a:t>In these urgent circumstances, relevant authorities must</a:t>
            </a:r>
            <a:r>
              <a:rPr lang="en-GB" sz="2100">
                <a:solidFill>
                  <a:srgbClr val="231F20"/>
                </a:solidFill>
                <a:latin typeface="Arial" panose="020B0604020202020204" pitchFamily="34" charset="0"/>
                <a:cs typeface="Arial" panose="020B0604020202020204" pitchFamily="34" charset="0"/>
              </a:rPr>
              <a:t>:</a:t>
            </a:r>
          </a:p>
          <a:p>
            <a:pPr lvl="1" fontAlgn="base"/>
            <a:endParaRPr lang="en-GB" sz="2100" b="0" i="0">
              <a:solidFill>
                <a:srgbClr val="231F20"/>
              </a:solidFill>
              <a:effectLst/>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F00389A6-9F7C-DD8C-0A4B-C8615A9CA00D}"/>
              </a:ext>
            </a:extLst>
          </p:cNvPr>
          <p:cNvGrpSpPr/>
          <p:nvPr/>
        </p:nvGrpSpPr>
        <p:grpSpPr>
          <a:xfrm>
            <a:off x="93518" y="82220"/>
            <a:ext cx="1620000" cy="1620983"/>
            <a:chOff x="124691" y="175739"/>
            <a:chExt cx="1620000" cy="1620983"/>
          </a:xfrm>
        </p:grpSpPr>
        <p:sp>
          <p:nvSpPr>
            <p:cNvPr id="7" name="Oval 6">
              <a:extLst>
                <a:ext uri="{FF2B5EF4-FFF2-40B4-BE49-F238E27FC236}">
                  <a16:creationId xmlns:a16="http://schemas.microsoft.com/office/drawing/2014/main" id="{DCB1758A-6A9A-A70D-C627-FB845AC3260F}"/>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27803BEC-98A9-52F8-CD75-6106EE43446F}"/>
                </a:ext>
              </a:extLst>
            </p:cNvPr>
            <p:cNvSpPr txBox="1"/>
            <p:nvPr/>
          </p:nvSpPr>
          <p:spPr>
            <a:xfrm>
              <a:off x="201586" y="705380"/>
              <a:ext cx="1497526"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14</a:t>
              </a:r>
              <a:br>
                <a:rPr lang="en-GB" sz="1500" b="1">
                  <a:latin typeface="Arial" panose="020B0604020202020204" pitchFamily="34" charset="0"/>
                  <a:cs typeface="Arial" panose="020B0604020202020204" pitchFamily="34" charset="0"/>
                </a:rPr>
              </a:br>
              <a:r>
                <a:rPr lang="en-GB" sz="1500" b="1" i="0">
                  <a:solidFill>
                    <a:srgbClr val="231F20"/>
                  </a:solidFill>
                  <a:effectLst/>
                  <a:latin typeface="Arial" panose="020B0604020202020204" pitchFamily="34" charset="0"/>
                  <a:cs typeface="Arial" panose="020B0604020202020204" pitchFamily="34" charset="0"/>
                </a:rPr>
                <a:t>Schedule 13</a:t>
              </a:r>
              <a:endParaRPr lang="en-GB" sz="1500" b="1">
                <a:latin typeface="Arial" panose="020B0604020202020204" pitchFamily="34" charset="0"/>
                <a:cs typeface="Arial" panose="020B0604020202020204" pitchFamily="34" charset="0"/>
              </a:endParaRPr>
            </a:p>
          </p:txBody>
        </p:sp>
      </p:grpSp>
      <p:sp>
        <p:nvSpPr>
          <p:cNvPr id="5" name="Block Arc 4">
            <a:extLst>
              <a:ext uri="{FF2B5EF4-FFF2-40B4-BE49-F238E27FC236}">
                <a16:creationId xmlns:a16="http://schemas.microsoft.com/office/drawing/2014/main" id="{F84799B3-EC28-9BD7-6D6B-C3739C4E99D2}"/>
              </a:ext>
            </a:extLst>
          </p:cNvPr>
          <p:cNvSpPr/>
          <p:nvPr/>
        </p:nvSpPr>
        <p:spPr>
          <a:xfrm>
            <a:off x="-3494595" y="1698470"/>
            <a:ext cx="5081549" cy="5081549"/>
          </a:xfrm>
          <a:prstGeom prst="blockArc">
            <a:avLst>
              <a:gd name="adj1" fmla="val 18900000"/>
              <a:gd name="adj2" fmla="val 2700000"/>
              <a:gd name="adj3" fmla="val 42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F2095C73-38E0-A7B9-8477-E7402D727518}"/>
              </a:ext>
            </a:extLst>
          </p:cNvPr>
          <p:cNvSpPr/>
          <p:nvPr/>
        </p:nvSpPr>
        <p:spPr>
          <a:xfrm>
            <a:off x="1295523" y="2617676"/>
            <a:ext cx="10163788" cy="979409"/>
          </a:xfrm>
          <a:custGeom>
            <a:avLst/>
            <a:gdLst>
              <a:gd name="connsiteX0" fmla="*/ 0 w 10163788"/>
              <a:gd name="connsiteY0" fmla="*/ 0 h 979409"/>
              <a:gd name="connsiteX1" fmla="*/ 10163788 w 10163788"/>
              <a:gd name="connsiteY1" fmla="*/ 0 h 979409"/>
              <a:gd name="connsiteX2" fmla="*/ 10163788 w 10163788"/>
              <a:gd name="connsiteY2" fmla="*/ 979409 h 979409"/>
              <a:gd name="connsiteX3" fmla="*/ 0 w 10163788"/>
              <a:gd name="connsiteY3" fmla="*/ 979409 h 979409"/>
              <a:gd name="connsiteX4" fmla="*/ 0 w 10163788"/>
              <a:gd name="connsiteY4" fmla="*/ 0 h 97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3788" h="979409">
                <a:moveTo>
                  <a:pt x="0" y="0"/>
                </a:moveTo>
                <a:lnTo>
                  <a:pt x="10163788" y="0"/>
                </a:lnTo>
                <a:lnTo>
                  <a:pt x="10163788" y="979409"/>
                </a:lnTo>
                <a:lnTo>
                  <a:pt x="0" y="979409"/>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8945"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GB" sz="1800" kern="1200">
                <a:solidFill>
                  <a:schemeClr val="bg1"/>
                </a:solidFill>
                <a:latin typeface="Arial" panose="020B0604020202020204" pitchFamily="34" charset="0"/>
                <a:cs typeface="Arial" panose="020B0604020202020204" pitchFamily="34" charset="0"/>
              </a:rPr>
              <a:t>Set the length of contract to be only as long as is strictly necessary to address the urgent situation and to conduct a full award process for that service at the earliest feasible opportunity. If the term is to be longer than 12 months relevant authorities must justify and record this decision. </a:t>
            </a:r>
            <a:endParaRPr lang="en-GB" sz="1800" kern="1200">
              <a:solidFill>
                <a:schemeClr val="bg1"/>
              </a:solidFill>
            </a:endParaRPr>
          </a:p>
        </p:txBody>
      </p:sp>
      <p:sp>
        <p:nvSpPr>
          <p:cNvPr id="11" name="Oval 10">
            <a:extLst>
              <a:ext uri="{FF2B5EF4-FFF2-40B4-BE49-F238E27FC236}">
                <a16:creationId xmlns:a16="http://schemas.microsoft.com/office/drawing/2014/main" id="{E73FE784-4FBA-553E-864E-724E3705F6FD}"/>
              </a:ext>
            </a:extLst>
          </p:cNvPr>
          <p:cNvSpPr/>
          <p:nvPr/>
        </p:nvSpPr>
        <p:spPr>
          <a:xfrm>
            <a:off x="760152" y="2616350"/>
            <a:ext cx="990003" cy="99000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11D6AA18-B2D2-7D32-9CF0-DD301B5111CC}"/>
              </a:ext>
            </a:extLst>
          </p:cNvPr>
          <p:cNvSpPr/>
          <p:nvPr/>
        </p:nvSpPr>
        <p:spPr>
          <a:xfrm>
            <a:off x="1569811" y="3861956"/>
            <a:ext cx="9889500" cy="754575"/>
          </a:xfrm>
          <a:custGeom>
            <a:avLst/>
            <a:gdLst>
              <a:gd name="connsiteX0" fmla="*/ 0 w 9889500"/>
              <a:gd name="connsiteY0" fmla="*/ 0 h 754575"/>
              <a:gd name="connsiteX1" fmla="*/ 9889500 w 9889500"/>
              <a:gd name="connsiteY1" fmla="*/ 0 h 754575"/>
              <a:gd name="connsiteX2" fmla="*/ 9889500 w 9889500"/>
              <a:gd name="connsiteY2" fmla="*/ 754575 h 754575"/>
              <a:gd name="connsiteX3" fmla="*/ 0 w 9889500"/>
              <a:gd name="connsiteY3" fmla="*/ 754575 h 754575"/>
              <a:gd name="connsiteX4" fmla="*/ 0 w 9889500"/>
              <a:gd name="connsiteY4" fmla="*/ 0 h 75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9500" h="754575">
                <a:moveTo>
                  <a:pt x="0" y="0"/>
                </a:moveTo>
                <a:lnTo>
                  <a:pt x="9889500" y="0"/>
                </a:lnTo>
                <a:lnTo>
                  <a:pt x="9889500" y="754575"/>
                </a:lnTo>
                <a:lnTo>
                  <a:pt x="0" y="754575"/>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894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a:solidFill>
                  <a:schemeClr val="bg1"/>
                </a:solidFill>
                <a:effectLst/>
                <a:latin typeface="Arial" panose="020B0604020202020204" pitchFamily="34" charset="0"/>
              </a:rPr>
              <a:t>Keep records of their decision-making, including justification of using an urgent award or an urgent modification.</a:t>
            </a:r>
            <a:endParaRPr lang="en-GB" sz="1800" kern="1200">
              <a:solidFill>
                <a:schemeClr val="bg1"/>
              </a:solidFill>
            </a:endParaRPr>
          </a:p>
        </p:txBody>
      </p:sp>
      <p:sp>
        <p:nvSpPr>
          <p:cNvPr id="13" name="Oval 12">
            <a:extLst>
              <a:ext uri="{FF2B5EF4-FFF2-40B4-BE49-F238E27FC236}">
                <a16:creationId xmlns:a16="http://schemas.microsoft.com/office/drawing/2014/main" id="{A90B52CC-FA9F-3C04-EF8A-B0245F027245}"/>
              </a:ext>
            </a:extLst>
          </p:cNvPr>
          <p:cNvSpPr/>
          <p:nvPr/>
        </p:nvSpPr>
        <p:spPr>
          <a:xfrm>
            <a:off x="1098201" y="3767634"/>
            <a:ext cx="943219" cy="94321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326A33F9-D20A-4156-D0BB-1950F711EAA4}"/>
              </a:ext>
            </a:extLst>
          </p:cNvPr>
          <p:cNvSpPr/>
          <p:nvPr/>
        </p:nvSpPr>
        <p:spPr>
          <a:xfrm>
            <a:off x="1295523" y="4894321"/>
            <a:ext cx="10163788" cy="993323"/>
          </a:xfrm>
          <a:custGeom>
            <a:avLst/>
            <a:gdLst>
              <a:gd name="connsiteX0" fmla="*/ 0 w 10163788"/>
              <a:gd name="connsiteY0" fmla="*/ 0 h 993323"/>
              <a:gd name="connsiteX1" fmla="*/ 10163788 w 10163788"/>
              <a:gd name="connsiteY1" fmla="*/ 0 h 993323"/>
              <a:gd name="connsiteX2" fmla="*/ 10163788 w 10163788"/>
              <a:gd name="connsiteY2" fmla="*/ 993323 h 993323"/>
              <a:gd name="connsiteX3" fmla="*/ 0 w 10163788"/>
              <a:gd name="connsiteY3" fmla="*/ 993323 h 993323"/>
              <a:gd name="connsiteX4" fmla="*/ 0 w 10163788"/>
              <a:gd name="connsiteY4" fmla="*/ 0 h 99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3788" h="993323">
                <a:moveTo>
                  <a:pt x="0" y="0"/>
                </a:moveTo>
                <a:lnTo>
                  <a:pt x="10163788" y="0"/>
                </a:lnTo>
                <a:lnTo>
                  <a:pt x="10163788" y="993323"/>
                </a:lnTo>
                <a:lnTo>
                  <a:pt x="0" y="993323"/>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8945"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GB" sz="1800" b="0" i="0" kern="1200">
                <a:solidFill>
                  <a:schemeClr val="bg1"/>
                </a:solidFill>
                <a:effectLst/>
                <a:latin typeface="Arial" panose="020B0604020202020204" pitchFamily="34" charset="0"/>
              </a:rPr>
              <a:t>Be transparent about their decision by issuing an Urgent Award or an Urgent Modification Notice. </a:t>
            </a:r>
            <a:r>
              <a:rPr lang="en-GB" sz="1800" kern="1200">
                <a:solidFill>
                  <a:schemeClr val="bg1"/>
                </a:solidFill>
                <a:latin typeface="Arial" panose="020B0604020202020204" pitchFamily="34" charset="0"/>
                <a:cs typeface="Arial" panose="020B0604020202020204" pitchFamily="34" charset="0"/>
              </a:rPr>
              <a:t>The Urgent Award Notice must be published as a Contract Award Notice, the </a:t>
            </a:r>
            <a:r>
              <a:rPr lang="en-GB" sz="1800" kern="1200">
                <a:solidFill>
                  <a:schemeClr val="bg1"/>
                </a:solidFill>
                <a:latin typeface="Arial" panose="020B0604020202020204" pitchFamily="34" charset="0"/>
              </a:rPr>
              <a:t>Urgent Modification Notice must be published as a Modification Notice,</a:t>
            </a:r>
            <a:r>
              <a:rPr lang="en-GB" sz="1800" kern="1200">
                <a:solidFill>
                  <a:schemeClr val="bg1"/>
                </a:solidFill>
                <a:latin typeface="Arial" panose="020B0604020202020204" pitchFamily="34" charset="0"/>
                <a:cs typeface="Arial" panose="020B0604020202020204" pitchFamily="34" charset="0"/>
              </a:rPr>
              <a:t> on Find A Tender Service within 30 days of the contract being awarded or modified.</a:t>
            </a:r>
            <a:endParaRPr lang="en-GB" sz="1800" kern="1200">
              <a:solidFill>
                <a:schemeClr val="bg1"/>
              </a:solidFill>
            </a:endParaRPr>
          </a:p>
        </p:txBody>
      </p:sp>
      <p:sp>
        <p:nvSpPr>
          <p:cNvPr id="15" name="Oval 14">
            <a:extLst>
              <a:ext uri="{FF2B5EF4-FFF2-40B4-BE49-F238E27FC236}">
                <a16:creationId xmlns:a16="http://schemas.microsoft.com/office/drawing/2014/main" id="{6AAEACCA-7A8C-ED5A-2DCC-2537B661BEF6}"/>
              </a:ext>
            </a:extLst>
          </p:cNvPr>
          <p:cNvSpPr/>
          <p:nvPr/>
        </p:nvSpPr>
        <p:spPr>
          <a:xfrm>
            <a:off x="838722" y="4895989"/>
            <a:ext cx="990003" cy="99000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Tree>
    <p:extLst>
      <p:ext uri="{BB962C8B-B14F-4D97-AF65-F5344CB8AC3E}">
        <p14:creationId xmlns:p14="http://schemas.microsoft.com/office/powerpoint/2010/main" val="23744303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45" y="24304"/>
            <a:ext cx="8080311" cy="1093296"/>
          </a:xfrm>
        </p:spPr>
        <p:txBody>
          <a:bodyPr>
            <a:noAutofit/>
          </a:bodyPr>
          <a:lstStyle/>
          <a:p>
            <a:pPr algn="ctr"/>
            <a:r>
              <a:rPr lang="en-GB" sz="3200">
                <a:solidFill>
                  <a:srgbClr val="005EB8"/>
                </a:solidFill>
                <a:latin typeface="Arial"/>
                <a:ea typeface="+mj-lt"/>
                <a:cs typeface="Arial"/>
              </a:rPr>
              <a:t>Contract award procedures started before 1 January 2024</a:t>
            </a:r>
            <a:endParaRPr lang="en-GB" sz="3200" b="0">
              <a:solidFill>
                <a:srgbClr val="005EB8"/>
              </a:solidFill>
              <a:latin typeface="Arial"/>
              <a:ea typeface="+mj-lt"/>
              <a:cs typeface="Arial"/>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4" name="Block Arc 3">
            <a:extLst>
              <a:ext uri="{FF2B5EF4-FFF2-40B4-BE49-F238E27FC236}">
                <a16:creationId xmlns:a16="http://schemas.microsoft.com/office/drawing/2014/main" id="{CCDCD60D-89E7-499B-808B-70C04E322226}"/>
              </a:ext>
            </a:extLst>
          </p:cNvPr>
          <p:cNvSpPr/>
          <p:nvPr/>
        </p:nvSpPr>
        <p:spPr>
          <a:xfrm>
            <a:off x="-4044967" y="1319050"/>
            <a:ext cx="5354091" cy="5354091"/>
          </a:xfrm>
          <a:prstGeom prst="blockArc">
            <a:avLst>
              <a:gd name="adj1" fmla="val 18900000"/>
              <a:gd name="adj2" fmla="val 2700000"/>
              <a:gd name="adj3" fmla="val 403"/>
            </a:avLst>
          </a:prstGeom>
          <a:ln>
            <a:solidFill>
              <a:srgbClr val="005E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B71FDDD1-F1FA-45C0-B338-EF814612C775}"/>
              </a:ext>
            </a:extLst>
          </p:cNvPr>
          <p:cNvSpPr/>
          <p:nvPr/>
        </p:nvSpPr>
        <p:spPr>
          <a:xfrm>
            <a:off x="947219" y="2058752"/>
            <a:ext cx="10693397" cy="611615"/>
          </a:xfrm>
          <a:custGeom>
            <a:avLst/>
            <a:gdLst>
              <a:gd name="connsiteX0" fmla="*/ 0 w 10789036"/>
              <a:gd name="connsiteY0" fmla="*/ 0 h 611615"/>
              <a:gd name="connsiteX1" fmla="*/ 10789036 w 10789036"/>
              <a:gd name="connsiteY1" fmla="*/ 0 h 611615"/>
              <a:gd name="connsiteX2" fmla="*/ 10789036 w 10789036"/>
              <a:gd name="connsiteY2" fmla="*/ 611615 h 611615"/>
              <a:gd name="connsiteX3" fmla="*/ 0 w 10789036"/>
              <a:gd name="connsiteY3" fmla="*/ 611615 h 611615"/>
              <a:gd name="connsiteX4" fmla="*/ 0 w 10789036"/>
              <a:gd name="connsiteY4" fmla="*/ 0 h 61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036" h="611615">
                <a:moveTo>
                  <a:pt x="0" y="0"/>
                </a:moveTo>
                <a:lnTo>
                  <a:pt x="10789036" y="0"/>
                </a:lnTo>
                <a:lnTo>
                  <a:pt x="10789036" y="611615"/>
                </a:lnTo>
                <a:lnTo>
                  <a:pt x="0" y="611615"/>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All contract award processes commenced on or after </a:t>
            </a:r>
            <a:r>
              <a:rPr lang="en-GB">
                <a:latin typeface="Arial" panose="020B0604020202020204" pitchFamily="34" charset="0"/>
                <a:cs typeface="Arial" panose="020B0604020202020204" pitchFamily="34" charset="0"/>
              </a:rPr>
              <a:t>1 January 2024</a:t>
            </a:r>
            <a:r>
              <a:rPr lang="en-GB" sz="1800" kern="1200">
                <a:latin typeface="Arial" panose="020B0604020202020204" pitchFamily="34" charset="0"/>
                <a:cs typeface="Arial" panose="020B0604020202020204" pitchFamily="34" charset="0"/>
              </a:rPr>
              <a:t>, must use the PSR, including awards based on an existing framework agreement.</a:t>
            </a:r>
            <a:endParaRPr lang="en-GB" sz="1800" kern="1200"/>
          </a:p>
        </p:txBody>
      </p:sp>
      <p:sp>
        <p:nvSpPr>
          <p:cNvPr id="8" name="Oval 7">
            <a:extLst>
              <a:ext uri="{FF2B5EF4-FFF2-40B4-BE49-F238E27FC236}">
                <a16:creationId xmlns:a16="http://schemas.microsoft.com/office/drawing/2014/main" id="{43376DF4-10FD-4BA5-9676-EE4AB19EC34E}"/>
              </a:ext>
            </a:extLst>
          </p:cNvPr>
          <p:cNvSpPr/>
          <p:nvPr/>
        </p:nvSpPr>
        <p:spPr>
          <a:xfrm>
            <a:off x="517487" y="1966716"/>
            <a:ext cx="764519" cy="76451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Freeform: Shape 8">
            <a:extLst>
              <a:ext uri="{FF2B5EF4-FFF2-40B4-BE49-F238E27FC236}">
                <a16:creationId xmlns:a16="http://schemas.microsoft.com/office/drawing/2014/main" id="{4CDFA301-ACCB-4A01-943D-849978A866D9}"/>
              </a:ext>
            </a:extLst>
          </p:cNvPr>
          <p:cNvSpPr/>
          <p:nvPr/>
        </p:nvSpPr>
        <p:spPr>
          <a:xfrm>
            <a:off x="1208230" y="3036266"/>
            <a:ext cx="10438383" cy="611615"/>
          </a:xfrm>
          <a:custGeom>
            <a:avLst/>
            <a:gdLst>
              <a:gd name="connsiteX0" fmla="*/ 0 w 10438383"/>
              <a:gd name="connsiteY0" fmla="*/ 0 h 611615"/>
              <a:gd name="connsiteX1" fmla="*/ 10438383 w 10438383"/>
              <a:gd name="connsiteY1" fmla="*/ 0 h 611615"/>
              <a:gd name="connsiteX2" fmla="*/ 10438383 w 10438383"/>
              <a:gd name="connsiteY2" fmla="*/ 611615 h 611615"/>
              <a:gd name="connsiteX3" fmla="*/ 0 w 10438383"/>
              <a:gd name="connsiteY3" fmla="*/ 611615 h 611615"/>
              <a:gd name="connsiteX4" fmla="*/ 0 w 10438383"/>
              <a:gd name="connsiteY4" fmla="*/ 0 h 61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383" h="611615">
                <a:moveTo>
                  <a:pt x="0" y="0"/>
                </a:moveTo>
                <a:lnTo>
                  <a:pt x="10438383" y="0"/>
                </a:lnTo>
                <a:lnTo>
                  <a:pt x="10438383" y="611615"/>
                </a:lnTo>
                <a:lnTo>
                  <a:pt x="0" y="611615"/>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b="0" i="0" kern="1200">
                <a:latin typeface="Arial" panose="020B0604020202020204" pitchFamily="34" charset="0"/>
                <a:cs typeface="Arial" panose="020B0604020202020204" pitchFamily="34" charset="0"/>
              </a:rPr>
              <a:t>All contract modifications on or </a:t>
            </a:r>
            <a:r>
              <a:rPr lang="en-GB" sz="1800" kern="1200">
                <a:latin typeface="Arial" panose="020B0604020202020204" pitchFamily="34" charset="0"/>
                <a:cs typeface="Arial" panose="020B0604020202020204" pitchFamily="34" charset="0"/>
              </a:rPr>
              <a:t>after </a:t>
            </a:r>
            <a:r>
              <a:rPr lang="en-GB">
                <a:latin typeface="Arial" panose="020B0604020202020204" pitchFamily="34" charset="0"/>
                <a:cs typeface="Arial" panose="020B0604020202020204" pitchFamily="34" charset="0"/>
              </a:rPr>
              <a:t>1 January 2024</a:t>
            </a:r>
            <a:r>
              <a:rPr lang="en-GB" sz="1800" b="0" i="0" kern="1200">
                <a:latin typeface="Arial" panose="020B0604020202020204" pitchFamily="34" charset="0"/>
                <a:cs typeface="Arial" panose="020B0604020202020204" pitchFamily="34" charset="0"/>
              </a:rPr>
              <a:t>, including to existing contracts, must follow the PSR rules.</a:t>
            </a:r>
            <a:endParaRPr lang="en-GB" sz="1800" kern="120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3F017AA0-065E-4A74-9D89-347F7BF49F63}"/>
              </a:ext>
            </a:extLst>
          </p:cNvPr>
          <p:cNvSpPr/>
          <p:nvPr/>
        </p:nvSpPr>
        <p:spPr>
          <a:xfrm>
            <a:off x="868141" y="2959814"/>
            <a:ext cx="764519" cy="76451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2E492C82-7A5B-4249-B0D0-15488E82D7E3}"/>
              </a:ext>
            </a:extLst>
          </p:cNvPr>
          <p:cNvSpPr/>
          <p:nvPr/>
        </p:nvSpPr>
        <p:spPr>
          <a:xfrm>
            <a:off x="1250400" y="3950792"/>
            <a:ext cx="10438383" cy="1052161"/>
          </a:xfrm>
          <a:custGeom>
            <a:avLst/>
            <a:gdLst>
              <a:gd name="connsiteX0" fmla="*/ 0 w 10438383"/>
              <a:gd name="connsiteY0" fmla="*/ 0 h 747871"/>
              <a:gd name="connsiteX1" fmla="*/ 10438383 w 10438383"/>
              <a:gd name="connsiteY1" fmla="*/ 0 h 747871"/>
              <a:gd name="connsiteX2" fmla="*/ 10438383 w 10438383"/>
              <a:gd name="connsiteY2" fmla="*/ 747871 h 747871"/>
              <a:gd name="connsiteX3" fmla="*/ 0 w 10438383"/>
              <a:gd name="connsiteY3" fmla="*/ 747871 h 747871"/>
              <a:gd name="connsiteX4" fmla="*/ 0 w 10438383"/>
              <a:gd name="connsiteY4" fmla="*/ 0 h 747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383" h="747871">
                <a:moveTo>
                  <a:pt x="0" y="0"/>
                </a:moveTo>
                <a:lnTo>
                  <a:pt x="10438383" y="0"/>
                </a:lnTo>
                <a:lnTo>
                  <a:pt x="10438383" y="747871"/>
                </a:lnTo>
                <a:lnTo>
                  <a:pt x="0" y="74787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5720" rIns="45720" bIns="45720" numCol="1" spcCol="1270" anchor="ctr" anchorCtr="0">
            <a:noAutofit/>
          </a:bodyPr>
          <a:lstStyle/>
          <a:p>
            <a:pPr lvl="0" defTabSz="800100">
              <a:lnSpc>
                <a:spcPct val="90000"/>
              </a:lnSpc>
              <a:spcBef>
                <a:spcPct val="0"/>
              </a:spcBef>
              <a:spcAft>
                <a:spcPct val="35000"/>
              </a:spcAft>
            </a:pPr>
            <a:r>
              <a:rPr lang="en-GB" sz="1800" b="0" i="0" kern="1200">
                <a:solidFill>
                  <a:schemeClr val="bg1"/>
                </a:solidFill>
                <a:latin typeface="Arial" panose="020B0604020202020204" pitchFamily="34" charset="0"/>
                <a:cs typeface="Arial" panose="020B0604020202020204" pitchFamily="34" charset="0"/>
              </a:rPr>
              <a:t>Contract award procedures commenced before </a:t>
            </a:r>
            <a:r>
              <a:rPr lang="en-GB">
                <a:solidFill>
                  <a:schemeClr val="bg1"/>
                </a:solidFill>
                <a:latin typeface="Arial" panose="020B0604020202020204" pitchFamily="34" charset="0"/>
                <a:cs typeface="Arial" panose="020B0604020202020204" pitchFamily="34" charset="0"/>
              </a:rPr>
              <a:t>1 January 2024</a:t>
            </a:r>
            <a:r>
              <a:rPr lang="en-GB" sz="1800" b="0" i="0" kern="1200">
                <a:solidFill>
                  <a:schemeClr val="bg1"/>
                </a:solidFill>
                <a:latin typeface="Arial" panose="020B0604020202020204" pitchFamily="34" charset="0"/>
                <a:cs typeface="Arial" panose="020B0604020202020204" pitchFamily="34" charset="0"/>
              </a:rPr>
              <a:t>, including when awarding a contract based on a framework agreement, must conclude under the regime they were started under</a:t>
            </a:r>
            <a:r>
              <a:rPr lang="en-GB">
                <a:solidFill>
                  <a:schemeClr val="bg1"/>
                </a:solidFill>
                <a:latin typeface="Arial" panose="020B0604020202020204" pitchFamily="34" charset="0"/>
                <a:cs typeface="Arial" panose="020B0604020202020204" pitchFamily="34" charset="0"/>
              </a:rPr>
              <a:t>. This applies even if the process is ongoing and completed after the PSR has taken effect.</a:t>
            </a:r>
            <a:endParaRPr lang="en-GB" sz="1800" kern="1200">
              <a:solidFill>
                <a:schemeClr val="bg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1F9E3259-2ED0-45FB-94B6-70640FF8347B}"/>
              </a:ext>
            </a:extLst>
          </p:cNvPr>
          <p:cNvSpPr/>
          <p:nvPr/>
        </p:nvSpPr>
        <p:spPr>
          <a:xfrm>
            <a:off x="868141" y="4072627"/>
            <a:ext cx="764519" cy="76451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8969793A-2635-4184-A6EC-27A51538B2F8}"/>
              </a:ext>
            </a:extLst>
          </p:cNvPr>
          <p:cNvSpPr/>
          <p:nvPr/>
        </p:nvSpPr>
        <p:spPr>
          <a:xfrm>
            <a:off x="923597" y="5229412"/>
            <a:ext cx="10789036" cy="764519"/>
          </a:xfrm>
          <a:custGeom>
            <a:avLst/>
            <a:gdLst>
              <a:gd name="connsiteX0" fmla="*/ 0 w 10789036"/>
              <a:gd name="connsiteY0" fmla="*/ 0 h 611615"/>
              <a:gd name="connsiteX1" fmla="*/ 10789036 w 10789036"/>
              <a:gd name="connsiteY1" fmla="*/ 0 h 611615"/>
              <a:gd name="connsiteX2" fmla="*/ 10789036 w 10789036"/>
              <a:gd name="connsiteY2" fmla="*/ 611615 h 611615"/>
              <a:gd name="connsiteX3" fmla="*/ 0 w 10789036"/>
              <a:gd name="connsiteY3" fmla="*/ 611615 h 611615"/>
              <a:gd name="connsiteX4" fmla="*/ 0 w 10789036"/>
              <a:gd name="connsiteY4" fmla="*/ 0 h 61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036" h="611615">
                <a:moveTo>
                  <a:pt x="0" y="0"/>
                </a:moveTo>
                <a:lnTo>
                  <a:pt x="10789036" y="0"/>
                </a:lnTo>
                <a:lnTo>
                  <a:pt x="10789036" y="611615"/>
                </a:lnTo>
                <a:lnTo>
                  <a:pt x="0" y="611615"/>
                </a:lnTo>
                <a:lnTo>
                  <a:pt x="0" y="0"/>
                </a:lnTo>
                <a:close/>
              </a:path>
            </a:pathLst>
          </a:custGeom>
          <a:solidFill>
            <a:srgbClr val="005EB8"/>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8260" rIns="48260" bIns="48260" numCol="1" spcCol="1270" anchor="ctr" anchorCtr="0">
            <a:noAutofit/>
          </a:bodyPr>
          <a:lstStyle/>
          <a:p>
            <a:pPr lvl="0" defTabSz="844550">
              <a:lnSpc>
                <a:spcPct val="90000"/>
              </a:lnSpc>
              <a:spcBef>
                <a:spcPct val="0"/>
              </a:spcBef>
              <a:spcAft>
                <a:spcPct val="35000"/>
              </a:spcAft>
            </a:pPr>
            <a:r>
              <a:rPr lang="en-GB" b="0" i="0" kern="1200">
                <a:latin typeface="Arial" panose="020B0604020202020204" pitchFamily="34" charset="0"/>
                <a:cs typeface="Arial" panose="020B0604020202020204" pitchFamily="34" charset="0"/>
              </a:rPr>
              <a:t>Contract award procedures commenced before </a:t>
            </a:r>
            <a:r>
              <a:rPr lang="en-GB">
                <a:latin typeface="Arial" panose="020B0604020202020204" pitchFamily="34" charset="0"/>
                <a:cs typeface="Arial" panose="020B0604020202020204" pitchFamily="34" charset="0"/>
              </a:rPr>
              <a:t>1 January 2024</a:t>
            </a:r>
            <a:r>
              <a:rPr lang="en-GB" b="0" i="0" kern="1200">
                <a:latin typeface="Arial" panose="020B0604020202020204" pitchFamily="34" charset="0"/>
                <a:cs typeface="Arial" panose="020B0604020202020204" pitchFamily="34" charset="0"/>
              </a:rPr>
              <a:t> may be abandoned under the </a:t>
            </a:r>
            <a:r>
              <a:rPr lang="en-GB">
                <a:latin typeface="Arial" panose="020B0604020202020204" pitchFamily="34" charset="0"/>
                <a:cs typeface="Arial" panose="020B0604020202020204" pitchFamily="34" charset="0"/>
              </a:rPr>
              <a:t>regime they were commenced under</a:t>
            </a:r>
            <a:r>
              <a:rPr lang="en-GB" b="0" i="0" kern="1200">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We recommend that any relevant authorities considering this should take legal advice before doing so.</a:t>
            </a:r>
            <a:endParaRPr lang="en-GB" kern="120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A2368C95-F878-4911-B61C-72F19098FEF1}"/>
              </a:ext>
            </a:extLst>
          </p:cNvPr>
          <p:cNvSpPr/>
          <p:nvPr/>
        </p:nvSpPr>
        <p:spPr>
          <a:xfrm>
            <a:off x="517487" y="5219887"/>
            <a:ext cx="764519" cy="764519"/>
          </a:xfrm>
          <a:prstGeom prst="ellipse">
            <a:avLst/>
          </a:prstGeom>
          <a:ln>
            <a:solidFill>
              <a:srgbClr val="005EB8"/>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a:extLst>
              <a:ext uri="{FF2B5EF4-FFF2-40B4-BE49-F238E27FC236}">
                <a16:creationId xmlns:a16="http://schemas.microsoft.com/office/drawing/2014/main" id="{D3F244AE-F8DC-8607-998B-D26371CBF3A1}"/>
              </a:ext>
            </a:extLst>
          </p:cNvPr>
          <p:cNvGrpSpPr/>
          <p:nvPr/>
        </p:nvGrpSpPr>
        <p:grpSpPr>
          <a:xfrm>
            <a:off x="113597" y="81873"/>
            <a:ext cx="1620000" cy="1620983"/>
            <a:chOff x="140348" y="175739"/>
            <a:chExt cx="1620000" cy="1620983"/>
          </a:xfrm>
        </p:grpSpPr>
        <p:sp>
          <p:nvSpPr>
            <p:cNvPr id="17" name="Oval 16">
              <a:extLst>
                <a:ext uri="{FF2B5EF4-FFF2-40B4-BE49-F238E27FC236}">
                  <a16:creationId xmlns:a16="http://schemas.microsoft.com/office/drawing/2014/main" id="{4FCF4A6A-D67B-18CC-AB4D-360115DF4726}"/>
                </a:ext>
              </a:extLst>
            </p:cNvPr>
            <p:cNvSpPr/>
            <p:nvPr/>
          </p:nvSpPr>
          <p:spPr>
            <a:xfrm>
              <a:off x="140348"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5A295C7F-248D-8C66-F952-0A34E50E6846}"/>
                </a:ext>
              </a:extLst>
            </p:cNvPr>
            <p:cNvSpPr txBox="1"/>
            <p:nvPr/>
          </p:nvSpPr>
          <p:spPr>
            <a:xfrm>
              <a:off x="228035" y="824648"/>
              <a:ext cx="1444626" cy="323165"/>
            </a:xfrm>
            <a:prstGeom prst="rect">
              <a:avLst/>
            </a:prstGeom>
            <a:noFill/>
          </p:spPr>
          <p:txBody>
            <a:bodyPr wrap="none" lIns="91440" tIns="45720" rIns="91440" bIns="45720" rtlCol="0" anchor="t">
              <a:spAutoFit/>
            </a:bodyPr>
            <a:lstStyle/>
            <a:p>
              <a:pPr algn="ctr"/>
              <a:r>
                <a:rPr lang="en-GB" sz="1500" b="1">
                  <a:latin typeface="Arial"/>
                  <a:cs typeface="Arial"/>
                </a:rPr>
                <a:t>Regulation 29</a:t>
              </a:r>
              <a:endParaRPr lang="en-GB" sz="15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97707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460625" y="1237495"/>
            <a:ext cx="11270750" cy="5341679"/>
          </a:xfrm>
        </p:spPr>
        <p:txBody>
          <a:bodyPr>
            <a:noAutofit/>
          </a:bodyPr>
          <a:lstStyle/>
          <a:p>
            <a:pPr marL="0" indent="0">
              <a:buNone/>
            </a:pPr>
            <a:r>
              <a:rPr lang="en-GB" sz="2100">
                <a:latin typeface="Arial" panose="020B0604020202020204" pitchFamily="34" charset="0"/>
                <a:cs typeface="Arial" panose="020B0604020202020204" pitchFamily="34" charset="0"/>
              </a:rPr>
              <a:t>When exercising functions to comply with the PSR, relevant authorities must continue to comply with other legal obligations. These include the:</a:t>
            </a:r>
          </a:p>
          <a:p>
            <a:pPr marL="0" indent="0">
              <a:buNone/>
            </a:pPr>
            <a:endParaRPr lang="en-GB" sz="2100">
              <a:latin typeface="Arial" panose="020B0604020202020204" pitchFamily="34" charset="0"/>
              <a:cs typeface="Arial" panose="020B0604020202020204" pitchFamily="34" charset="0"/>
            </a:endParaRPr>
          </a:p>
          <a:p>
            <a:pPr>
              <a:buClr>
                <a:srgbClr val="00A9CE"/>
              </a:buClr>
              <a:buFont typeface="Wingdings" panose="05000000000000000000" pitchFamily="2" charset="2"/>
              <a:buChar char="v"/>
            </a:pPr>
            <a:r>
              <a:rPr lang="en-GB" sz="2100">
                <a:effectLst/>
                <a:latin typeface="Arial" panose="020B0604020202020204" pitchFamily="34" charset="0"/>
                <a:cs typeface="Arial" panose="020B0604020202020204" pitchFamily="34" charset="0"/>
              </a:rPr>
              <a:t>2006 Act</a:t>
            </a:r>
          </a:p>
          <a:p>
            <a:pPr>
              <a:buClr>
                <a:srgbClr val="00A9CE"/>
              </a:buClr>
              <a:buFont typeface="Wingdings" panose="05000000000000000000" pitchFamily="2" charset="2"/>
              <a:buChar char="v"/>
            </a:pPr>
            <a:r>
              <a:rPr lang="en-GB" sz="2100">
                <a:effectLst/>
                <a:latin typeface="Arial" panose="020B0604020202020204" pitchFamily="34" charset="0"/>
                <a:cs typeface="Arial" panose="020B0604020202020204" pitchFamily="34" charset="0"/>
              </a:rPr>
              <a:t>Local Government and Public Involvement in Health Act 2007</a:t>
            </a:r>
          </a:p>
          <a:p>
            <a:pPr>
              <a:buClr>
                <a:srgbClr val="00A9CE"/>
              </a:buClr>
              <a:buFont typeface="Wingdings" panose="05000000000000000000" pitchFamily="2" charset="2"/>
              <a:buChar char="v"/>
            </a:pPr>
            <a:r>
              <a:rPr lang="en-GB" sz="2100">
                <a:effectLst/>
                <a:latin typeface="Arial" panose="020B0604020202020204" pitchFamily="34" charset="0"/>
                <a:cs typeface="Arial" panose="020B0604020202020204" pitchFamily="34" charset="0"/>
              </a:rPr>
              <a:t>Equality Act 2010</a:t>
            </a:r>
          </a:p>
          <a:p>
            <a:pPr>
              <a:buClr>
                <a:srgbClr val="00A9CE"/>
              </a:buClr>
              <a:buFont typeface="Wingdings" panose="05000000000000000000" pitchFamily="2" charset="2"/>
              <a:buChar char="v"/>
            </a:pPr>
            <a:r>
              <a:rPr lang="en-GB" sz="2100">
                <a:effectLst/>
                <a:latin typeface="Arial" panose="020B0604020202020204" pitchFamily="34" charset="0"/>
                <a:cs typeface="Arial" panose="020B0604020202020204" pitchFamily="34" charset="0"/>
              </a:rPr>
              <a:t>Modern Slavery Act 2015</a:t>
            </a:r>
          </a:p>
          <a:p>
            <a:pPr>
              <a:buClr>
                <a:srgbClr val="00A9CE"/>
              </a:buClr>
              <a:buFont typeface="Wingdings" panose="05000000000000000000" pitchFamily="2" charset="2"/>
              <a:buChar char="v"/>
            </a:pPr>
            <a:r>
              <a:rPr lang="en-GB" sz="2100">
                <a:effectLst/>
                <a:latin typeface="Arial" panose="020B0604020202020204" pitchFamily="34" charset="0"/>
                <a:cs typeface="Arial" panose="020B0604020202020204" pitchFamily="34" charset="0"/>
              </a:rPr>
              <a:t>Local Authorities (Executive Arrangements) (Meetings and Access to Information) (England) Regulations 2012</a:t>
            </a:r>
          </a:p>
          <a:p>
            <a:pPr>
              <a:buClr>
                <a:srgbClr val="00A9CE"/>
              </a:buClr>
              <a:buFont typeface="Wingdings" panose="05000000000000000000" pitchFamily="2" charset="2"/>
              <a:buChar char="v"/>
            </a:pPr>
            <a:r>
              <a:rPr lang="en-GB" sz="2100">
                <a:effectLst/>
                <a:latin typeface="Arial" panose="020B0604020202020204" pitchFamily="34" charset="0"/>
                <a:cs typeface="Arial" panose="020B0604020202020204" pitchFamily="34" charset="0"/>
              </a:rPr>
              <a:t>Subsidy Control Act 2022.</a:t>
            </a:r>
          </a:p>
          <a:p>
            <a:pPr marL="0" indent="0">
              <a:buClr>
                <a:srgbClr val="0072CE"/>
              </a:buClr>
              <a:buNone/>
            </a:pPr>
            <a:endParaRPr lang="en-GB" sz="2100">
              <a:latin typeface="Arial" panose="020B0604020202020204" pitchFamily="34" charset="0"/>
              <a:cs typeface="Arial" panose="020B0604020202020204" pitchFamily="34" charset="0"/>
            </a:endParaRPr>
          </a:p>
          <a:p>
            <a:pPr marL="0" indent="0">
              <a:buClr>
                <a:srgbClr val="0072CE"/>
              </a:buClr>
              <a:buNone/>
            </a:pPr>
            <a:r>
              <a:rPr lang="en-GB" sz="2100">
                <a:latin typeface="Arial"/>
                <a:cs typeface="Arial"/>
              </a:rPr>
              <a:t>Relevant authorities should also be aware of other requirements and duties not set out in legislation. Central government commercial policies should be considered and applied where relevant. </a:t>
            </a:r>
            <a:endParaRPr lang="en-GB" sz="2100">
              <a:latin typeface="Arial" panose="020B0604020202020204" pitchFamily="34" charset="0"/>
              <a:cs typeface="Arial" panose="020B0604020202020204" pitchFamily="34" charset="0"/>
            </a:endParaRPr>
          </a:p>
          <a:p>
            <a:pPr marL="0" indent="0">
              <a:buClr>
                <a:srgbClr val="0072CE"/>
              </a:buClr>
              <a:buNone/>
            </a:pPr>
            <a:br>
              <a:rPr lang="en-GB" sz="2100">
                <a:effectLst/>
                <a:latin typeface="Arial" panose="020B0604020202020204" pitchFamily="34" charset="0"/>
                <a:cs typeface="Arial" panose="020B0604020202020204" pitchFamily="34" charset="0"/>
              </a:rPr>
            </a:br>
            <a:r>
              <a:rPr lang="en-GB" sz="2100">
                <a:latin typeface="Arial" panose="020B0604020202020204" pitchFamily="34" charset="0"/>
                <a:cs typeface="Arial" panose="020B0604020202020204" pitchFamily="34" charset="0"/>
              </a:rPr>
              <a:t> </a:t>
            </a:r>
          </a:p>
        </p:txBody>
      </p:sp>
      <p:pic>
        <p:nvPicPr>
          <p:cNvPr id="7" name="Picture 6" descr="Logo&#10;&#10;Description automatically generated">
            <a:extLst>
              <a:ext uri="{FF2B5EF4-FFF2-40B4-BE49-F238E27FC236}">
                <a16:creationId xmlns:a16="http://schemas.microsoft.com/office/drawing/2014/main" id="{0CC98752-879B-4B91-986A-A046A6C2D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8D219F6A-F05A-415D-87F0-05F83039D088}"/>
              </a:ext>
            </a:extLst>
          </p:cNvPr>
          <p:cNvSpPr txBox="1">
            <a:spLocks/>
          </p:cNvSpPr>
          <p:nvPr/>
        </p:nvSpPr>
        <p:spPr>
          <a:xfrm>
            <a:off x="2963652" y="41818"/>
            <a:ext cx="626469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Other obligations</a:t>
            </a:r>
          </a:p>
        </p:txBody>
      </p:sp>
      <p:sp>
        <p:nvSpPr>
          <p:cNvPr id="14" name="Rectangle 13">
            <a:extLst>
              <a:ext uri="{FF2B5EF4-FFF2-40B4-BE49-F238E27FC236}">
                <a16:creationId xmlns:a16="http://schemas.microsoft.com/office/drawing/2014/main" id="{A869ABE0-A9CE-4E62-8274-F9535DE194AD}"/>
              </a:ext>
            </a:extLst>
          </p:cNvPr>
          <p:cNvSpPr/>
          <p:nvPr/>
        </p:nvSpPr>
        <p:spPr>
          <a:xfrm>
            <a:off x="1919536" y="1543704"/>
            <a:ext cx="8128000" cy="5341680"/>
          </a:xfrm>
          <a:prstGeom prst="rect">
            <a:avLst/>
          </a:prstGeom>
          <a:noFill/>
          <a:ln>
            <a:noFill/>
          </a:ln>
        </p:spPr>
        <p:txBody>
          <a:bodyPr/>
          <a:lstStyle/>
          <a:p>
            <a:endParaRPr lang="en-GB"/>
          </a:p>
        </p:txBody>
      </p:sp>
    </p:spTree>
    <p:extLst>
      <p:ext uri="{BB962C8B-B14F-4D97-AF65-F5344CB8AC3E}">
        <p14:creationId xmlns:p14="http://schemas.microsoft.com/office/powerpoint/2010/main" val="38037062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551384" y="1727201"/>
            <a:ext cx="11089232" cy="944880"/>
          </a:xfrm>
        </p:spPr>
        <p:txBody>
          <a:bodyPr>
            <a:normAutofit/>
          </a:bodyPr>
          <a:lstStyle/>
          <a:p>
            <a:pPr marL="0" indent="0">
              <a:buNone/>
            </a:pPr>
            <a:r>
              <a:rPr lang="en-GB" sz="2100">
                <a:latin typeface="Arial" panose="020B0604020202020204" pitchFamily="34" charset="0"/>
                <a:cs typeface="Arial" panose="020B0604020202020204" pitchFamily="34" charset="0"/>
              </a:rPr>
              <a:t>A contract award process is considered to have started under the PCR is any of the following occur before the PSR comes into forces: </a:t>
            </a:r>
          </a:p>
        </p:txBody>
      </p:sp>
      <p:sp>
        <p:nvSpPr>
          <p:cNvPr id="2" name="Title 1"/>
          <p:cNvSpPr>
            <a:spLocks noGrp="1"/>
          </p:cNvSpPr>
          <p:nvPr>
            <p:ph type="title"/>
          </p:nvPr>
        </p:nvSpPr>
        <p:spPr>
          <a:xfrm>
            <a:off x="2059259" y="24304"/>
            <a:ext cx="8073482" cy="1093296"/>
          </a:xfrm>
        </p:spPr>
        <p:txBody>
          <a:bodyPr>
            <a:noAutofit/>
          </a:bodyPr>
          <a:lstStyle/>
          <a:p>
            <a:pPr algn="ctr"/>
            <a:r>
              <a:rPr lang="en-GB">
                <a:solidFill>
                  <a:srgbClr val="005EB8"/>
                </a:solidFill>
                <a:latin typeface="Arial" panose="020B0604020202020204" pitchFamily="34" charset="0"/>
                <a:cs typeface="Arial" panose="020B0604020202020204" pitchFamily="34" charset="0"/>
              </a:rPr>
              <a:t>Contract award procedures started before 1 January 2024</a:t>
            </a: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aphicFrame>
        <p:nvGraphicFramePr>
          <p:cNvPr id="5" name="Diagram 4">
            <a:extLst>
              <a:ext uri="{FF2B5EF4-FFF2-40B4-BE49-F238E27FC236}">
                <a16:creationId xmlns:a16="http://schemas.microsoft.com/office/drawing/2014/main" id="{1F7F8F4A-294A-4A34-B7DE-DA8CD8707672}"/>
              </a:ext>
            </a:extLst>
          </p:cNvPr>
          <p:cNvGraphicFramePr/>
          <p:nvPr>
            <p:extLst>
              <p:ext uri="{D42A27DB-BD31-4B8C-83A1-F6EECF244321}">
                <p14:modId xmlns:p14="http://schemas.microsoft.com/office/powerpoint/2010/main" val="3734717360"/>
              </p:ext>
            </p:extLst>
          </p:nvPr>
        </p:nvGraphicFramePr>
        <p:xfrm>
          <a:off x="304800" y="2255520"/>
          <a:ext cx="11335816" cy="3576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2">
            <a:extLst>
              <a:ext uri="{FF2B5EF4-FFF2-40B4-BE49-F238E27FC236}">
                <a16:creationId xmlns:a16="http://schemas.microsoft.com/office/drawing/2014/main" id="{4A707319-E74A-4CA7-BDC8-C759ECEBDFBA}"/>
              </a:ext>
            </a:extLst>
          </p:cNvPr>
          <p:cNvSpPr txBox="1">
            <a:spLocks/>
          </p:cNvSpPr>
          <p:nvPr/>
        </p:nvSpPr>
        <p:spPr>
          <a:xfrm>
            <a:off x="551384" y="5827255"/>
            <a:ext cx="11089232" cy="9030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210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75C4943-B8AE-44A1-BA7A-7F4D923920F9}"/>
              </a:ext>
            </a:extLst>
          </p:cNvPr>
          <p:cNvGrpSpPr/>
          <p:nvPr/>
        </p:nvGrpSpPr>
        <p:grpSpPr>
          <a:xfrm>
            <a:off x="93518" y="82220"/>
            <a:ext cx="1620000" cy="1620983"/>
            <a:chOff x="124691" y="175739"/>
            <a:chExt cx="1620000" cy="1620983"/>
          </a:xfrm>
        </p:grpSpPr>
        <p:sp>
          <p:nvSpPr>
            <p:cNvPr id="12" name="Oval 11">
              <a:extLst>
                <a:ext uri="{FF2B5EF4-FFF2-40B4-BE49-F238E27FC236}">
                  <a16:creationId xmlns:a16="http://schemas.microsoft.com/office/drawing/2014/main" id="{D227CE36-00D7-417B-A022-94AE144C40EB}"/>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DB749E99-7952-4E22-8B80-E8468002656A}"/>
                </a:ext>
              </a:extLst>
            </p:cNvPr>
            <p:cNvSpPr txBox="1"/>
            <p:nvPr/>
          </p:nvSpPr>
          <p:spPr>
            <a:xfrm>
              <a:off x="212378" y="824648"/>
              <a:ext cx="144462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29</a:t>
              </a:r>
            </a:p>
          </p:txBody>
        </p:sp>
      </p:grpSp>
    </p:spTree>
    <p:extLst>
      <p:ext uri="{BB962C8B-B14F-4D97-AF65-F5344CB8AC3E}">
        <p14:creationId xmlns:p14="http://schemas.microsoft.com/office/powerpoint/2010/main" val="27339356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44624"/>
            <a:ext cx="11089232" cy="1157452"/>
          </a:xfrm>
        </p:spPr>
        <p:txBody>
          <a:bodyPr>
            <a:normAutofit/>
          </a:bodyPr>
          <a:lstStyle/>
          <a:p>
            <a:pPr algn="ctr"/>
            <a:r>
              <a:rPr lang="en-GB" sz="3600" b="1">
                <a:solidFill>
                  <a:srgbClr val="005EB8"/>
                </a:solidFill>
                <a:latin typeface="Arial"/>
                <a:cs typeface="Arial"/>
              </a:rPr>
              <a:t>Further Resources</a:t>
            </a:r>
            <a:endParaRPr lang="en-GB" sz="3600" b="1">
              <a:solidFill>
                <a:srgbClr val="005EB8"/>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F5F1C841-173B-4A14-AA0A-E9D126675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pic>
        <p:nvPicPr>
          <p:cNvPr id="4" name="Graphic 3" descr="Questions">
            <a:extLst>
              <a:ext uri="{FF2B5EF4-FFF2-40B4-BE49-F238E27FC236}">
                <a16:creationId xmlns:a16="http://schemas.microsoft.com/office/drawing/2014/main" id="{90ADFD19-C9E4-435F-B510-DF030BF4A6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884" y="2203010"/>
            <a:ext cx="4104456" cy="4104456"/>
          </a:xfrm>
          <a:prstGeom prst="rect">
            <a:avLst/>
          </a:prstGeom>
        </p:spPr>
      </p:pic>
      <p:sp>
        <p:nvSpPr>
          <p:cNvPr id="5" name="Rectangle 4">
            <a:extLst>
              <a:ext uri="{FF2B5EF4-FFF2-40B4-BE49-F238E27FC236}">
                <a16:creationId xmlns:a16="http://schemas.microsoft.com/office/drawing/2014/main" id="{A0D8112F-0391-4D74-A945-04279F7F91A4}"/>
              </a:ext>
            </a:extLst>
          </p:cNvPr>
          <p:cNvSpPr/>
          <p:nvPr/>
        </p:nvSpPr>
        <p:spPr>
          <a:xfrm>
            <a:off x="4199522" y="1605975"/>
            <a:ext cx="7256573" cy="553998"/>
          </a:xfrm>
          <a:prstGeom prst="rect">
            <a:avLst/>
          </a:prstGeom>
        </p:spPr>
        <p:txBody>
          <a:bodyPr wrap="square" lIns="91440" tIns="45720" rIns="91440" bIns="45720" anchor="t">
            <a:spAutoFit/>
          </a:bodyPr>
          <a:lstStyle/>
          <a:p>
            <a:endParaRPr lang="en-GB" sz="300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07E809E3-C726-3C39-D897-B731D3FDB61C}"/>
              </a:ext>
            </a:extLst>
          </p:cNvPr>
          <p:cNvSpPr>
            <a:spLocks noGrp="1"/>
          </p:cNvSpPr>
          <p:nvPr>
            <p:ph idx="1"/>
          </p:nvPr>
        </p:nvSpPr>
        <p:spPr>
          <a:xfrm>
            <a:off x="4197340" y="3607538"/>
            <a:ext cx="7659538" cy="914400"/>
          </a:xfrm>
        </p:spPr>
        <p:txBody>
          <a:bodyPr vert="horz" lIns="91440" tIns="45720" rIns="91440" bIns="45720" rtlCol="0" anchor="t">
            <a:normAutofit/>
          </a:bodyPr>
          <a:lstStyle/>
          <a:p>
            <a:pPr marL="0" indent="0">
              <a:spcBef>
                <a:spcPts val="0"/>
              </a:spcBef>
              <a:buNone/>
            </a:pPr>
            <a:r>
              <a:rPr lang="en-GB" sz="2300">
                <a:latin typeface="Arial"/>
                <a:cs typeface="Arial"/>
              </a:rPr>
              <a:t>If you have any questions, please contact </a:t>
            </a:r>
            <a:r>
              <a:rPr lang="en-GB" sz="2300">
                <a:latin typeface="Arial"/>
                <a:cs typeface="Arial"/>
                <a:hlinkClick r:id="rId6"/>
              </a:rPr>
              <a:t>psr.development@nhs.net</a:t>
            </a:r>
            <a:r>
              <a:rPr lang="en-GB" sz="2300">
                <a:latin typeface="Arial"/>
                <a:cs typeface="Arial"/>
              </a:rPr>
              <a:t>.</a:t>
            </a:r>
          </a:p>
          <a:p>
            <a:endParaRPr lang="en-US">
              <a:ea typeface="Calibri"/>
              <a:cs typeface="Calibri"/>
            </a:endParaRPr>
          </a:p>
        </p:txBody>
      </p:sp>
    </p:spTree>
    <p:extLst>
      <p:ext uri="{BB962C8B-B14F-4D97-AF65-F5344CB8AC3E}">
        <p14:creationId xmlns:p14="http://schemas.microsoft.com/office/powerpoint/2010/main" val="3981844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811" y="110076"/>
            <a:ext cx="1968378" cy="903741"/>
          </a:xfrm>
        </p:spPr>
        <p:txBody>
          <a:bodyPr>
            <a:normAutofit/>
          </a:bodyPr>
          <a:lstStyle/>
          <a:p>
            <a:pPr algn="ctr"/>
            <a:r>
              <a:rPr lang="en-GB" sz="3600" b="1">
                <a:solidFill>
                  <a:srgbClr val="005EB8"/>
                </a:solidFill>
                <a:latin typeface="Arial" panose="020B0604020202020204" pitchFamily="34" charset="0"/>
                <a:cs typeface="Arial" panose="020B0604020202020204" pitchFamily="34" charset="0"/>
              </a:rPr>
              <a:t>Scope</a:t>
            </a:r>
          </a:p>
        </p:txBody>
      </p:sp>
      <p:pic>
        <p:nvPicPr>
          <p:cNvPr id="7" name="Picture 6" descr="Logo&#10;&#10;Description automatically generated">
            <a:extLst>
              <a:ext uri="{FF2B5EF4-FFF2-40B4-BE49-F238E27FC236}">
                <a16:creationId xmlns:a16="http://schemas.microsoft.com/office/drawing/2014/main" id="{9B8D5128-E5B7-4B87-8A90-85D5D4E1AA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8" name="Rectangle 7">
            <a:extLst>
              <a:ext uri="{FF2B5EF4-FFF2-40B4-BE49-F238E27FC236}">
                <a16:creationId xmlns:a16="http://schemas.microsoft.com/office/drawing/2014/main" id="{C0F1C463-4E89-4C5A-AC07-8061F0D89F52}"/>
              </a:ext>
            </a:extLst>
          </p:cNvPr>
          <p:cNvSpPr/>
          <p:nvPr/>
        </p:nvSpPr>
        <p:spPr>
          <a:xfrm>
            <a:off x="407368" y="1783659"/>
            <a:ext cx="9063002" cy="415498"/>
          </a:xfrm>
          <a:prstGeom prst="rect">
            <a:avLst/>
          </a:prstGeom>
        </p:spPr>
        <p:txBody>
          <a:bodyPr wrap="square">
            <a:spAutoFit/>
          </a:bodyPr>
          <a:lstStyle/>
          <a:p>
            <a:pPr algn="just">
              <a:spcAft>
                <a:spcPts val="1400"/>
              </a:spcAft>
              <a:tabLst>
                <a:tab pos="457200" algn="l"/>
              </a:tabLst>
            </a:pPr>
            <a:r>
              <a:rPr lang="en-GB" sz="2100">
                <a:solidFill>
                  <a:srgbClr val="231F20"/>
                </a:solidFill>
                <a:latin typeface="Arial" panose="020B0604020202020204" pitchFamily="34" charset="0"/>
                <a:ea typeface="Calibri" panose="020F0502020204030204" pitchFamily="34" charset="0"/>
                <a:cs typeface="Times New Roman" panose="02020603050405020304" pitchFamily="18" charset="0"/>
              </a:rPr>
              <a:t>The PSR applies to the procurement of </a:t>
            </a:r>
            <a:r>
              <a:rPr lang="en-GB" sz="2100" b="1">
                <a:solidFill>
                  <a:srgbClr val="231F20"/>
                </a:solidFill>
                <a:latin typeface="Arial" panose="020B0604020202020204" pitchFamily="34" charset="0"/>
                <a:ea typeface="Calibri" panose="020F0502020204030204" pitchFamily="34" charset="0"/>
                <a:cs typeface="Times New Roman" panose="02020603050405020304" pitchFamily="18" charset="0"/>
              </a:rPr>
              <a:t>health care services</a:t>
            </a:r>
            <a:r>
              <a:rPr lang="en-GB" sz="2100">
                <a:solidFill>
                  <a:srgbClr val="231F20"/>
                </a:solidFill>
                <a:latin typeface="Arial" panose="020B0604020202020204" pitchFamily="34" charset="0"/>
                <a:ea typeface="Calibri" panose="020F0502020204030204" pitchFamily="34" charset="0"/>
                <a:cs typeface="Times New Roman" panose="02020603050405020304" pitchFamily="18" charset="0"/>
              </a:rPr>
              <a:t> in England.</a:t>
            </a:r>
          </a:p>
        </p:txBody>
      </p:sp>
      <p:sp>
        <p:nvSpPr>
          <p:cNvPr id="17" name="TextBox 16">
            <a:extLst>
              <a:ext uri="{FF2B5EF4-FFF2-40B4-BE49-F238E27FC236}">
                <a16:creationId xmlns:a16="http://schemas.microsoft.com/office/drawing/2014/main" id="{E6E4582C-2DB9-4D1A-9234-E2744AF2DDE4}"/>
              </a:ext>
            </a:extLst>
          </p:cNvPr>
          <p:cNvSpPr txBox="1"/>
          <p:nvPr/>
        </p:nvSpPr>
        <p:spPr>
          <a:xfrm>
            <a:off x="6349594" y="2451953"/>
            <a:ext cx="5293424" cy="4294800"/>
          </a:xfrm>
          <a:prstGeom prst="rect">
            <a:avLst/>
          </a:prstGeom>
          <a:noFill/>
          <a:ln>
            <a:solidFill>
              <a:srgbClr val="005EB8"/>
            </a:solidFill>
          </a:ln>
        </p:spPr>
        <p:txBody>
          <a:bodyPr wrap="square" lIns="91440" tIns="45720" rIns="91440" bIns="45720" anchor="t">
            <a:spAutoFit/>
          </a:bodyPr>
          <a:lstStyle/>
          <a:p>
            <a:r>
              <a:rPr lang="en-GB" sz="2100" b="1">
                <a:latin typeface="Arial"/>
                <a:cs typeface="Arial"/>
              </a:rPr>
              <a:t>Not in scope </a:t>
            </a:r>
            <a:r>
              <a:rPr lang="en-GB" sz="2100">
                <a:latin typeface="Arial"/>
                <a:cs typeface="Arial"/>
              </a:rPr>
              <a:t>of the PSR are:</a:t>
            </a:r>
          </a:p>
          <a:p>
            <a:endParaRPr lang="en-GB">
              <a:latin typeface="Arial" panose="020B0604020202020204" pitchFamily="34" charset="0"/>
              <a:cs typeface="Arial"/>
            </a:endParaRPr>
          </a:p>
          <a:p>
            <a:pPr marL="342900" indent="-342900">
              <a:buClr>
                <a:srgbClr val="00A9CE"/>
              </a:buClr>
              <a:buFont typeface="Wingdings" panose="05000000000000000000" pitchFamily="2" charset="2"/>
              <a:buChar char="v"/>
            </a:pPr>
            <a:r>
              <a:rPr lang="en-GB" sz="2100">
                <a:latin typeface="Arial"/>
                <a:cs typeface="Arial"/>
              </a:rPr>
              <a:t>goods (i.e., medicines, medical equipment, personal protective equipment)</a:t>
            </a:r>
          </a:p>
          <a:p>
            <a:pPr>
              <a:buClr>
                <a:srgbClr val="00A9CE"/>
              </a:buClr>
            </a:pPr>
            <a:endParaRPr lang="en-GB" sz="2100">
              <a:latin typeface="Arial"/>
              <a:cs typeface="Arial"/>
            </a:endParaRPr>
          </a:p>
          <a:p>
            <a:pPr marL="342900" indent="-342900">
              <a:buClr>
                <a:srgbClr val="00A9CE"/>
              </a:buClr>
              <a:buFont typeface="Wingdings" panose="05000000000000000000" pitchFamily="2" charset="2"/>
              <a:buChar char="v"/>
            </a:pPr>
            <a:r>
              <a:rPr lang="en-GB" sz="2100">
                <a:latin typeface="Arial"/>
                <a:cs typeface="Arial"/>
              </a:rPr>
              <a:t>social care services</a:t>
            </a:r>
          </a:p>
          <a:p>
            <a:pPr>
              <a:buClr>
                <a:srgbClr val="00A9CE"/>
              </a:buClr>
            </a:pPr>
            <a:endParaRPr lang="en-GB" sz="2100">
              <a:latin typeface="Arial"/>
              <a:cs typeface="Arial"/>
            </a:endParaRPr>
          </a:p>
          <a:p>
            <a:pPr marL="342900" indent="-342900">
              <a:buClr>
                <a:srgbClr val="00A9CE"/>
              </a:buClr>
              <a:buFont typeface="Wingdings" panose="05000000000000000000" pitchFamily="2" charset="2"/>
              <a:buChar char="v"/>
            </a:pPr>
            <a:r>
              <a:rPr lang="en-GB" sz="2100">
                <a:latin typeface="Arial"/>
                <a:cs typeface="Arial"/>
              </a:rPr>
              <a:t>non-healthcare services or health-adjacent services (i.e., capital works, business consultancy, catering) that do not provide health care to an individual.</a:t>
            </a:r>
          </a:p>
          <a:p>
            <a:pPr marL="342900" indent="-342900">
              <a:buClr>
                <a:srgbClr val="00A9CE"/>
              </a:buClr>
              <a:buFont typeface="Wingdings" panose="05000000000000000000" pitchFamily="2" charset="2"/>
              <a:buChar char="v"/>
            </a:pPr>
            <a:endParaRPr lang="en-GB" sz="2100">
              <a:latin typeface="Arial"/>
              <a:cs typeface="Arial"/>
            </a:endParaRPr>
          </a:p>
        </p:txBody>
      </p:sp>
      <p:sp>
        <p:nvSpPr>
          <p:cNvPr id="16" name="TextBox 15">
            <a:extLst>
              <a:ext uri="{FF2B5EF4-FFF2-40B4-BE49-F238E27FC236}">
                <a16:creationId xmlns:a16="http://schemas.microsoft.com/office/drawing/2014/main" id="{7B3F371E-2042-4CD3-AFBA-3E4547616C7E}"/>
              </a:ext>
            </a:extLst>
          </p:cNvPr>
          <p:cNvSpPr txBox="1"/>
          <p:nvPr/>
        </p:nvSpPr>
        <p:spPr>
          <a:xfrm>
            <a:off x="491633" y="2451953"/>
            <a:ext cx="5396780" cy="4293483"/>
          </a:xfrm>
          <a:prstGeom prst="rect">
            <a:avLst/>
          </a:prstGeom>
          <a:noFill/>
          <a:ln>
            <a:solidFill>
              <a:srgbClr val="005EB8"/>
            </a:solidFill>
          </a:ln>
        </p:spPr>
        <p:txBody>
          <a:bodyPr wrap="square" lIns="91440" tIns="45720" rIns="91440" bIns="45720" anchor="t">
            <a:spAutoFit/>
          </a:bodyPr>
          <a:lstStyle/>
          <a:p>
            <a:r>
              <a:rPr lang="en-GB" sz="2100">
                <a:latin typeface="Arial"/>
                <a:cs typeface="Arial"/>
              </a:rPr>
              <a:t>Broadly, services </a:t>
            </a:r>
            <a:r>
              <a:rPr lang="en-GB" sz="2100" b="1">
                <a:latin typeface="Arial"/>
                <a:cs typeface="Arial"/>
              </a:rPr>
              <a:t>within</a:t>
            </a:r>
            <a:r>
              <a:rPr lang="en-GB" sz="2100">
                <a:latin typeface="Arial"/>
                <a:cs typeface="Arial"/>
              </a:rPr>
              <a:t> scope are:</a:t>
            </a:r>
          </a:p>
          <a:p>
            <a:endParaRPr lang="en-GB" sz="2100">
              <a:latin typeface="Arial" panose="020B0604020202020204" pitchFamily="34" charset="0"/>
            </a:endParaRPr>
          </a:p>
          <a:p>
            <a:pPr marL="342900" indent="-342900">
              <a:buClr>
                <a:srgbClr val="00A9CE"/>
              </a:buClr>
              <a:buFont typeface="Wingdings" panose="05000000000000000000" pitchFamily="2" charset="2"/>
              <a:buChar char="v"/>
            </a:pPr>
            <a:r>
              <a:rPr lang="en-GB" sz="2100">
                <a:latin typeface="Arial"/>
                <a:cs typeface="Arial"/>
              </a:rPr>
              <a:t>services arranged by the NHS such as hospital, community, mental health, primary health care, palliative care, ambulance, and patient transport services for which the provider requires CQC registration</a:t>
            </a:r>
          </a:p>
          <a:p>
            <a:pPr>
              <a:buClr>
                <a:srgbClr val="00A9CE"/>
              </a:buClr>
            </a:pPr>
            <a:endParaRPr lang="en-GB" sz="2100">
              <a:latin typeface="Arial"/>
              <a:cs typeface="Arial"/>
            </a:endParaRPr>
          </a:p>
          <a:p>
            <a:pPr marL="342900" indent="-342900">
              <a:buClr>
                <a:srgbClr val="00A9CE"/>
              </a:buClr>
              <a:buFont typeface="Wingdings" panose="05000000000000000000" pitchFamily="2" charset="2"/>
              <a:buChar char="v"/>
            </a:pPr>
            <a:r>
              <a:rPr lang="en-GB" sz="2100">
                <a:latin typeface="Arial"/>
                <a:cs typeface="Arial"/>
              </a:rPr>
              <a:t>substance use treatment services, sexual and reproductive health, and health visits arranged by local authorities.</a:t>
            </a:r>
          </a:p>
        </p:txBody>
      </p:sp>
      <p:grpSp>
        <p:nvGrpSpPr>
          <p:cNvPr id="12" name="Group 11">
            <a:extLst>
              <a:ext uri="{FF2B5EF4-FFF2-40B4-BE49-F238E27FC236}">
                <a16:creationId xmlns:a16="http://schemas.microsoft.com/office/drawing/2014/main" id="{AF1684EE-3AFC-4E49-94B6-FDCA9F58F42E}"/>
              </a:ext>
            </a:extLst>
          </p:cNvPr>
          <p:cNvGrpSpPr/>
          <p:nvPr/>
        </p:nvGrpSpPr>
        <p:grpSpPr>
          <a:xfrm>
            <a:off x="93462" y="79825"/>
            <a:ext cx="1620000" cy="1620983"/>
            <a:chOff x="102987" y="79825"/>
            <a:chExt cx="1620000" cy="1620983"/>
          </a:xfrm>
        </p:grpSpPr>
        <p:sp>
          <p:nvSpPr>
            <p:cNvPr id="15" name="Oval 14">
              <a:extLst>
                <a:ext uri="{FF2B5EF4-FFF2-40B4-BE49-F238E27FC236}">
                  <a16:creationId xmlns:a16="http://schemas.microsoft.com/office/drawing/2014/main" id="{6DCAC5C7-ADCA-4D8B-BFC7-A76B36AB4A03}"/>
                </a:ext>
              </a:extLst>
            </p:cNvPr>
            <p:cNvSpPr/>
            <p:nvPr/>
          </p:nvSpPr>
          <p:spPr>
            <a:xfrm>
              <a:off x="102987"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19" name="TextBox 18">
              <a:extLst>
                <a:ext uri="{FF2B5EF4-FFF2-40B4-BE49-F238E27FC236}">
                  <a16:creationId xmlns:a16="http://schemas.microsoft.com/office/drawing/2014/main" id="{B363B4D2-5F3E-4BD1-B561-001DC7FFE1CC}"/>
                </a:ext>
              </a:extLst>
            </p:cNvPr>
            <p:cNvSpPr txBox="1"/>
            <p:nvPr/>
          </p:nvSpPr>
          <p:spPr>
            <a:xfrm>
              <a:off x="217925" y="613317"/>
              <a:ext cx="1390124" cy="553998"/>
            </a:xfrm>
            <a:prstGeom prst="rect">
              <a:avLst/>
            </a:prstGeom>
            <a:noFill/>
          </p:spPr>
          <p:txBody>
            <a:bodyPr wrap="none" lIns="91440" tIns="45720" rIns="91440" bIns="45720" rtlCol="0" anchor="t">
              <a:spAutoFit/>
            </a:bodyPr>
            <a:lstStyle/>
            <a:p>
              <a:pPr algn="ctr"/>
              <a:r>
                <a:rPr lang="en-GB" sz="1500" b="1">
                  <a:latin typeface="Arial"/>
                  <a:cs typeface="Arial"/>
                </a:rPr>
                <a:t>Regulation 3,</a:t>
              </a:r>
              <a:endParaRPr lang="en-GB" sz="1500" b="1">
                <a:latin typeface="Arial" panose="020B0604020202020204" pitchFamily="34" charset="0"/>
                <a:cs typeface="Arial" panose="020B0604020202020204" pitchFamily="34" charset="0"/>
              </a:endParaRPr>
            </a:p>
            <a:p>
              <a:pPr algn="ctr"/>
              <a:r>
                <a:rPr lang="en-GB" sz="1500" b="1">
                  <a:latin typeface="Arial"/>
                  <a:cs typeface="Arial"/>
                </a:rPr>
                <a:t>Schedule 1</a:t>
              </a:r>
            </a:p>
          </p:txBody>
        </p:sp>
      </p:grpSp>
    </p:spTree>
    <p:extLst>
      <p:ext uri="{BB962C8B-B14F-4D97-AF65-F5344CB8AC3E}">
        <p14:creationId xmlns:p14="http://schemas.microsoft.com/office/powerpoint/2010/main" val="1487566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EVENT_SECTION_UUID" val="8d61da6a-dc28-4493-aff5-4803dd8b5776"/>
  <p:tag name="SLIDO_PRESENTATION_ID" val="00000000-0000-0000-0000-000000000000"/>
  <p:tag name="SLIDO_EVENT_UUID" val="30725acf-0954-4548-a389-cc8ac406367e"/>
  <p:tag name="SLIDO_APP_VERSION" val="1.5.3.351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B61FA39FE3974E86FFBE491FD93F4C" ma:contentTypeVersion="30" ma:contentTypeDescription="Create a new document." ma:contentTypeScope="" ma:versionID="e32b4b34188f00231f9daa1360ac17f2">
  <xsd:schema xmlns:xsd="http://www.w3.org/2001/XMLSchema" xmlns:xs="http://www.w3.org/2001/XMLSchema" xmlns:p="http://schemas.microsoft.com/office/2006/metadata/properties" xmlns:ns1="http://schemas.microsoft.com/sharepoint/v3" xmlns:ns2="584195a5-b7f2-45bc-9cfb-35ed0ec355a1" xmlns:ns3="6435f83e-f2ef-42f9-890b-f3e7eb7667bd" xmlns:ns4="6a040313-e13d-4746-b19d-561f3d24d9c8" targetNamespace="http://schemas.microsoft.com/office/2006/metadata/properties" ma:root="true" ma:fieldsID="d34acef262180323c24216a6aec03f31" ns1:_="" ns2:_="" ns3:_="" ns4:_="">
    <xsd:import namespace="http://schemas.microsoft.com/sharepoint/v3"/>
    <xsd:import namespace="584195a5-b7f2-45bc-9cfb-35ed0ec355a1"/>
    <xsd:import namespace="6435f83e-f2ef-42f9-890b-f3e7eb7667bd"/>
    <xsd:import namespace="6a040313-e13d-4746-b19d-561f3d24d9c8"/>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SharedWithUsers" minOccurs="0"/>
                <xsd:element ref="ns3:SharedWithDetails" minOccurs="0"/>
                <xsd:element ref="ns4:Review_x0020_Date" minOccurs="0"/>
                <xsd:element ref="ns4:MediaServiceDateTaken" minOccurs="0"/>
                <xsd:element ref="ns4:MediaLengthInSecond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4195a5-b7f2-45bc-9cfb-35ed0ec355a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35f83e-f2ef-42f9-890b-f3e7eb7667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0"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040313-e13d-4746-b19d-561f3d24d9c8" elementFormDefault="qualified">
    <xsd:import namespace="http://schemas.microsoft.com/office/2006/documentManagement/types"/>
    <xsd:import namespace="http://schemas.microsoft.com/office/infopath/2007/PartnerControls"/>
    <xsd:element name="Review_x0020_Date" ma:index="14" nillable="true" ma:displayName="Review date" ma:indexed="true" ma:internalName="Review_x0020_Dat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view_x0020_Date xmlns="6a040313-e13d-4746-b19d-561f3d24d9c8"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2.xml><?xml version="1.0" encoding="utf-8"?>
<ds:datastoreItem xmlns:ds="http://schemas.openxmlformats.org/officeDocument/2006/customXml" ds:itemID="{C50C3018-7679-45CB-AB38-636C539BFC9A}">
  <ds:schemaRefs>
    <ds:schemaRef ds:uri="584195a5-b7f2-45bc-9cfb-35ed0ec355a1"/>
    <ds:schemaRef ds:uri="6435f83e-f2ef-42f9-890b-f3e7eb7667bd"/>
    <ds:schemaRef ds:uri="6a040313-e13d-4746-b19d-561f3d24d9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D9FD49-C1C5-400A-B04D-90A236984D1F}">
  <ds:schemaRefs>
    <ds:schemaRef ds:uri="http://schemas.microsoft.com/office/infopath/2007/PartnerControls"/>
    <ds:schemaRef ds:uri="http://schemas.microsoft.com/sharepoint/v3"/>
    <ds:schemaRef ds:uri="http://www.w3.org/XML/1998/namespace"/>
    <ds:schemaRef ds:uri="http://purl.org/dc/terms/"/>
    <ds:schemaRef ds:uri="http://schemas.microsoft.com/office/2006/documentManagement/types"/>
    <ds:schemaRef ds:uri="6435f83e-f2ef-42f9-890b-f3e7eb7667bd"/>
    <ds:schemaRef ds:uri="584195a5-b7f2-45bc-9cfb-35ed0ec355a1"/>
    <ds:schemaRef ds:uri="http://schemas.openxmlformats.org/package/2006/metadata/core-properties"/>
    <ds:schemaRef ds:uri="6a040313-e13d-4746-b19d-561f3d24d9c8"/>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TotalTime>
  <Words>9097</Words>
  <Application>Microsoft Office PowerPoint</Application>
  <PresentationFormat>Widescreen</PresentationFormat>
  <Paragraphs>829</Paragraphs>
  <Slides>81</Slides>
  <Notes>81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81</vt:i4>
      </vt:variant>
    </vt:vector>
  </HeadingPairs>
  <TitlesOfParts>
    <vt:vector size="89" baseType="lpstr">
      <vt:lpstr>Arial</vt:lpstr>
      <vt:lpstr>Calibri</vt:lpstr>
      <vt:lpstr>Calibri Light</vt:lpstr>
      <vt:lpstr>Segoe UI</vt:lpstr>
      <vt:lpstr>Wingdings</vt:lpstr>
      <vt:lpstr>Custom Design</vt:lpstr>
      <vt:lpstr>Office Theme</vt:lpstr>
      <vt:lpstr>NHSD-Refresh-Theme-NOV1120B</vt:lpstr>
      <vt:lpstr>The Provider Selection Regime (PSR)</vt:lpstr>
      <vt:lpstr>The Provider Selection Regime (PSR)</vt:lpstr>
      <vt:lpstr>PSR implementation toolkit</vt:lpstr>
      <vt:lpstr>PowerPoint Presentation</vt:lpstr>
      <vt:lpstr>PowerPoint Presentation</vt:lpstr>
      <vt:lpstr>PowerPoint Presentation</vt:lpstr>
      <vt:lpstr>PowerPoint Presentation</vt:lpstr>
      <vt:lpstr>PowerPoint Presentation</vt:lpstr>
      <vt:lpstr>Scope</vt:lpstr>
      <vt:lpstr>PowerPoint Presentation</vt:lpstr>
      <vt:lpstr>PowerPoint Presentation</vt:lpstr>
      <vt:lpstr>Record Keeping</vt:lpstr>
      <vt:lpstr>PowerPoint Presentation</vt:lpstr>
      <vt:lpstr>Overview of direct award process A</vt:lpstr>
      <vt:lpstr>Overview of direct award process B</vt:lpstr>
      <vt:lpstr>PowerPoint Presentation</vt:lpstr>
      <vt:lpstr>PowerPoint Presentation</vt:lpstr>
      <vt:lpstr>PowerPoint Presentation</vt:lpstr>
      <vt:lpstr>Getting to the right decision</vt:lpstr>
      <vt:lpstr>Overview of the direct award processes</vt:lpstr>
      <vt:lpstr>Overview of direct award process A</vt:lpstr>
      <vt:lpstr>START &amp; STEP 1 of direct award process A</vt:lpstr>
      <vt:lpstr>STEPS 2 &amp; 3 of direct award process A</vt:lpstr>
      <vt:lpstr>Overview of direct award process B</vt:lpstr>
      <vt:lpstr>START of direct award process B</vt:lpstr>
      <vt:lpstr>STEP 1 of direct award process B</vt:lpstr>
      <vt:lpstr>STEPS 2 &amp; 3 of direct award process B</vt:lpstr>
      <vt:lpstr>Summary of direct award processes A &amp; B</vt:lpstr>
      <vt:lpstr>Steps in common for the below provider selection processes</vt:lpstr>
      <vt:lpstr>Key criteria and the basic selection criteria</vt:lpstr>
      <vt:lpstr>Key criteria</vt:lpstr>
      <vt:lpstr>Basic selection criteria</vt:lpstr>
      <vt:lpstr>Overview of direct award process C</vt:lpstr>
      <vt:lpstr>START of direct award process C</vt:lpstr>
      <vt:lpstr>STEP 1 of direct award process C</vt:lpstr>
      <vt:lpstr>STEP 2 of direct award process C</vt:lpstr>
      <vt:lpstr>STEP 2 of direct award process C</vt:lpstr>
      <vt:lpstr>STEP 2 of direct award process C</vt:lpstr>
      <vt:lpstr>STEP 2 of direct award process C</vt:lpstr>
      <vt:lpstr>STEP 2 of direct award process C</vt:lpstr>
      <vt:lpstr>STEP 2 of direct award process C</vt:lpstr>
      <vt:lpstr>STEP 3 of direct award process C</vt:lpstr>
      <vt:lpstr>Overview of the Most Suitable Provider Process</vt:lpstr>
      <vt:lpstr>START of the most suitable provider process</vt:lpstr>
      <vt:lpstr>STEP 1 of the most suitable provider process</vt:lpstr>
      <vt:lpstr>STEP 2 of the most suitable provider process</vt:lpstr>
      <vt:lpstr>STEP 3 of the Most Suitable Provider Process</vt:lpstr>
      <vt:lpstr>STEP 4 of the most suitable provider process</vt:lpstr>
      <vt:lpstr>STEP 5 of the most suitable provider process</vt:lpstr>
      <vt:lpstr>STEP 6 of the most suitable provider process</vt:lpstr>
      <vt:lpstr>STEP 7 of the most suitable provider process</vt:lpstr>
      <vt:lpstr>STEP 8 of the most suitable provider process</vt:lpstr>
      <vt:lpstr>Overview of the competitive process</vt:lpstr>
      <vt:lpstr>START of the competitive process</vt:lpstr>
      <vt:lpstr>STEP 1 of the competitive process</vt:lpstr>
      <vt:lpstr>STEP 2 of the competitive process</vt:lpstr>
      <vt:lpstr>STEP 3 of the competitive process</vt:lpstr>
      <vt:lpstr>STEP 4 of the competitive process</vt:lpstr>
      <vt:lpstr>STEP 5 of the competitive process</vt:lpstr>
      <vt:lpstr>STEP 6 of the competitive process</vt:lpstr>
      <vt:lpstr>The standstill period</vt:lpstr>
      <vt:lpstr>Standstill period: representations</vt:lpstr>
      <vt:lpstr>Standstill period: representations</vt:lpstr>
      <vt:lpstr>Standstill period: the PSR review panel</vt:lpstr>
      <vt:lpstr>Reviewing decision during the standstill period</vt:lpstr>
      <vt:lpstr>Confirmation of award</vt:lpstr>
      <vt:lpstr>Summary: direct award process C</vt:lpstr>
      <vt:lpstr>Summary: most suitable provider process</vt:lpstr>
      <vt:lpstr>Summary: competitive process</vt:lpstr>
      <vt:lpstr>Repeating a step in the process </vt:lpstr>
      <vt:lpstr>Abandoning a provider selection process </vt:lpstr>
      <vt:lpstr>Framework agreements</vt:lpstr>
      <vt:lpstr>Contract modifications</vt:lpstr>
      <vt:lpstr>Contract modifications</vt:lpstr>
      <vt:lpstr>Contract modifications</vt:lpstr>
      <vt:lpstr>Urgent circumstances</vt:lpstr>
      <vt:lpstr>Urgent circumstances</vt:lpstr>
      <vt:lpstr>Urgent awards and urgent contract modifications </vt:lpstr>
      <vt:lpstr>Contract award procedures started before 1 January 2024</vt:lpstr>
      <vt:lpstr>Contract award procedures started before 1 January 2024</vt:lpstr>
      <vt:lpstr>Further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Csenge Gal</cp:lastModifiedBy>
  <cp:revision>24</cp:revision>
  <dcterms:created xsi:type="dcterms:W3CDTF">2017-05-03T08:06:17Z</dcterms:created>
  <dcterms:modified xsi:type="dcterms:W3CDTF">2024-01-04T13:56:11Z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0x01010081B61FA39FE3974E86FFBE491FD93F4C</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y fmtid="{D5CDD505-2E9C-101B-9397-08002B2CF9AE}" pid="13" name="SlidoAppVersion">
    <vt:lpwstr>1.5.3.3511</vt:lpwstr>
  </property>
</Properties>
</file>