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73" r:id="rId4"/>
  </p:sldMasterIdLst>
  <p:notesMasterIdLst>
    <p:notesMasterId r:id="rId17"/>
  </p:notesMasterIdLst>
  <p:handoutMasterIdLst>
    <p:handoutMasterId r:id="rId18"/>
  </p:handoutMasterIdLst>
  <p:sldIdLst>
    <p:sldId id="1923" r:id="rId5"/>
    <p:sldId id="2145707296" r:id="rId6"/>
    <p:sldId id="2145707297" r:id="rId7"/>
    <p:sldId id="2145707281" r:id="rId8"/>
    <p:sldId id="1987" r:id="rId9"/>
    <p:sldId id="2145707300" r:id="rId10"/>
    <p:sldId id="2145707302" r:id="rId11"/>
    <p:sldId id="2145707303" r:id="rId12"/>
    <p:sldId id="2145707304" r:id="rId13"/>
    <p:sldId id="2145707305" r:id="rId14"/>
    <p:sldId id="2145707307" r:id="rId15"/>
    <p:sldId id="214570730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8E54C14-0B5E-114E-07E9-082A0AD6255C}" name="Anton Obholzer" initials="AO" userId="S::anton.obholzer@england.nhs.uk::0cd6e85e-6608-4575-a661-0f07eb4f5f01" providerId="AD"/>
  <p188:author id="{29BE7A22-009A-50A7-A8D8-E41F2A6ED64E}" name="Martha Everett" initials="ME" userId="S::martha.everett@england.nhs.uk::9b09e6c7-2a61-4a5a-bc4c-6c187d2b2a1c" providerId="AD"/>
  <p188:author id="{834C306C-D458-60B0-2CB4-C89F1376D1D2}" name="Feodora Rayner" initials="FR" userId="S::feodora.rayner@england.nhs.uk::6138571a-ec02-473c-ada7-f263d7bbf07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arah Wilkinson" initials="SW" lastIdx="1" clrIdx="0">
    <p:extLst>
      <p:ext uri="{19B8F6BF-5375-455C-9EA6-DF929625EA0E}">
        <p15:presenceInfo xmlns:p15="http://schemas.microsoft.com/office/powerpoint/2012/main" userId="1186059c3be801a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087"/>
    <a:srgbClr val="FFFFFF"/>
    <a:srgbClr val="005EB8"/>
    <a:srgbClr val="425563"/>
    <a:srgbClr val="F6F8F8"/>
    <a:srgbClr val="80D2CC"/>
    <a:srgbClr val="99DBD6"/>
    <a:srgbClr val="99DDEB"/>
    <a:srgbClr val="80D4E7"/>
    <a:srgbClr val="E8EDE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4" d="100"/>
          <a:sy n="94" d="100"/>
        </p:scale>
        <p:origin x="248" y="56"/>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A2EEC95-64DF-BC69-FC71-A682B404867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E9611872-9401-5D00-CCCA-46DDE0B8B9C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3C6D816-94D6-40FC-B977-F8A94C7E4824}" type="datetimeFigureOut">
              <a:rPr lang="en-GB" smtClean="0"/>
              <a:t>02/04/2025</a:t>
            </a:fld>
            <a:endParaRPr lang="en-GB"/>
          </a:p>
        </p:txBody>
      </p:sp>
      <p:sp>
        <p:nvSpPr>
          <p:cNvPr id="4" name="Footer Placeholder 3">
            <a:extLst>
              <a:ext uri="{FF2B5EF4-FFF2-40B4-BE49-F238E27FC236}">
                <a16:creationId xmlns:a16="http://schemas.microsoft.com/office/drawing/2014/main" id="{46056112-4593-5EC1-B7DA-2B07022F7AC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019C22BD-2C7D-A062-42A2-EA161F716A2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00EB188-56CE-4FCB-8130-436851797F69}" type="slidenum">
              <a:rPr lang="en-GB" smtClean="0"/>
              <a:t>‹#›</a:t>
            </a:fld>
            <a:endParaRPr lang="en-GB"/>
          </a:p>
        </p:txBody>
      </p:sp>
    </p:spTree>
    <p:extLst>
      <p:ext uri="{BB962C8B-B14F-4D97-AF65-F5344CB8AC3E}">
        <p14:creationId xmlns:p14="http://schemas.microsoft.com/office/powerpoint/2010/main" val="31621816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EED4C3-48B6-4E4A-9B0F-8051E56348DC}" type="datetimeFigureOut">
              <a:rPr lang="en-GB" smtClean="0"/>
              <a:t>02/04/2025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4EC7EF-95E1-3D44-A982-BC7A3E9C617E}" type="slidenum">
              <a:rPr lang="en-GB" smtClean="0"/>
              <a:t>‹#›</a:t>
            </a:fld>
            <a:endParaRPr lang="en-GB"/>
          </a:p>
        </p:txBody>
      </p:sp>
    </p:spTree>
    <p:extLst>
      <p:ext uri="{BB962C8B-B14F-4D97-AF65-F5344CB8AC3E}">
        <p14:creationId xmlns:p14="http://schemas.microsoft.com/office/powerpoint/2010/main" val="15016331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A4EC7EF-95E1-3D44-A982-BC7A3E9C617E}" type="slidenum">
              <a:rPr lang="en-GB" smtClean="0"/>
              <a:t>1</a:t>
            </a:fld>
            <a:endParaRPr lang="en-GB"/>
          </a:p>
        </p:txBody>
      </p:sp>
    </p:spTree>
    <p:extLst>
      <p:ext uri="{BB962C8B-B14F-4D97-AF65-F5344CB8AC3E}">
        <p14:creationId xmlns:p14="http://schemas.microsoft.com/office/powerpoint/2010/main" val="2475756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endParaRPr lang="en-GB" sz="800" dirty="0">
              <a:solidFill>
                <a:srgbClr val="FF000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A4EC7EF-95E1-3D44-A982-BC7A3E9C617E}" type="slidenum">
              <a:rPr lang="en-GB" smtClean="0"/>
              <a:t>2</a:t>
            </a:fld>
            <a:endParaRPr lang="en-GB"/>
          </a:p>
        </p:txBody>
      </p:sp>
    </p:spTree>
    <p:extLst>
      <p:ext uri="{BB962C8B-B14F-4D97-AF65-F5344CB8AC3E}">
        <p14:creationId xmlns:p14="http://schemas.microsoft.com/office/powerpoint/2010/main" val="23962544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chemeClr val="dk1"/>
              </a:buClr>
              <a:buSzPts val="1100"/>
              <a:buNone/>
            </a:pPr>
            <a:endParaRPr lang="en-GB" sz="800">
              <a:solidFill>
                <a:srgbClr val="FF000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A4EC7EF-95E1-3D44-A982-BC7A3E9C617E}" type="slidenum">
              <a:rPr lang="en-GB" smtClean="0"/>
              <a:t>4</a:t>
            </a:fld>
            <a:endParaRPr lang="en-GB"/>
          </a:p>
        </p:txBody>
      </p:sp>
    </p:spTree>
    <p:extLst>
      <p:ext uri="{BB962C8B-B14F-4D97-AF65-F5344CB8AC3E}">
        <p14:creationId xmlns:p14="http://schemas.microsoft.com/office/powerpoint/2010/main" val="44415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A4EC7EF-95E1-3D44-A982-BC7A3E9C617E}" type="slidenum">
              <a:rPr lang="en-GB" smtClean="0"/>
              <a:t>6</a:t>
            </a:fld>
            <a:endParaRPr lang="en-GB"/>
          </a:p>
        </p:txBody>
      </p:sp>
    </p:spTree>
    <p:extLst>
      <p:ext uri="{BB962C8B-B14F-4D97-AF65-F5344CB8AC3E}">
        <p14:creationId xmlns:p14="http://schemas.microsoft.com/office/powerpoint/2010/main" val="2594296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A4EC7EF-95E1-3D44-A982-BC7A3E9C617E}" type="slidenum">
              <a:rPr lang="en-GB" smtClean="0"/>
              <a:t>7</a:t>
            </a:fld>
            <a:endParaRPr lang="en-GB"/>
          </a:p>
        </p:txBody>
      </p:sp>
    </p:spTree>
    <p:extLst>
      <p:ext uri="{BB962C8B-B14F-4D97-AF65-F5344CB8AC3E}">
        <p14:creationId xmlns:p14="http://schemas.microsoft.com/office/powerpoint/2010/main" val="6494598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A4EC7EF-95E1-3D44-A982-BC7A3E9C617E}" type="slidenum">
              <a:rPr lang="en-GB" smtClean="0"/>
              <a:t>8</a:t>
            </a:fld>
            <a:endParaRPr lang="en-GB"/>
          </a:p>
        </p:txBody>
      </p:sp>
    </p:spTree>
    <p:extLst>
      <p:ext uri="{BB962C8B-B14F-4D97-AF65-F5344CB8AC3E}">
        <p14:creationId xmlns:p14="http://schemas.microsoft.com/office/powerpoint/2010/main" val="41780206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Even includes a response to an expression of interest</a:t>
            </a:r>
          </a:p>
        </p:txBody>
      </p:sp>
      <p:sp>
        <p:nvSpPr>
          <p:cNvPr id="4" name="Slide Number Placeholder 3"/>
          <p:cNvSpPr>
            <a:spLocks noGrp="1"/>
          </p:cNvSpPr>
          <p:nvPr>
            <p:ph type="sldNum" sz="quarter" idx="5"/>
          </p:nvPr>
        </p:nvSpPr>
        <p:spPr/>
        <p:txBody>
          <a:bodyPr/>
          <a:lstStyle/>
          <a:p>
            <a:fld id="{9A4EC7EF-95E1-3D44-A982-BC7A3E9C617E}" type="slidenum">
              <a:rPr lang="en-GB" smtClean="0"/>
              <a:t>10</a:t>
            </a:fld>
            <a:endParaRPr lang="en-GB"/>
          </a:p>
        </p:txBody>
      </p:sp>
    </p:spTree>
    <p:extLst>
      <p:ext uri="{BB962C8B-B14F-4D97-AF65-F5344CB8AC3E}">
        <p14:creationId xmlns:p14="http://schemas.microsoft.com/office/powerpoint/2010/main" val="22495771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png"/><Relationship Id="rId7" Type="http://schemas.openxmlformats.org/officeDocument/2006/relationships/image" Target="../media/image15.sv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14.png"/><Relationship Id="rId5" Type="http://schemas.openxmlformats.org/officeDocument/2006/relationships/image" Target="../media/image13.svg"/><Relationship Id="rId4" Type="http://schemas.openxmlformats.org/officeDocument/2006/relationships/image" Target="../media/image12.png"/><Relationship Id="rId9" Type="http://schemas.openxmlformats.org/officeDocument/2006/relationships/image" Target="../media/image17.svg"/></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8.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Heading, content, basic text one col">
    <p:bg>
      <p:bgPr>
        <a:solidFill>
          <a:srgbClr val="F6F8F8"/>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75138" y="414734"/>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3" name="Content Placeholder 2"/>
          <p:cNvSpPr>
            <a:spLocks noGrp="1"/>
          </p:cNvSpPr>
          <p:nvPr>
            <p:ph idx="1" hasCustomPrompt="1"/>
          </p:nvPr>
        </p:nvSpPr>
        <p:spPr>
          <a:xfrm>
            <a:off x="375138" y="1415778"/>
            <a:ext cx="7632000" cy="4026443"/>
          </a:xfrm>
          <a:prstGeom prst="rect">
            <a:avLst/>
          </a:prstGeom>
        </p:spPr>
        <p:txBody>
          <a:bodyPr lIns="0" tIns="0" rIns="0" bIns="0">
            <a:normAutofit/>
          </a:bodyPr>
          <a:lstStyle>
            <a:lvl1pPr marL="0" indent="0">
              <a:lnSpc>
                <a:spcPct val="100000"/>
              </a:lnSpc>
              <a:spcBef>
                <a:spcPts val="0"/>
              </a:spcBef>
              <a:spcAft>
                <a:spcPts val="600"/>
              </a:spcAft>
              <a:buClr>
                <a:schemeClr val="tx1"/>
              </a:buClr>
              <a:buFont typeface="Arial" panose="020B0604020202020204" pitchFamily="34" charset="0"/>
              <a:buNone/>
              <a:defRPr sz="2200" b="0">
                <a:solidFill>
                  <a:schemeClr val="tx1"/>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add text</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cxnSp>
        <p:nvCxnSpPr>
          <p:cNvPr id="11" name="Straight Connector 10">
            <a:extLst>
              <a:ext uri="{FF2B5EF4-FFF2-40B4-BE49-F238E27FC236}">
                <a16:creationId xmlns:a16="http://schemas.microsoft.com/office/drawing/2014/main" id="{5591C7AB-7F8B-2041-80C3-EE781F24EB94}"/>
              </a:ext>
              <a:ext uri="{C183D7F6-B498-43B3-948B-1728B52AA6E4}">
                <adec:decorative xmlns:adec="http://schemas.microsoft.com/office/drawing/2017/decorative" val="1"/>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66456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Grid, Titles 4UP Grey">
    <p:spTree>
      <p:nvGrpSpPr>
        <p:cNvPr id="1" name=""/>
        <p:cNvGrpSpPr/>
        <p:nvPr/>
      </p:nvGrpSpPr>
      <p:grpSpPr>
        <a:xfrm>
          <a:off x="0" y="0"/>
          <a:ext cx="0" cy="0"/>
          <a:chOff x="0" y="0"/>
          <a:chExt cx="0" cy="0"/>
        </a:xfrm>
      </p:grpSpPr>
      <p:sp>
        <p:nvSpPr>
          <p:cNvPr id="18" name="Rectangle: Top Corners Rounded 17">
            <a:extLst>
              <a:ext uri="{FF2B5EF4-FFF2-40B4-BE49-F238E27FC236}">
                <a16:creationId xmlns:a16="http://schemas.microsoft.com/office/drawing/2014/main" id="{205929B3-ED58-E54F-B724-E24FB5F163DF}"/>
              </a:ext>
              <a:ext uri="{C183D7F6-B498-43B3-948B-1728B52AA6E4}">
                <adec:decorative xmlns:adec="http://schemas.microsoft.com/office/drawing/2017/decorative" val="1"/>
              </a:ext>
            </a:extLst>
          </p:cNvPr>
          <p:cNvSpPr/>
          <p:nvPr userDrawn="1"/>
        </p:nvSpPr>
        <p:spPr>
          <a:xfrm>
            <a:off x="432000"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p:nvPr>
        </p:nvSpPr>
        <p:spPr>
          <a:xfrm>
            <a:off x="432000" y="2088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tx1"/>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4392000" y="2089034"/>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tx1"/>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 uri="{C183D7F6-B498-43B3-948B-1728B52AA6E4}">
                <adec:decorative xmlns:adec="http://schemas.microsoft.com/office/drawing/2017/decorative" val="1"/>
              </a:ext>
            </a:extLst>
          </p:cNvPr>
          <p:cNvSpPr/>
          <p:nvPr userDrawn="1"/>
        </p:nvSpPr>
        <p:spPr>
          <a:xfrm>
            <a:off x="4392000"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 Placeholder 7">
            <a:extLst>
              <a:ext uri="{FF2B5EF4-FFF2-40B4-BE49-F238E27FC236}">
                <a16:creationId xmlns:a16="http://schemas.microsoft.com/office/drawing/2014/main" id="{6017D8E3-CAD4-674B-ABC3-946291000D2B}"/>
              </a:ext>
            </a:extLst>
          </p:cNvPr>
          <p:cNvSpPr>
            <a:spLocks noGrp="1"/>
          </p:cNvSpPr>
          <p:nvPr>
            <p:ph type="body" sz="quarter" idx="16"/>
          </p:nvPr>
        </p:nvSpPr>
        <p:spPr>
          <a:xfrm>
            <a:off x="432000" y="4644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tx1"/>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5" name="Rectangle: Top Corners Rounded 24">
            <a:extLst>
              <a:ext uri="{FF2B5EF4-FFF2-40B4-BE49-F238E27FC236}">
                <a16:creationId xmlns:a16="http://schemas.microsoft.com/office/drawing/2014/main" id="{8FD6A08D-6DD3-C845-8B17-CC9297B607DC}"/>
              </a:ext>
              <a:ext uri="{C183D7F6-B498-43B3-948B-1728B52AA6E4}">
                <adec:decorative xmlns:adec="http://schemas.microsoft.com/office/drawing/2017/decorative" val="1"/>
              </a:ext>
            </a:extLst>
          </p:cNvPr>
          <p:cNvSpPr/>
          <p:nvPr userDrawn="1"/>
        </p:nvSpPr>
        <p:spPr>
          <a:xfrm>
            <a:off x="432000" y="3744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 Placeholder 7">
            <a:extLst>
              <a:ext uri="{FF2B5EF4-FFF2-40B4-BE49-F238E27FC236}">
                <a16:creationId xmlns:a16="http://schemas.microsoft.com/office/drawing/2014/main" id="{07BD5561-5536-6F4A-AD32-EFB7423F22AA}"/>
              </a:ext>
            </a:extLst>
          </p:cNvPr>
          <p:cNvSpPr>
            <a:spLocks noGrp="1"/>
          </p:cNvSpPr>
          <p:nvPr>
            <p:ph type="body" sz="quarter" idx="17"/>
          </p:nvPr>
        </p:nvSpPr>
        <p:spPr>
          <a:xfrm>
            <a:off x="4392000" y="4644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tx1"/>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7" name="Rectangle: Top Corners Rounded 26">
            <a:extLst>
              <a:ext uri="{FF2B5EF4-FFF2-40B4-BE49-F238E27FC236}">
                <a16:creationId xmlns:a16="http://schemas.microsoft.com/office/drawing/2014/main" id="{B5A7277B-59DD-844A-A364-77AED24CBAC1}"/>
              </a:ext>
              <a:ext uri="{C183D7F6-B498-43B3-948B-1728B52AA6E4}">
                <adec:decorative xmlns:adec="http://schemas.microsoft.com/office/drawing/2017/decorative" val="1"/>
              </a:ext>
            </a:extLst>
          </p:cNvPr>
          <p:cNvSpPr/>
          <p:nvPr userDrawn="1"/>
        </p:nvSpPr>
        <p:spPr>
          <a:xfrm>
            <a:off x="4392000" y="3744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itle 1">
            <a:extLst>
              <a:ext uri="{FF2B5EF4-FFF2-40B4-BE49-F238E27FC236}">
                <a16:creationId xmlns:a16="http://schemas.microsoft.com/office/drawing/2014/main" id="{7F5640E1-FA0E-4F42-9387-CD7C434D28C4}"/>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3" name="Text Placeholder 2">
            <a:extLst>
              <a:ext uri="{FF2B5EF4-FFF2-40B4-BE49-F238E27FC236}">
                <a16:creationId xmlns:a16="http://schemas.microsoft.com/office/drawing/2014/main" id="{AEF555C5-A77A-2E44-BAF7-246298421E13}"/>
              </a:ext>
            </a:extLst>
          </p:cNvPr>
          <p:cNvSpPr>
            <a:spLocks noGrp="1"/>
          </p:cNvSpPr>
          <p:nvPr>
            <p:ph type="body" sz="quarter" idx="18" hasCustomPrompt="1"/>
          </p:nvPr>
        </p:nvSpPr>
        <p:spPr>
          <a:xfrm>
            <a:off x="540000" y="1296000"/>
            <a:ext cx="3348000" cy="684000"/>
          </a:xfrm>
        </p:spPr>
        <p:txBody>
          <a:bodyPr anchor="ctr"/>
          <a:lstStyle>
            <a:lvl1pPr algn="ctr">
              <a:buNone/>
              <a:defRPr sz="2200" b="1">
                <a:solidFill>
                  <a:schemeClr val="accent6"/>
                </a:solidFill>
              </a:defRPr>
            </a:lvl1pPr>
          </a:lstStyle>
          <a:p>
            <a:pPr lvl="0"/>
            <a:r>
              <a:rPr lang="en-GB"/>
              <a:t>Insert title</a:t>
            </a:r>
          </a:p>
        </p:txBody>
      </p:sp>
      <p:sp>
        <p:nvSpPr>
          <p:cNvPr id="22" name="Text Placeholder 2">
            <a:extLst>
              <a:ext uri="{FF2B5EF4-FFF2-40B4-BE49-F238E27FC236}">
                <a16:creationId xmlns:a16="http://schemas.microsoft.com/office/drawing/2014/main" id="{D4B913F3-B51C-1F4F-BA00-F024BBF468C2}"/>
              </a:ext>
            </a:extLst>
          </p:cNvPr>
          <p:cNvSpPr>
            <a:spLocks noGrp="1"/>
          </p:cNvSpPr>
          <p:nvPr>
            <p:ph type="body" sz="quarter" idx="19" hasCustomPrompt="1"/>
          </p:nvPr>
        </p:nvSpPr>
        <p:spPr>
          <a:xfrm>
            <a:off x="4500000" y="1302462"/>
            <a:ext cx="3348000" cy="684000"/>
          </a:xfrm>
        </p:spPr>
        <p:txBody>
          <a:bodyPr anchor="ctr"/>
          <a:lstStyle>
            <a:lvl1pPr algn="ctr">
              <a:buNone/>
              <a:defRPr sz="2200" b="1">
                <a:solidFill>
                  <a:schemeClr val="accent6"/>
                </a:solidFill>
              </a:defRPr>
            </a:lvl1pPr>
          </a:lstStyle>
          <a:p>
            <a:pPr lvl="0"/>
            <a:r>
              <a:rPr lang="en-GB"/>
              <a:t>Insert title</a:t>
            </a:r>
          </a:p>
        </p:txBody>
      </p:sp>
      <p:sp>
        <p:nvSpPr>
          <p:cNvPr id="30" name="Text Placeholder 2">
            <a:extLst>
              <a:ext uri="{FF2B5EF4-FFF2-40B4-BE49-F238E27FC236}">
                <a16:creationId xmlns:a16="http://schemas.microsoft.com/office/drawing/2014/main" id="{9A16CC21-F99A-6F47-A063-FA9FE06BAE1A}"/>
              </a:ext>
            </a:extLst>
          </p:cNvPr>
          <p:cNvSpPr>
            <a:spLocks noGrp="1"/>
          </p:cNvSpPr>
          <p:nvPr>
            <p:ph type="body" sz="quarter" idx="20" hasCustomPrompt="1"/>
          </p:nvPr>
        </p:nvSpPr>
        <p:spPr>
          <a:xfrm>
            <a:off x="540000" y="3852000"/>
            <a:ext cx="3348000" cy="684000"/>
          </a:xfrm>
        </p:spPr>
        <p:txBody>
          <a:bodyPr anchor="ctr"/>
          <a:lstStyle>
            <a:lvl1pPr algn="ctr">
              <a:buNone/>
              <a:defRPr sz="2200" b="1">
                <a:solidFill>
                  <a:schemeClr val="accent6"/>
                </a:solidFill>
              </a:defRPr>
            </a:lvl1pPr>
          </a:lstStyle>
          <a:p>
            <a:pPr lvl="0"/>
            <a:r>
              <a:rPr lang="en-GB"/>
              <a:t>Insert title</a:t>
            </a:r>
          </a:p>
        </p:txBody>
      </p:sp>
      <p:sp>
        <p:nvSpPr>
          <p:cNvPr id="31" name="Text Placeholder 2">
            <a:extLst>
              <a:ext uri="{FF2B5EF4-FFF2-40B4-BE49-F238E27FC236}">
                <a16:creationId xmlns:a16="http://schemas.microsoft.com/office/drawing/2014/main" id="{511DBD00-D83F-EF49-900D-B6C65CED2738}"/>
              </a:ext>
            </a:extLst>
          </p:cNvPr>
          <p:cNvSpPr>
            <a:spLocks noGrp="1"/>
          </p:cNvSpPr>
          <p:nvPr>
            <p:ph type="body" sz="quarter" idx="21" hasCustomPrompt="1"/>
          </p:nvPr>
        </p:nvSpPr>
        <p:spPr>
          <a:xfrm>
            <a:off x="4500000" y="3852000"/>
            <a:ext cx="3348000" cy="684000"/>
          </a:xfrm>
        </p:spPr>
        <p:txBody>
          <a:bodyPr anchor="ctr"/>
          <a:lstStyle>
            <a:lvl1pPr algn="ctr">
              <a:buNone/>
              <a:defRPr sz="2200" b="1">
                <a:solidFill>
                  <a:schemeClr val="accent6"/>
                </a:solidFill>
              </a:defRPr>
            </a:lvl1pPr>
          </a:lstStyle>
          <a:p>
            <a:pPr lvl="0"/>
            <a:r>
              <a:rPr lang="en-GB"/>
              <a:t>Insert title</a:t>
            </a:r>
          </a:p>
        </p:txBody>
      </p:sp>
      <p:cxnSp>
        <p:nvCxnSpPr>
          <p:cNvPr id="29" name="Straight Connector 28">
            <a:extLst>
              <a:ext uri="{FF2B5EF4-FFF2-40B4-BE49-F238E27FC236}">
                <a16:creationId xmlns:a16="http://schemas.microsoft.com/office/drawing/2014/main" id="{59357DCD-A469-B34A-A880-D744CA731C14}"/>
              </a:ext>
              <a:ext uri="{C183D7F6-B498-43B3-948B-1728B52AA6E4}">
                <adec:decorative xmlns:adec="http://schemas.microsoft.com/office/drawing/2017/decorative" val="1"/>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4BA4CC6C-41AA-2D50-A8B9-63559566F418}"/>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1271482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ote blue">
    <p:bg>
      <p:bgPr>
        <a:solidFill>
          <a:srgbClr val="F6F8F8"/>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11" name="Text Placeholder 7">
            <a:extLst>
              <a:ext uri="{FF2B5EF4-FFF2-40B4-BE49-F238E27FC236}">
                <a16:creationId xmlns:a16="http://schemas.microsoft.com/office/drawing/2014/main" id="{9F1649F8-C95E-B04E-A0E7-F89193CC9718}"/>
              </a:ext>
            </a:extLst>
          </p:cNvPr>
          <p:cNvSpPr>
            <a:spLocks noGrp="1"/>
          </p:cNvSpPr>
          <p:nvPr>
            <p:ph type="body" sz="quarter" idx="14" hasCustomPrompt="1"/>
          </p:nvPr>
        </p:nvSpPr>
        <p:spPr>
          <a:xfrm>
            <a:off x="537224" y="1314156"/>
            <a:ext cx="7503849" cy="3466727"/>
          </a:xfrm>
          <a:prstGeom prst="rect">
            <a:avLst/>
          </a:prstGeom>
        </p:spPr>
        <p:txBody>
          <a:bodyPr>
            <a:noAutofit/>
          </a:bodyPr>
          <a:lstStyle>
            <a:lvl1pPr marL="288000" indent="-288000" algn="l">
              <a:buNone/>
              <a:defRPr sz="42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“Showcase quotation</a:t>
            </a:r>
            <a:br>
              <a:rPr lang="en-GB"/>
            </a:br>
            <a:r>
              <a:rPr lang="en-GB"/>
              <a:t>with left aligned text over multiple lines. Try to keep</a:t>
            </a:r>
            <a:br>
              <a:rPr lang="en-GB"/>
            </a:br>
            <a:r>
              <a:rPr lang="en-GB"/>
              <a:t>it to four lines if </a:t>
            </a:r>
            <a:r>
              <a:rPr lang="en-GB" err="1"/>
              <a:t>poss</a:t>
            </a:r>
            <a:r>
              <a:rPr lang="en-GB"/>
              <a:t> or five lines max.”</a:t>
            </a:r>
          </a:p>
        </p:txBody>
      </p:sp>
      <p:sp>
        <p:nvSpPr>
          <p:cNvPr id="6" name="Text Placeholder 6">
            <a:extLst>
              <a:ext uri="{FF2B5EF4-FFF2-40B4-BE49-F238E27FC236}">
                <a16:creationId xmlns:a16="http://schemas.microsoft.com/office/drawing/2014/main" id="{D406466E-798B-BE4C-B09F-C1B1244AAB6A}"/>
              </a:ext>
            </a:extLst>
          </p:cNvPr>
          <p:cNvSpPr>
            <a:spLocks noGrp="1"/>
          </p:cNvSpPr>
          <p:nvPr>
            <p:ph type="body" sz="quarter" idx="13" hasCustomPrompt="1"/>
          </p:nvPr>
        </p:nvSpPr>
        <p:spPr>
          <a:xfrm>
            <a:off x="828000" y="4780883"/>
            <a:ext cx="7503849" cy="896938"/>
          </a:xfrm>
          <a:prstGeom prst="rect">
            <a:avLst/>
          </a:prstGeom>
        </p:spPr>
        <p:txBody>
          <a:bodyPr/>
          <a:lstStyle>
            <a:lvl1pPr marL="0" indent="0" algn="l">
              <a:buNone/>
              <a:defRPr b="1">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Name Surname,</a:t>
            </a:r>
            <a:br>
              <a:rPr lang="en-GB"/>
            </a:br>
            <a:r>
              <a:rPr lang="en-GB"/>
              <a:t>Job Title</a:t>
            </a:r>
          </a:p>
        </p:txBody>
      </p:sp>
      <p:cxnSp>
        <p:nvCxnSpPr>
          <p:cNvPr id="8" name="Straight Connector 7">
            <a:extLst>
              <a:ext uri="{FF2B5EF4-FFF2-40B4-BE49-F238E27FC236}">
                <a16:creationId xmlns:a16="http://schemas.microsoft.com/office/drawing/2014/main" id="{B43FE3F0-85CD-934D-A3A3-CF2B78D73A35}"/>
              </a:ext>
              <a:ext uri="{C183D7F6-B498-43B3-948B-1728B52AA6E4}">
                <adec:decorative xmlns:adec="http://schemas.microsoft.com/office/drawing/2017/decorative" val="1"/>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2A86FEEE-9136-D68E-6360-B4FDD6D917D2}"/>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2412778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Quote and image 2">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DE4EE10-8D4E-C85B-5620-784900182A4E}"/>
              </a:ext>
              <a:ext uri="{C183D7F6-B498-43B3-948B-1728B52AA6E4}">
                <adec:decorative xmlns:adec="http://schemas.microsoft.com/office/drawing/2017/decorative" val="1"/>
              </a:ext>
            </a:extLst>
          </p:cNvPr>
          <p:cNvPicPr>
            <a:picLocks noChangeAspect="1"/>
          </p:cNvPicPr>
          <p:nvPr userDrawn="1"/>
        </p:nvPicPr>
        <p:blipFill>
          <a:blip r:embed="rId2"/>
          <a:srcRect/>
          <a:stretch/>
        </p:blipFill>
        <p:spPr>
          <a:xfrm>
            <a:off x="0" y="0"/>
            <a:ext cx="12192000" cy="6857999"/>
          </a:xfrm>
          <a:prstGeom prst="rect">
            <a:avLst/>
          </a:prstGeom>
        </p:spPr>
      </p:pic>
      <p:sp>
        <p:nvSpPr>
          <p:cNvPr id="6" name="Text Placeholder 7">
            <a:extLst>
              <a:ext uri="{FF2B5EF4-FFF2-40B4-BE49-F238E27FC236}">
                <a16:creationId xmlns:a16="http://schemas.microsoft.com/office/drawing/2014/main" id="{D43F37B1-1F8A-2CA4-9D19-C0E420FB42AE}"/>
              </a:ext>
            </a:extLst>
          </p:cNvPr>
          <p:cNvSpPr>
            <a:spLocks noGrp="1"/>
          </p:cNvSpPr>
          <p:nvPr>
            <p:ph type="body" sz="quarter" idx="15" hasCustomPrompt="1"/>
          </p:nvPr>
        </p:nvSpPr>
        <p:spPr>
          <a:xfrm>
            <a:off x="1337052" y="1673324"/>
            <a:ext cx="3461285" cy="658367"/>
          </a:xfrm>
          <a:prstGeom prst="rect">
            <a:avLst/>
          </a:prstGeom>
        </p:spPr>
        <p:txBody>
          <a:bodyPr lIns="0" tIns="0" rIns="0" bIns="0">
            <a:noAutofit/>
          </a:bodyPr>
          <a:lstStyle>
            <a:lvl1pPr marL="0" indent="0">
              <a:buNone/>
              <a:defRPr sz="36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Heading label</a:t>
            </a:r>
          </a:p>
        </p:txBody>
      </p:sp>
      <p:sp>
        <p:nvSpPr>
          <p:cNvPr id="2" name="Picture Placeholder 6">
            <a:extLst>
              <a:ext uri="{FF2B5EF4-FFF2-40B4-BE49-F238E27FC236}">
                <a16:creationId xmlns:a16="http://schemas.microsoft.com/office/drawing/2014/main" id="{2C90ABAC-E435-5C65-A8FA-9E315CE9DE53}"/>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8" name="Content Placeholder 2">
            <a:extLst>
              <a:ext uri="{FF2B5EF4-FFF2-40B4-BE49-F238E27FC236}">
                <a16:creationId xmlns:a16="http://schemas.microsoft.com/office/drawing/2014/main" id="{7F337CE4-9082-D695-8AD8-89148114EBDF}"/>
              </a:ext>
            </a:extLst>
          </p:cNvPr>
          <p:cNvSpPr>
            <a:spLocks noGrp="1"/>
          </p:cNvSpPr>
          <p:nvPr>
            <p:ph idx="1" hasCustomPrompt="1"/>
          </p:nvPr>
        </p:nvSpPr>
        <p:spPr>
          <a:xfrm>
            <a:off x="1337052" y="2331691"/>
            <a:ext cx="3461285" cy="3110530"/>
          </a:xfrm>
          <a:prstGeom prst="rect">
            <a:avLst/>
          </a:prstGeom>
        </p:spPr>
        <p:txBody>
          <a:bodyPr lIns="0" tIns="0" rIns="0" bIns="0">
            <a:normAutofit/>
          </a:bodyPr>
          <a:lstStyle>
            <a:lvl1pPr marL="0" indent="0">
              <a:lnSpc>
                <a:spcPct val="100000"/>
              </a:lnSpc>
              <a:spcBef>
                <a:spcPts val="0"/>
              </a:spcBef>
              <a:spcAft>
                <a:spcPts val="600"/>
              </a:spcAft>
              <a:buClr>
                <a:schemeClr val="tx1"/>
              </a:buClr>
              <a:buFont typeface="Arial" panose="020B0604020202020204" pitchFamily="34" charset="0"/>
              <a:buNone/>
              <a:defRPr sz="1800" b="0">
                <a:solidFill>
                  <a:schemeClr val="tx1"/>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add text</a:t>
            </a:r>
          </a:p>
        </p:txBody>
      </p:sp>
    </p:spTree>
    <p:extLst>
      <p:ext uri="{BB962C8B-B14F-4D97-AF65-F5344CB8AC3E}">
        <p14:creationId xmlns:p14="http://schemas.microsoft.com/office/powerpoint/2010/main" val="4038698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Quote and image 2">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DE4EE10-8D4E-C85B-5620-784900182A4E}"/>
              </a:ext>
              <a:ext uri="{C183D7F6-B498-43B3-948B-1728B52AA6E4}">
                <adec:decorative xmlns:adec="http://schemas.microsoft.com/office/drawing/2017/decorative" val="1"/>
              </a:ext>
            </a:extLst>
          </p:cNvPr>
          <p:cNvPicPr>
            <a:picLocks noChangeAspect="1"/>
          </p:cNvPicPr>
          <p:nvPr userDrawn="1"/>
        </p:nvPicPr>
        <p:blipFill>
          <a:blip r:embed="rId2"/>
          <a:srcRect/>
          <a:stretch/>
        </p:blipFill>
        <p:spPr>
          <a:xfrm>
            <a:off x="1" y="0"/>
            <a:ext cx="12191998" cy="6857999"/>
          </a:xfrm>
          <a:prstGeom prst="rect">
            <a:avLst/>
          </a:prstGeom>
        </p:spPr>
      </p:pic>
      <p:sp>
        <p:nvSpPr>
          <p:cNvPr id="3" name="Text Placeholder 7">
            <a:extLst>
              <a:ext uri="{FF2B5EF4-FFF2-40B4-BE49-F238E27FC236}">
                <a16:creationId xmlns:a16="http://schemas.microsoft.com/office/drawing/2014/main" id="{BA16B251-D1BB-394C-319F-40E8F04D7FB9}"/>
              </a:ext>
            </a:extLst>
          </p:cNvPr>
          <p:cNvSpPr>
            <a:spLocks noGrp="1"/>
          </p:cNvSpPr>
          <p:nvPr>
            <p:ph type="body" sz="quarter" idx="15" hasCustomPrompt="1"/>
          </p:nvPr>
        </p:nvSpPr>
        <p:spPr>
          <a:xfrm>
            <a:off x="1337052" y="1673324"/>
            <a:ext cx="3461285" cy="658367"/>
          </a:xfrm>
          <a:prstGeom prst="rect">
            <a:avLst/>
          </a:prstGeom>
        </p:spPr>
        <p:txBody>
          <a:bodyPr lIns="0" tIns="0" rIns="0" bIns="0">
            <a:noAutofit/>
          </a:bodyPr>
          <a:lstStyle>
            <a:lvl1pPr marL="0" indent="0">
              <a:buNone/>
              <a:defRPr sz="36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Heading label</a:t>
            </a:r>
          </a:p>
        </p:txBody>
      </p:sp>
      <p:sp>
        <p:nvSpPr>
          <p:cNvPr id="2" name="Picture Placeholder 6">
            <a:extLst>
              <a:ext uri="{FF2B5EF4-FFF2-40B4-BE49-F238E27FC236}">
                <a16:creationId xmlns:a16="http://schemas.microsoft.com/office/drawing/2014/main" id="{2C90ABAC-E435-5C65-A8FA-9E315CE9DE53}"/>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5" name="Content Placeholder 2">
            <a:extLst>
              <a:ext uri="{FF2B5EF4-FFF2-40B4-BE49-F238E27FC236}">
                <a16:creationId xmlns:a16="http://schemas.microsoft.com/office/drawing/2014/main" id="{4542D69F-C459-8ECE-06A1-66E418FF3EC1}"/>
              </a:ext>
            </a:extLst>
          </p:cNvPr>
          <p:cNvSpPr>
            <a:spLocks noGrp="1"/>
          </p:cNvSpPr>
          <p:nvPr>
            <p:ph idx="1" hasCustomPrompt="1"/>
          </p:nvPr>
        </p:nvSpPr>
        <p:spPr>
          <a:xfrm>
            <a:off x="1337052" y="2331691"/>
            <a:ext cx="3461285" cy="3110530"/>
          </a:xfrm>
          <a:prstGeom prst="rect">
            <a:avLst/>
          </a:prstGeom>
        </p:spPr>
        <p:txBody>
          <a:bodyPr lIns="0" tIns="0" rIns="0" bIns="0">
            <a:normAutofit/>
          </a:bodyPr>
          <a:lstStyle>
            <a:lvl1pPr marL="0" indent="0">
              <a:lnSpc>
                <a:spcPct val="100000"/>
              </a:lnSpc>
              <a:spcBef>
                <a:spcPts val="0"/>
              </a:spcBef>
              <a:spcAft>
                <a:spcPts val="600"/>
              </a:spcAft>
              <a:buClr>
                <a:schemeClr val="tx1"/>
              </a:buClr>
              <a:buFont typeface="Arial" panose="020B0604020202020204" pitchFamily="34" charset="0"/>
              <a:buNone/>
              <a:defRPr sz="1800" b="0">
                <a:solidFill>
                  <a:schemeClr val="tx1"/>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add text</a:t>
            </a:r>
          </a:p>
        </p:txBody>
      </p:sp>
    </p:spTree>
    <p:extLst>
      <p:ext uri="{BB962C8B-B14F-4D97-AF65-F5344CB8AC3E}">
        <p14:creationId xmlns:p14="http://schemas.microsoft.com/office/powerpoint/2010/main" val="4052080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Quote and image 4">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52196E5-15CA-15E3-1E10-32B3D19927EF}"/>
              </a:ext>
              <a:ext uri="{C183D7F6-B498-43B3-948B-1728B52AA6E4}">
                <adec:decorative xmlns:adec="http://schemas.microsoft.com/office/drawing/2017/decorative" val="1"/>
              </a:ext>
            </a:extLst>
          </p:cNvPr>
          <p:cNvPicPr>
            <a:picLocks noChangeAspect="1"/>
          </p:cNvPicPr>
          <p:nvPr userDrawn="1"/>
        </p:nvPicPr>
        <p:blipFill>
          <a:blip r:embed="rId2"/>
          <a:srcRect/>
          <a:stretch/>
        </p:blipFill>
        <p:spPr>
          <a:xfrm>
            <a:off x="0" y="0"/>
            <a:ext cx="12192000" cy="6857999"/>
          </a:xfrm>
          <a:prstGeom prst="rect">
            <a:avLst/>
          </a:prstGeom>
        </p:spPr>
      </p:pic>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6" name="Picture Placeholder 6">
            <a:extLst>
              <a:ext uri="{FF2B5EF4-FFF2-40B4-BE49-F238E27FC236}">
                <a16:creationId xmlns:a16="http://schemas.microsoft.com/office/drawing/2014/main" id="{652C93B3-5A12-5AAD-2ACF-93939EE7FBF5}"/>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4" name="Content Placeholder 2">
            <a:extLst>
              <a:ext uri="{FF2B5EF4-FFF2-40B4-BE49-F238E27FC236}">
                <a16:creationId xmlns:a16="http://schemas.microsoft.com/office/drawing/2014/main" id="{7558B23E-2241-0C04-DC3A-1FCFC1EF8A24}"/>
              </a:ext>
            </a:extLst>
          </p:cNvPr>
          <p:cNvSpPr>
            <a:spLocks noGrp="1"/>
          </p:cNvSpPr>
          <p:nvPr>
            <p:ph idx="1" hasCustomPrompt="1"/>
          </p:nvPr>
        </p:nvSpPr>
        <p:spPr>
          <a:xfrm>
            <a:off x="1337052" y="2331691"/>
            <a:ext cx="3461285" cy="3110530"/>
          </a:xfrm>
          <a:prstGeom prst="rect">
            <a:avLst/>
          </a:prstGeom>
        </p:spPr>
        <p:txBody>
          <a:bodyPr lIns="0" tIns="0" rIns="0" bIns="0">
            <a:normAutofit/>
          </a:bodyPr>
          <a:lstStyle>
            <a:lvl1pPr marL="0" indent="0">
              <a:lnSpc>
                <a:spcPct val="100000"/>
              </a:lnSpc>
              <a:spcBef>
                <a:spcPts val="0"/>
              </a:spcBef>
              <a:spcAft>
                <a:spcPts val="600"/>
              </a:spcAft>
              <a:buClr>
                <a:schemeClr val="tx1"/>
              </a:buClr>
              <a:buFont typeface="Arial" panose="020B0604020202020204" pitchFamily="34" charset="0"/>
              <a:buNone/>
              <a:defRPr sz="2800" b="1">
                <a:solidFill>
                  <a:schemeClr val="tx1"/>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“Add quote text here”</a:t>
            </a:r>
          </a:p>
        </p:txBody>
      </p:sp>
    </p:spTree>
    <p:extLst>
      <p:ext uri="{BB962C8B-B14F-4D97-AF65-F5344CB8AC3E}">
        <p14:creationId xmlns:p14="http://schemas.microsoft.com/office/powerpoint/2010/main" val="2841820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Quote and image 4">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EB4F947-0C85-DAF2-683C-40847EF7F07B}"/>
              </a:ext>
              <a:ext uri="{C183D7F6-B498-43B3-948B-1728B52AA6E4}">
                <adec:decorative xmlns:adec="http://schemas.microsoft.com/office/drawing/2017/decorative" val="1"/>
              </a:ext>
            </a:extLst>
          </p:cNvPr>
          <p:cNvPicPr>
            <a:picLocks noChangeAspect="1"/>
          </p:cNvPicPr>
          <p:nvPr userDrawn="1"/>
        </p:nvPicPr>
        <p:blipFill>
          <a:blip r:embed="rId2"/>
          <a:srcRect/>
          <a:stretch/>
        </p:blipFill>
        <p:spPr>
          <a:xfrm>
            <a:off x="0" y="0"/>
            <a:ext cx="12192000" cy="6857999"/>
          </a:xfrm>
          <a:prstGeom prst="rect">
            <a:avLst/>
          </a:prstGeom>
        </p:spPr>
      </p:pic>
      <p:sp>
        <p:nvSpPr>
          <p:cNvPr id="2" name="Picture Placeholder 6">
            <a:extLst>
              <a:ext uri="{FF2B5EF4-FFF2-40B4-BE49-F238E27FC236}">
                <a16:creationId xmlns:a16="http://schemas.microsoft.com/office/drawing/2014/main" id="{EA7B0BA1-E61A-5019-0AA4-5328CA2AB0E1}"/>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 </a:t>
            </a:r>
          </a:p>
        </p:txBody>
      </p: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4" name="Content Placeholder 2">
            <a:extLst>
              <a:ext uri="{FF2B5EF4-FFF2-40B4-BE49-F238E27FC236}">
                <a16:creationId xmlns:a16="http://schemas.microsoft.com/office/drawing/2014/main" id="{7A22BD2E-E9C2-A15B-06FB-553974CDE6CE}"/>
              </a:ext>
            </a:extLst>
          </p:cNvPr>
          <p:cNvSpPr>
            <a:spLocks noGrp="1"/>
          </p:cNvSpPr>
          <p:nvPr>
            <p:ph idx="1" hasCustomPrompt="1"/>
          </p:nvPr>
        </p:nvSpPr>
        <p:spPr>
          <a:xfrm>
            <a:off x="1337052" y="2331691"/>
            <a:ext cx="3461285" cy="3110530"/>
          </a:xfrm>
          <a:prstGeom prst="rect">
            <a:avLst/>
          </a:prstGeom>
        </p:spPr>
        <p:txBody>
          <a:bodyPr lIns="0" tIns="0" rIns="0" bIns="0">
            <a:normAutofit/>
          </a:bodyPr>
          <a:lstStyle>
            <a:lvl1pPr marL="0" indent="0">
              <a:lnSpc>
                <a:spcPct val="100000"/>
              </a:lnSpc>
              <a:spcBef>
                <a:spcPts val="0"/>
              </a:spcBef>
              <a:spcAft>
                <a:spcPts val="600"/>
              </a:spcAft>
              <a:buClr>
                <a:schemeClr val="tx1"/>
              </a:buClr>
              <a:buFont typeface="Arial" panose="020B0604020202020204" pitchFamily="34" charset="0"/>
              <a:buNone/>
              <a:defRPr sz="2800" b="1">
                <a:solidFill>
                  <a:schemeClr val="tx1"/>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“Add quote text here”</a:t>
            </a:r>
          </a:p>
        </p:txBody>
      </p:sp>
    </p:spTree>
    <p:extLst>
      <p:ext uri="{BB962C8B-B14F-4D97-AF65-F5344CB8AC3E}">
        <p14:creationId xmlns:p14="http://schemas.microsoft.com/office/powerpoint/2010/main" val="123167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5_Breaker Heading1-Blue-DarkBlueA">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30C3909-1482-1013-E118-A2CE0A1DD3D4}"/>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E3119AD-4AAB-8B34-F6C1-8D76F0D453BB}"/>
              </a:ext>
            </a:extLst>
          </p:cNvPr>
          <p:cNvSpPr>
            <a:spLocks noGrp="1"/>
          </p:cNvSpPr>
          <p:nvPr>
            <p:ph type="title" hasCustomPrompt="1"/>
          </p:nvPr>
        </p:nvSpPr>
        <p:spPr>
          <a:xfrm>
            <a:off x="770042" y="2242938"/>
            <a:ext cx="10515600" cy="1325563"/>
          </a:xfrm>
        </p:spPr>
        <p:txBody>
          <a:bodyPr>
            <a:noAutofit/>
          </a:bodyPr>
          <a:lstStyle>
            <a:lvl1pPr>
              <a:defRPr sz="6000" b="1"/>
            </a:lvl1pPr>
          </a:lstStyle>
          <a:p>
            <a:r>
              <a:rPr lang="en-US"/>
              <a:t>Breaker slide 1</a:t>
            </a:r>
            <a:endParaRPr lang="en-GB"/>
          </a:p>
        </p:txBody>
      </p:sp>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882932" y="3564000"/>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10" name="Rectangle 9">
            <a:extLst>
              <a:ext uri="{FF2B5EF4-FFF2-40B4-BE49-F238E27FC236}">
                <a16:creationId xmlns:a16="http://schemas.microsoft.com/office/drawing/2014/main" id="{8262997B-3AAD-0D48-95DC-60BECBF9FEF6}"/>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spTree>
    <p:extLst>
      <p:ext uri="{BB962C8B-B14F-4D97-AF65-F5344CB8AC3E}">
        <p14:creationId xmlns:p14="http://schemas.microsoft.com/office/powerpoint/2010/main" val="33411987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6_Breaker Heading1-Blue-DarkBlueA">
    <p:bg>
      <p:bgPr>
        <a:solidFill>
          <a:srgbClr val="F6F8F8"/>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AF6C2AD-0E53-2A94-6EDF-C2BC1C35E66B}"/>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241914" y="-121920"/>
            <a:ext cx="12408747" cy="6979920"/>
          </a:xfrm>
          <a:prstGeom prst="rect">
            <a:avLst/>
          </a:prstGeom>
        </p:spPr>
      </p:pic>
      <p:sp>
        <p:nvSpPr>
          <p:cNvPr id="4" name="Title 1">
            <a:extLst>
              <a:ext uri="{FF2B5EF4-FFF2-40B4-BE49-F238E27FC236}">
                <a16:creationId xmlns:a16="http://schemas.microsoft.com/office/drawing/2014/main" id="{3D1B5349-CF21-E9D2-92A0-6C58C15A043A}"/>
              </a:ext>
            </a:extLst>
          </p:cNvPr>
          <p:cNvSpPr>
            <a:spLocks noGrp="1"/>
          </p:cNvSpPr>
          <p:nvPr>
            <p:ph type="title" hasCustomPrompt="1"/>
          </p:nvPr>
        </p:nvSpPr>
        <p:spPr>
          <a:xfrm>
            <a:off x="521688" y="2165645"/>
            <a:ext cx="10515600" cy="1325563"/>
          </a:xfrm>
        </p:spPr>
        <p:txBody>
          <a:bodyPr>
            <a:noAutofit/>
          </a:bodyPr>
          <a:lstStyle>
            <a:lvl1pPr>
              <a:defRPr sz="6000" b="1"/>
            </a:lvl1pPr>
          </a:lstStyle>
          <a:p>
            <a:r>
              <a:rPr lang="en-US"/>
              <a:t>Breaker </a:t>
            </a:r>
            <a:br>
              <a:rPr lang="en-US"/>
            </a:br>
            <a:r>
              <a:rPr lang="en-US"/>
              <a:t>slide 2</a:t>
            </a:r>
            <a:endParaRPr lang="en-GB"/>
          </a:p>
        </p:txBody>
      </p:sp>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612000"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10" name="Rectangle 9">
            <a:extLst>
              <a:ext uri="{FF2B5EF4-FFF2-40B4-BE49-F238E27FC236}">
                <a16:creationId xmlns:a16="http://schemas.microsoft.com/office/drawing/2014/main" id="{8262997B-3AAD-0D48-95DC-60BECBF9FEF6}"/>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spTree>
    <p:extLst>
      <p:ext uri="{BB962C8B-B14F-4D97-AF65-F5344CB8AC3E}">
        <p14:creationId xmlns:p14="http://schemas.microsoft.com/office/powerpoint/2010/main" val="21058953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8_Breaker Heading1-Blue-DarkBlueA">
    <p:bg>
      <p:bgPr>
        <a:solidFill>
          <a:srgbClr val="F6F8F8"/>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2D07C2D6-AB1B-B84B-BC13-7D79E8BCFCF8}"/>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16318" y="-148043"/>
            <a:ext cx="12499929" cy="7031210"/>
          </a:xfrm>
          <a:prstGeom prst="rect">
            <a:avLst/>
          </a:prstGeom>
        </p:spPr>
      </p:pic>
      <p:sp>
        <p:nvSpPr>
          <p:cNvPr id="2" name="Title 1">
            <a:extLst>
              <a:ext uri="{FF2B5EF4-FFF2-40B4-BE49-F238E27FC236}">
                <a16:creationId xmlns:a16="http://schemas.microsoft.com/office/drawing/2014/main" id="{8506D8CC-65FF-0E59-2392-2C0EBC0605F9}"/>
              </a:ext>
            </a:extLst>
          </p:cNvPr>
          <p:cNvSpPr>
            <a:spLocks noGrp="1"/>
          </p:cNvSpPr>
          <p:nvPr>
            <p:ph type="title" hasCustomPrompt="1"/>
          </p:nvPr>
        </p:nvSpPr>
        <p:spPr>
          <a:xfrm>
            <a:off x="747468" y="2165645"/>
            <a:ext cx="10515600" cy="1325563"/>
          </a:xfrm>
        </p:spPr>
        <p:txBody>
          <a:bodyPr>
            <a:noAutofit/>
          </a:bodyPr>
          <a:lstStyle>
            <a:lvl1pPr>
              <a:defRPr sz="6000" b="1"/>
            </a:lvl1pPr>
          </a:lstStyle>
          <a:p>
            <a:r>
              <a:rPr lang="en-US"/>
              <a:t>Breaker </a:t>
            </a:r>
            <a:br>
              <a:rPr lang="en-US"/>
            </a:br>
            <a:r>
              <a:rPr lang="en-US"/>
              <a:t>slide 3</a:t>
            </a:r>
            <a:endParaRPr lang="en-GB"/>
          </a:p>
        </p:txBody>
      </p:sp>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891916"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10" name="Rectangle 9">
            <a:extLst>
              <a:ext uri="{FF2B5EF4-FFF2-40B4-BE49-F238E27FC236}">
                <a16:creationId xmlns:a16="http://schemas.microsoft.com/office/drawing/2014/main" id="{8262997B-3AAD-0D48-95DC-60BECBF9FEF6}"/>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spTree>
    <p:extLst>
      <p:ext uri="{BB962C8B-B14F-4D97-AF65-F5344CB8AC3E}">
        <p14:creationId xmlns:p14="http://schemas.microsoft.com/office/powerpoint/2010/main" val="13609168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7_Breaker Heading1-Blue-DarkBlueA">
    <p:bg>
      <p:bgPr>
        <a:solidFill>
          <a:srgbClr val="F6F8F8"/>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76489-9A30-702B-3E26-D81845892857}"/>
              </a:ext>
            </a:extLst>
          </p:cNvPr>
          <p:cNvSpPr>
            <a:spLocks noGrp="1"/>
          </p:cNvSpPr>
          <p:nvPr>
            <p:ph type="title" hasCustomPrompt="1"/>
          </p:nvPr>
        </p:nvSpPr>
        <p:spPr>
          <a:xfrm>
            <a:off x="747468" y="2165645"/>
            <a:ext cx="10515600" cy="1325563"/>
          </a:xfrm>
        </p:spPr>
        <p:txBody>
          <a:bodyPr>
            <a:noAutofit/>
          </a:bodyPr>
          <a:lstStyle>
            <a:lvl1pPr>
              <a:defRPr sz="6000" b="1"/>
            </a:lvl1pPr>
          </a:lstStyle>
          <a:p>
            <a:r>
              <a:rPr lang="en-US"/>
              <a:t>Breaker </a:t>
            </a:r>
            <a:br>
              <a:rPr lang="en-US"/>
            </a:br>
            <a:r>
              <a:rPr lang="en-US"/>
              <a:t>slide 4</a:t>
            </a:r>
            <a:endParaRPr lang="en-GB"/>
          </a:p>
        </p:txBody>
      </p:sp>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854598"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10" name="Rectangle 9">
            <a:extLst>
              <a:ext uri="{FF2B5EF4-FFF2-40B4-BE49-F238E27FC236}">
                <a16:creationId xmlns:a16="http://schemas.microsoft.com/office/drawing/2014/main" id="{8262997B-3AAD-0D48-95DC-60BECBF9FEF6}"/>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pic>
        <p:nvPicPr>
          <p:cNvPr id="5" name="Picture 4" descr="A blue rectangle with black background&#10;&#10;Description automatically generated">
            <a:extLst>
              <a:ext uri="{FF2B5EF4-FFF2-40B4-BE49-F238E27FC236}">
                <a16:creationId xmlns:a16="http://schemas.microsoft.com/office/drawing/2014/main" id="{D115B473-1B85-DD59-52BE-0E90A80C9408}"/>
              </a:ext>
            </a:extLst>
          </p:cNvPr>
          <p:cNvPicPr>
            <a:picLocks noChangeAspect="1"/>
          </p:cNvPicPr>
          <p:nvPr userDrawn="1"/>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1741727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ample-Icons-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cxnSp>
        <p:nvCxnSpPr>
          <p:cNvPr id="11" name="Straight Connector 10">
            <a:extLst>
              <a:ext uri="{FF2B5EF4-FFF2-40B4-BE49-F238E27FC236}">
                <a16:creationId xmlns:a16="http://schemas.microsoft.com/office/drawing/2014/main" id="{5591C7AB-7F8B-2041-80C3-EE781F24EB94}"/>
              </a:ext>
              <a:ext uri="{C183D7F6-B498-43B3-948B-1728B52AA6E4}">
                <adec:decorative xmlns:adec="http://schemas.microsoft.com/office/drawing/2017/decorative" val="1"/>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4741F68A-44AA-5742-B124-91614CFD14BB}"/>
              </a:ext>
              <a:ext uri="{C183D7F6-B498-43B3-948B-1728B52AA6E4}">
                <adec:decorative xmlns:adec="http://schemas.microsoft.com/office/drawing/2017/decorative" val="1"/>
              </a:ext>
            </a:extLst>
          </p:cNvPr>
          <p:cNvSpPr/>
          <p:nvPr userDrawn="1"/>
        </p:nvSpPr>
        <p:spPr>
          <a:xfrm>
            <a:off x="383058"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3568E66E-4300-C34D-B490-E2E6A73E585A}"/>
              </a:ext>
              <a:ext uri="{C183D7F6-B498-43B3-948B-1728B52AA6E4}">
                <adec:decorative xmlns:adec="http://schemas.microsoft.com/office/drawing/2017/decorative" val="1"/>
              </a:ext>
            </a:extLst>
          </p:cNvPr>
          <p:cNvSpPr/>
          <p:nvPr userDrawn="1"/>
        </p:nvSpPr>
        <p:spPr>
          <a:xfrm>
            <a:off x="383058"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F337980B-A75B-014B-A7A8-965882204640}"/>
              </a:ext>
              <a:ext uri="{C183D7F6-B498-43B3-948B-1728B52AA6E4}">
                <adec:decorative xmlns:adec="http://schemas.microsoft.com/office/drawing/2017/decorative" val="1"/>
              </a:ext>
            </a:extLst>
          </p:cNvPr>
          <p:cNvSpPr/>
          <p:nvPr userDrawn="1"/>
        </p:nvSpPr>
        <p:spPr>
          <a:xfrm>
            <a:off x="1534525"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E8B5FF7D-C2EF-9E4C-A4CF-A835052E5DF8}"/>
              </a:ext>
              <a:ext uri="{C183D7F6-B498-43B3-948B-1728B52AA6E4}">
                <adec:decorative xmlns:adec="http://schemas.microsoft.com/office/drawing/2017/decorative" val="1"/>
              </a:ext>
            </a:extLst>
          </p:cNvPr>
          <p:cNvSpPr/>
          <p:nvPr userDrawn="1"/>
        </p:nvSpPr>
        <p:spPr>
          <a:xfrm>
            <a:off x="2685992"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177481C1-F4F0-BE4E-B991-152BB9620270}"/>
              </a:ext>
              <a:ext uri="{C183D7F6-B498-43B3-948B-1728B52AA6E4}">
                <adec:decorative xmlns:adec="http://schemas.microsoft.com/office/drawing/2017/decorative" val="1"/>
              </a:ext>
            </a:extLst>
          </p:cNvPr>
          <p:cNvSpPr/>
          <p:nvPr userDrawn="1"/>
        </p:nvSpPr>
        <p:spPr>
          <a:xfrm>
            <a:off x="3837459"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a:extLst>
              <a:ext uri="{FF2B5EF4-FFF2-40B4-BE49-F238E27FC236}">
                <a16:creationId xmlns:a16="http://schemas.microsoft.com/office/drawing/2014/main" id="{2FBC860F-BE8A-634D-9A96-33CE6D96B9F0}"/>
              </a:ext>
              <a:ext uri="{C183D7F6-B498-43B3-948B-1728B52AA6E4}">
                <adec:decorative xmlns:adec="http://schemas.microsoft.com/office/drawing/2017/decorative" val="1"/>
              </a:ext>
            </a:extLst>
          </p:cNvPr>
          <p:cNvSpPr/>
          <p:nvPr userDrawn="1"/>
        </p:nvSpPr>
        <p:spPr>
          <a:xfrm>
            <a:off x="4988926"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extLst>
              <a:ext uri="{FF2B5EF4-FFF2-40B4-BE49-F238E27FC236}">
                <a16:creationId xmlns:a16="http://schemas.microsoft.com/office/drawing/2014/main" id="{5FA913FF-786C-1944-BF18-E9AB064B3444}"/>
              </a:ext>
              <a:ext uri="{C183D7F6-B498-43B3-948B-1728B52AA6E4}">
                <adec:decorative xmlns:adec="http://schemas.microsoft.com/office/drawing/2017/decorative" val="1"/>
              </a:ext>
            </a:extLst>
          </p:cNvPr>
          <p:cNvSpPr/>
          <p:nvPr userDrawn="1"/>
        </p:nvSpPr>
        <p:spPr>
          <a:xfrm>
            <a:off x="6140393"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6C22D839-E390-8340-B649-B4FC5A6CFD70}"/>
              </a:ext>
              <a:ext uri="{C183D7F6-B498-43B3-948B-1728B52AA6E4}">
                <adec:decorative xmlns:adec="http://schemas.microsoft.com/office/drawing/2017/decorative" val="1"/>
              </a:ext>
            </a:extLst>
          </p:cNvPr>
          <p:cNvSpPr/>
          <p:nvPr userDrawn="1"/>
        </p:nvSpPr>
        <p:spPr>
          <a:xfrm>
            <a:off x="7291860"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4640EE3D-EEFC-874A-A65B-DDDE03FC3221}"/>
              </a:ext>
              <a:ext uri="{C183D7F6-B498-43B3-948B-1728B52AA6E4}">
                <adec:decorative xmlns:adec="http://schemas.microsoft.com/office/drawing/2017/decorative" val="1"/>
              </a:ext>
            </a:extLst>
          </p:cNvPr>
          <p:cNvSpPr/>
          <p:nvPr userDrawn="1"/>
        </p:nvSpPr>
        <p:spPr>
          <a:xfrm>
            <a:off x="8443327"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2A667BF2-B8EF-D949-9F15-FC3B3099AD58}"/>
              </a:ext>
              <a:ext uri="{C183D7F6-B498-43B3-948B-1728B52AA6E4}">
                <adec:decorative xmlns:adec="http://schemas.microsoft.com/office/drawing/2017/decorative" val="1"/>
              </a:ext>
            </a:extLst>
          </p:cNvPr>
          <p:cNvSpPr/>
          <p:nvPr userDrawn="1"/>
        </p:nvSpPr>
        <p:spPr>
          <a:xfrm>
            <a:off x="9594794"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a:extLst>
              <a:ext uri="{FF2B5EF4-FFF2-40B4-BE49-F238E27FC236}">
                <a16:creationId xmlns:a16="http://schemas.microsoft.com/office/drawing/2014/main" id="{47201170-3375-514F-99C2-E37C6903968A}"/>
              </a:ext>
              <a:ext uri="{C183D7F6-B498-43B3-948B-1728B52AA6E4}">
                <adec:decorative xmlns:adec="http://schemas.microsoft.com/office/drawing/2017/decorative" val="1"/>
              </a:ext>
            </a:extLst>
          </p:cNvPr>
          <p:cNvSpPr/>
          <p:nvPr userDrawn="1"/>
        </p:nvSpPr>
        <p:spPr>
          <a:xfrm>
            <a:off x="10746258"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1E18572B-1544-A043-9B02-7AB01C90C51F}"/>
              </a:ext>
              <a:ext uri="{C183D7F6-B498-43B3-948B-1728B52AA6E4}">
                <adec:decorative xmlns:adec="http://schemas.microsoft.com/office/drawing/2017/decorative" val="1"/>
              </a:ext>
            </a:extLst>
          </p:cNvPr>
          <p:cNvSpPr/>
          <p:nvPr userDrawn="1"/>
        </p:nvSpPr>
        <p:spPr>
          <a:xfrm>
            <a:off x="1534525"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E8D2BEC2-9D68-CC4D-A04A-BB949A02D509}"/>
              </a:ext>
              <a:ext uri="{C183D7F6-B498-43B3-948B-1728B52AA6E4}">
                <adec:decorative xmlns:adec="http://schemas.microsoft.com/office/drawing/2017/decorative" val="1"/>
              </a:ext>
            </a:extLst>
          </p:cNvPr>
          <p:cNvSpPr/>
          <p:nvPr userDrawn="1"/>
        </p:nvSpPr>
        <p:spPr>
          <a:xfrm>
            <a:off x="2685992"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F7415083-D44F-FE40-A8D1-7BFAC700DF6C}"/>
              </a:ext>
              <a:ext uri="{C183D7F6-B498-43B3-948B-1728B52AA6E4}">
                <adec:decorative xmlns:adec="http://schemas.microsoft.com/office/drawing/2017/decorative" val="1"/>
              </a:ext>
            </a:extLst>
          </p:cNvPr>
          <p:cNvSpPr/>
          <p:nvPr userDrawn="1"/>
        </p:nvSpPr>
        <p:spPr>
          <a:xfrm>
            <a:off x="3837459"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a:extLst>
              <a:ext uri="{FF2B5EF4-FFF2-40B4-BE49-F238E27FC236}">
                <a16:creationId xmlns:a16="http://schemas.microsoft.com/office/drawing/2014/main" id="{5E67BC68-4FB2-EE4A-A33E-6A7AF0CF413F}"/>
              </a:ext>
              <a:ext uri="{C183D7F6-B498-43B3-948B-1728B52AA6E4}">
                <adec:decorative xmlns:adec="http://schemas.microsoft.com/office/drawing/2017/decorative" val="1"/>
              </a:ext>
            </a:extLst>
          </p:cNvPr>
          <p:cNvSpPr/>
          <p:nvPr userDrawn="1"/>
        </p:nvSpPr>
        <p:spPr>
          <a:xfrm>
            <a:off x="4988926"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a:extLst>
              <a:ext uri="{FF2B5EF4-FFF2-40B4-BE49-F238E27FC236}">
                <a16:creationId xmlns:a16="http://schemas.microsoft.com/office/drawing/2014/main" id="{0277C142-7A53-7A4A-A8FB-FBF33048E364}"/>
              </a:ext>
              <a:ext uri="{C183D7F6-B498-43B3-948B-1728B52AA6E4}">
                <adec:decorative xmlns:adec="http://schemas.microsoft.com/office/drawing/2017/decorative" val="1"/>
              </a:ext>
            </a:extLst>
          </p:cNvPr>
          <p:cNvSpPr/>
          <p:nvPr userDrawn="1"/>
        </p:nvSpPr>
        <p:spPr>
          <a:xfrm>
            <a:off x="6140393"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28">
            <a:extLst>
              <a:ext uri="{FF2B5EF4-FFF2-40B4-BE49-F238E27FC236}">
                <a16:creationId xmlns:a16="http://schemas.microsoft.com/office/drawing/2014/main" id="{6ADC5831-BE66-5045-87AF-18EBDF02747B}"/>
              </a:ext>
              <a:ext uri="{C183D7F6-B498-43B3-948B-1728B52AA6E4}">
                <adec:decorative xmlns:adec="http://schemas.microsoft.com/office/drawing/2017/decorative" val="1"/>
              </a:ext>
            </a:extLst>
          </p:cNvPr>
          <p:cNvSpPr/>
          <p:nvPr userDrawn="1"/>
        </p:nvSpPr>
        <p:spPr>
          <a:xfrm>
            <a:off x="7291860"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a:extLst>
              <a:ext uri="{FF2B5EF4-FFF2-40B4-BE49-F238E27FC236}">
                <a16:creationId xmlns:a16="http://schemas.microsoft.com/office/drawing/2014/main" id="{2CB65DE4-B016-474E-A1C1-495957C7CA04}"/>
              </a:ext>
              <a:ext uri="{C183D7F6-B498-43B3-948B-1728B52AA6E4}">
                <adec:decorative xmlns:adec="http://schemas.microsoft.com/office/drawing/2017/decorative" val="1"/>
              </a:ext>
            </a:extLst>
          </p:cNvPr>
          <p:cNvSpPr/>
          <p:nvPr userDrawn="1"/>
        </p:nvSpPr>
        <p:spPr>
          <a:xfrm>
            <a:off x="8443327"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Rectangle 30">
            <a:extLst>
              <a:ext uri="{FF2B5EF4-FFF2-40B4-BE49-F238E27FC236}">
                <a16:creationId xmlns:a16="http://schemas.microsoft.com/office/drawing/2014/main" id="{58B3AA15-3E6B-C347-B0BE-F416C5684A23}"/>
              </a:ext>
              <a:ext uri="{C183D7F6-B498-43B3-948B-1728B52AA6E4}">
                <adec:decorative xmlns:adec="http://schemas.microsoft.com/office/drawing/2017/decorative" val="1"/>
              </a:ext>
            </a:extLst>
          </p:cNvPr>
          <p:cNvSpPr/>
          <p:nvPr userDrawn="1"/>
        </p:nvSpPr>
        <p:spPr>
          <a:xfrm>
            <a:off x="9594794"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Rectangle 31">
            <a:extLst>
              <a:ext uri="{FF2B5EF4-FFF2-40B4-BE49-F238E27FC236}">
                <a16:creationId xmlns:a16="http://schemas.microsoft.com/office/drawing/2014/main" id="{7AC0924D-A95B-1E43-84A3-825886C48DD3}"/>
              </a:ext>
              <a:ext uri="{C183D7F6-B498-43B3-948B-1728B52AA6E4}">
                <adec:decorative xmlns:adec="http://schemas.microsoft.com/office/drawing/2017/decorative" val="1"/>
              </a:ext>
            </a:extLst>
          </p:cNvPr>
          <p:cNvSpPr/>
          <p:nvPr userDrawn="1"/>
        </p:nvSpPr>
        <p:spPr>
          <a:xfrm>
            <a:off x="10746258"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ectangle 32">
            <a:extLst>
              <a:ext uri="{FF2B5EF4-FFF2-40B4-BE49-F238E27FC236}">
                <a16:creationId xmlns:a16="http://schemas.microsoft.com/office/drawing/2014/main" id="{CA6737CC-78B4-0C46-99B9-341CFA60EF40}"/>
              </a:ext>
              <a:ext uri="{C183D7F6-B498-43B3-948B-1728B52AA6E4}">
                <adec:decorative xmlns:adec="http://schemas.microsoft.com/office/drawing/2017/decorative" val="1"/>
              </a:ext>
            </a:extLst>
          </p:cNvPr>
          <p:cNvSpPr/>
          <p:nvPr userDrawn="1"/>
        </p:nvSpPr>
        <p:spPr>
          <a:xfrm>
            <a:off x="383058"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a:extLst>
              <a:ext uri="{FF2B5EF4-FFF2-40B4-BE49-F238E27FC236}">
                <a16:creationId xmlns:a16="http://schemas.microsoft.com/office/drawing/2014/main" id="{72455CAA-C332-E746-A62B-4F86F892F94A}"/>
              </a:ext>
              <a:ext uri="{C183D7F6-B498-43B3-948B-1728B52AA6E4}">
                <adec:decorative xmlns:adec="http://schemas.microsoft.com/office/drawing/2017/decorative" val="1"/>
              </a:ext>
            </a:extLst>
          </p:cNvPr>
          <p:cNvSpPr/>
          <p:nvPr userDrawn="1"/>
        </p:nvSpPr>
        <p:spPr>
          <a:xfrm>
            <a:off x="1534525"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a:extLst>
              <a:ext uri="{FF2B5EF4-FFF2-40B4-BE49-F238E27FC236}">
                <a16:creationId xmlns:a16="http://schemas.microsoft.com/office/drawing/2014/main" id="{8BF322EA-8B44-2C46-9412-34692FAFE8CB}"/>
              </a:ext>
              <a:ext uri="{C183D7F6-B498-43B3-948B-1728B52AA6E4}">
                <adec:decorative xmlns:adec="http://schemas.microsoft.com/office/drawing/2017/decorative" val="1"/>
              </a:ext>
            </a:extLst>
          </p:cNvPr>
          <p:cNvSpPr/>
          <p:nvPr userDrawn="1"/>
        </p:nvSpPr>
        <p:spPr>
          <a:xfrm>
            <a:off x="2685992"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BDB462B7-0B7F-EA46-9EFF-D26991D2304D}"/>
              </a:ext>
              <a:ext uri="{C183D7F6-B498-43B3-948B-1728B52AA6E4}">
                <adec:decorative xmlns:adec="http://schemas.microsoft.com/office/drawing/2017/decorative" val="1"/>
              </a:ext>
            </a:extLst>
          </p:cNvPr>
          <p:cNvSpPr/>
          <p:nvPr userDrawn="1"/>
        </p:nvSpPr>
        <p:spPr>
          <a:xfrm>
            <a:off x="3837459"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36">
            <a:extLst>
              <a:ext uri="{FF2B5EF4-FFF2-40B4-BE49-F238E27FC236}">
                <a16:creationId xmlns:a16="http://schemas.microsoft.com/office/drawing/2014/main" id="{FF522785-C8F3-734E-AF20-487FED2CEBCA}"/>
              </a:ext>
              <a:ext uri="{C183D7F6-B498-43B3-948B-1728B52AA6E4}">
                <adec:decorative xmlns:adec="http://schemas.microsoft.com/office/drawing/2017/decorative" val="1"/>
              </a:ext>
            </a:extLst>
          </p:cNvPr>
          <p:cNvSpPr/>
          <p:nvPr userDrawn="1"/>
        </p:nvSpPr>
        <p:spPr>
          <a:xfrm>
            <a:off x="4988926"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a:extLst>
              <a:ext uri="{FF2B5EF4-FFF2-40B4-BE49-F238E27FC236}">
                <a16:creationId xmlns:a16="http://schemas.microsoft.com/office/drawing/2014/main" id="{798AD1D6-A541-1941-8B56-2FF0936767C6}"/>
              </a:ext>
              <a:ext uri="{C183D7F6-B498-43B3-948B-1728B52AA6E4}">
                <adec:decorative xmlns:adec="http://schemas.microsoft.com/office/drawing/2017/decorative" val="1"/>
              </a:ext>
            </a:extLst>
          </p:cNvPr>
          <p:cNvSpPr/>
          <p:nvPr userDrawn="1"/>
        </p:nvSpPr>
        <p:spPr>
          <a:xfrm>
            <a:off x="6140393"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a:extLst>
              <a:ext uri="{FF2B5EF4-FFF2-40B4-BE49-F238E27FC236}">
                <a16:creationId xmlns:a16="http://schemas.microsoft.com/office/drawing/2014/main" id="{A844F750-124C-F246-BCDD-67595B93DC88}"/>
              </a:ext>
              <a:ext uri="{C183D7F6-B498-43B3-948B-1728B52AA6E4}">
                <adec:decorative xmlns:adec="http://schemas.microsoft.com/office/drawing/2017/decorative" val="1"/>
              </a:ext>
            </a:extLst>
          </p:cNvPr>
          <p:cNvSpPr/>
          <p:nvPr userDrawn="1"/>
        </p:nvSpPr>
        <p:spPr>
          <a:xfrm>
            <a:off x="7291860"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a:extLst>
              <a:ext uri="{FF2B5EF4-FFF2-40B4-BE49-F238E27FC236}">
                <a16:creationId xmlns:a16="http://schemas.microsoft.com/office/drawing/2014/main" id="{15499656-96AE-C649-B3C1-81D5C6F60DA6}"/>
              </a:ext>
              <a:ext uri="{C183D7F6-B498-43B3-948B-1728B52AA6E4}">
                <adec:decorative xmlns:adec="http://schemas.microsoft.com/office/drawing/2017/decorative" val="1"/>
              </a:ext>
            </a:extLst>
          </p:cNvPr>
          <p:cNvSpPr/>
          <p:nvPr userDrawn="1"/>
        </p:nvSpPr>
        <p:spPr>
          <a:xfrm>
            <a:off x="8443327"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40">
            <a:extLst>
              <a:ext uri="{FF2B5EF4-FFF2-40B4-BE49-F238E27FC236}">
                <a16:creationId xmlns:a16="http://schemas.microsoft.com/office/drawing/2014/main" id="{B3150134-3C23-2A41-8EC0-2D0F308CD2FE}"/>
              </a:ext>
              <a:ext uri="{C183D7F6-B498-43B3-948B-1728B52AA6E4}">
                <adec:decorative xmlns:adec="http://schemas.microsoft.com/office/drawing/2017/decorative" val="1"/>
              </a:ext>
            </a:extLst>
          </p:cNvPr>
          <p:cNvSpPr/>
          <p:nvPr userDrawn="1"/>
        </p:nvSpPr>
        <p:spPr>
          <a:xfrm>
            <a:off x="9594794"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a:extLst>
              <a:ext uri="{FF2B5EF4-FFF2-40B4-BE49-F238E27FC236}">
                <a16:creationId xmlns:a16="http://schemas.microsoft.com/office/drawing/2014/main" id="{4A542EAC-EEE9-2748-9DAC-6986FFF6348A}"/>
              </a:ext>
              <a:ext uri="{C183D7F6-B498-43B3-948B-1728B52AA6E4}">
                <adec:decorative xmlns:adec="http://schemas.microsoft.com/office/drawing/2017/decorative" val="1"/>
              </a:ext>
            </a:extLst>
          </p:cNvPr>
          <p:cNvSpPr/>
          <p:nvPr userDrawn="1"/>
        </p:nvSpPr>
        <p:spPr>
          <a:xfrm>
            <a:off x="10746258"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a:extLst>
              <a:ext uri="{FF2B5EF4-FFF2-40B4-BE49-F238E27FC236}">
                <a16:creationId xmlns:a16="http://schemas.microsoft.com/office/drawing/2014/main" id="{2D1CDB1A-8B42-520A-323D-5D120AA42E9C}"/>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1909195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Headline slide with image A">
    <p:bg>
      <p:bgPr>
        <a:solidFill>
          <a:srgbClr val="F6F8F8"/>
        </a:solidFill>
        <a:effectLst/>
      </p:bgPr>
    </p:bg>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1EF456E7-F404-A541-B6E9-27C1B10EC600}"/>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pPr algn="r"/>
              <a:t>‹#›</a:t>
            </a:fld>
            <a:endParaRPr lang="en-GB" sz="1200">
              <a:solidFill>
                <a:schemeClr val="tx1"/>
              </a:solidFill>
            </a:endParaRPr>
          </a:p>
        </p:txBody>
      </p:sp>
      <p:sp>
        <p:nvSpPr>
          <p:cNvPr id="5" name="Text Placeholder 6">
            <a:extLst>
              <a:ext uri="{FF2B5EF4-FFF2-40B4-BE49-F238E27FC236}">
                <a16:creationId xmlns:a16="http://schemas.microsoft.com/office/drawing/2014/main" id="{50355A0D-4235-0CF1-A976-C33D8CCCBFCD}"/>
              </a:ext>
            </a:extLst>
          </p:cNvPr>
          <p:cNvSpPr>
            <a:spLocks noGrp="1"/>
          </p:cNvSpPr>
          <p:nvPr>
            <p:ph type="body" sz="quarter" idx="13" hasCustomPrompt="1"/>
          </p:nvPr>
        </p:nvSpPr>
        <p:spPr>
          <a:xfrm>
            <a:off x="891916"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2" name="Title 1">
            <a:extLst>
              <a:ext uri="{FF2B5EF4-FFF2-40B4-BE49-F238E27FC236}">
                <a16:creationId xmlns:a16="http://schemas.microsoft.com/office/drawing/2014/main" id="{77E577A8-7F18-CBCC-319C-10DC2550A76F}"/>
              </a:ext>
            </a:extLst>
          </p:cNvPr>
          <p:cNvSpPr>
            <a:spLocks noGrp="1"/>
          </p:cNvSpPr>
          <p:nvPr>
            <p:ph type="title" hasCustomPrompt="1"/>
          </p:nvPr>
        </p:nvSpPr>
        <p:spPr>
          <a:xfrm>
            <a:off x="747468" y="2165645"/>
            <a:ext cx="4716354" cy="1325563"/>
          </a:xfrm>
        </p:spPr>
        <p:txBody>
          <a:bodyPr>
            <a:noAutofit/>
          </a:bodyPr>
          <a:lstStyle>
            <a:lvl1pPr>
              <a:defRPr sz="6000" b="1"/>
            </a:lvl1pPr>
          </a:lstStyle>
          <a:p>
            <a:r>
              <a:rPr lang="en-US"/>
              <a:t>Breaker </a:t>
            </a:r>
            <a:br>
              <a:rPr lang="en-US"/>
            </a:br>
            <a:r>
              <a:rPr lang="en-US"/>
              <a:t>slide 5</a:t>
            </a:r>
            <a:endParaRPr lang="en-GB"/>
          </a:p>
        </p:txBody>
      </p:sp>
    </p:spTree>
    <p:extLst>
      <p:ext uri="{BB962C8B-B14F-4D97-AF65-F5344CB8AC3E}">
        <p14:creationId xmlns:p14="http://schemas.microsoft.com/office/powerpoint/2010/main" val="1256846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End Slide ACCESSIBL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6D92FD5-08EA-6BC8-29BC-BCF5EEFE18AA}"/>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rot="5400000">
            <a:off x="-2509143" y="-71523"/>
            <a:ext cx="10768951" cy="7616239"/>
          </a:xfrm>
          <a:prstGeom prst="rect">
            <a:avLst/>
          </a:prstGeom>
        </p:spPr>
      </p:pic>
      <p:pic>
        <p:nvPicPr>
          <p:cNvPr id="3" name="Picture 2" descr="Logo&#10;&#10;Description automatically generated">
            <a:extLst>
              <a:ext uri="{FF2B5EF4-FFF2-40B4-BE49-F238E27FC236}">
                <a16:creationId xmlns:a16="http://schemas.microsoft.com/office/drawing/2014/main" id="{077C56A3-4FFE-73CF-6F7F-1F451E5B3F1E}"/>
              </a:ext>
            </a:extLst>
          </p:cNvPr>
          <p:cNvPicPr>
            <a:picLocks noChangeAspect="1"/>
          </p:cNvPicPr>
          <p:nvPr userDrawn="1"/>
        </p:nvPicPr>
        <p:blipFill>
          <a:blip r:embed="rId3"/>
          <a:stretch>
            <a:fillRect/>
          </a:stretch>
        </p:blipFill>
        <p:spPr>
          <a:xfrm>
            <a:off x="10551045" y="364425"/>
            <a:ext cx="1208955" cy="979789"/>
          </a:xfrm>
          <a:prstGeom prst="rect">
            <a:avLst/>
          </a:prstGeom>
        </p:spPr>
      </p:pic>
      <p:cxnSp>
        <p:nvCxnSpPr>
          <p:cNvPr id="9" name="Straight Connector 8">
            <a:extLst>
              <a:ext uri="{FF2B5EF4-FFF2-40B4-BE49-F238E27FC236}">
                <a16:creationId xmlns:a16="http://schemas.microsoft.com/office/drawing/2014/main" id="{F9D383FB-0467-4241-BEF0-D636E886723B}"/>
              </a:ext>
              <a:ext uri="{C183D7F6-B498-43B3-948B-1728B52AA6E4}">
                <adec:decorative xmlns:adec="http://schemas.microsoft.com/office/drawing/2017/decorative" val="1"/>
              </a:ext>
            </a:extLst>
          </p:cNvPr>
          <p:cNvCxnSpPr/>
          <p:nvPr userDrawn="1"/>
        </p:nvCxnSpPr>
        <p:spPr>
          <a:xfrm>
            <a:off x="5715926" y="2605852"/>
            <a:ext cx="8651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0390E57B-AF19-8642-9E47-AF887F52887B}"/>
              </a:ext>
            </a:extLst>
          </p:cNvPr>
          <p:cNvSpPr txBox="1"/>
          <p:nvPr userDrawn="1"/>
        </p:nvSpPr>
        <p:spPr>
          <a:xfrm>
            <a:off x="5610770" y="2808746"/>
            <a:ext cx="4343734" cy="2608032"/>
          </a:xfrm>
          <a:prstGeom prst="rect">
            <a:avLst/>
          </a:prstGeom>
          <a:noFill/>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2400"/>
              </a:spcAft>
              <a:buClr>
                <a:srgbClr val="005EB8"/>
              </a:buClr>
              <a:buSzTx/>
              <a:buFont typeface="Arial" panose="020B0604020202020204" pitchFamily="34" charset="0"/>
              <a:buNone/>
              <a:tabLst/>
              <a:defRPr/>
            </a:pPr>
            <a:r>
              <a:rPr kumimoji="0" lang="en-GB" sz="3600" b="1" i="0" u="none" strike="noStrike" kern="1200" cap="none" spc="20" normalizeH="0" baseline="0" noProof="0">
                <a:ln>
                  <a:noFill/>
                </a:ln>
                <a:solidFill>
                  <a:schemeClr val="tx1"/>
                </a:solidFill>
                <a:effectLst/>
                <a:uLnTx/>
                <a:uFillTx/>
                <a:latin typeface="+mn-lt"/>
                <a:ea typeface="+mn-ea"/>
                <a:cs typeface="+mn-cs"/>
              </a:rPr>
              <a:t> Thank You</a:t>
            </a:r>
          </a:p>
          <a:p>
            <a:pPr marL="0" marR="0" lvl="0" indent="0" algn="l" defTabSz="914400" rtl="0" eaLnBrk="1" fontAlgn="auto" latinLnBrk="0" hangingPunct="1">
              <a:lnSpc>
                <a:spcPct val="100000"/>
              </a:lnSpc>
              <a:spcBef>
                <a:spcPts val="0"/>
              </a:spcBef>
              <a:spcAft>
                <a:spcPts val="1800"/>
              </a:spcAft>
              <a:buClr>
                <a:srgbClr val="005EB8"/>
              </a:buClr>
              <a:buSzTx/>
              <a:buFont typeface="Arial" panose="020B0604020202020204" pitchFamily="34" charset="0"/>
              <a:buNone/>
              <a:tabLst/>
              <a:defRPr/>
            </a:pPr>
            <a:r>
              <a:rPr kumimoji="0" lang="en-GB" sz="2400" b="1" i="0" u="none" strike="noStrike" kern="1200" cap="none" spc="20" normalizeH="0" baseline="0" noProof="0">
                <a:ln>
                  <a:noFill/>
                </a:ln>
                <a:solidFill>
                  <a:schemeClr val="tx1"/>
                </a:solidFill>
                <a:effectLst/>
                <a:uLnTx/>
                <a:uFillTx/>
                <a:latin typeface="+mn-lt"/>
                <a:ea typeface="+mn-ea"/>
                <a:cs typeface="+mn-cs"/>
              </a:rPr>
              <a:t>        	@nhsengland</a:t>
            </a:r>
          </a:p>
          <a:p>
            <a:pPr marL="0" marR="0" lvl="0" indent="0" algn="l" defTabSz="914400" rtl="0" eaLnBrk="1" fontAlgn="auto" latinLnBrk="0" hangingPunct="1">
              <a:lnSpc>
                <a:spcPct val="100000"/>
              </a:lnSpc>
              <a:spcBef>
                <a:spcPts val="0"/>
              </a:spcBef>
              <a:spcAft>
                <a:spcPts val="1800"/>
              </a:spcAft>
              <a:buClr>
                <a:srgbClr val="005EB8"/>
              </a:buClr>
              <a:buSzTx/>
              <a:buFont typeface="Arial" panose="020B0604020202020204" pitchFamily="34" charset="0"/>
              <a:buNone/>
              <a:tabLst/>
              <a:defRPr/>
            </a:pPr>
            <a:r>
              <a:rPr kumimoji="0" lang="en-GB" sz="2400" b="1" i="0" u="none" strike="noStrike" kern="1200" cap="none" spc="20" normalizeH="0" baseline="0" noProof="0">
                <a:ln>
                  <a:noFill/>
                </a:ln>
                <a:solidFill>
                  <a:schemeClr val="tx1"/>
                </a:solidFill>
                <a:effectLst/>
                <a:uLnTx/>
                <a:uFillTx/>
                <a:latin typeface="+mn-lt"/>
                <a:ea typeface="+mn-ea"/>
                <a:cs typeface="+mn-cs"/>
              </a:rPr>
              <a:t>        	company/</a:t>
            </a:r>
            <a:r>
              <a:rPr kumimoji="0" lang="en-GB" sz="2400" b="1" i="0" u="none" strike="noStrike" kern="1200" cap="none" spc="20" normalizeH="0" baseline="0" noProof="0" err="1">
                <a:ln>
                  <a:noFill/>
                </a:ln>
                <a:solidFill>
                  <a:schemeClr val="tx1"/>
                </a:solidFill>
                <a:effectLst/>
                <a:uLnTx/>
                <a:uFillTx/>
                <a:latin typeface="+mn-lt"/>
                <a:ea typeface="+mn-ea"/>
                <a:cs typeface="+mn-cs"/>
              </a:rPr>
              <a:t>nhsengland</a:t>
            </a:r>
            <a:endParaRPr kumimoji="0" lang="en-GB" sz="2400" b="1" i="0" u="none" strike="noStrike" kern="1200" cap="none" spc="20" normalizeH="0" baseline="0" noProof="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1800"/>
              </a:spcAft>
              <a:buClr>
                <a:srgbClr val="005EB8"/>
              </a:buClr>
              <a:buSzTx/>
              <a:buFont typeface="Arial" panose="020B0604020202020204" pitchFamily="34" charset="0"/>
              <a:buNone/>
              <a:tabLst/>
              <a:defRPr/>
            </a:pPr>
            <a:r>
              <a:rPr kumimoji="0" lang="en-GB" sz="2400" b="1" i="0" u="none" strike="noStrike" kern="1200" cap="none" spc="20" normalizeH="0" baseline="0" noProof="0">
                <a:ln>
                  <a:noFill/>
                </a:ln>
                <a:solidFill>
                  <a:schemeClr val="tx1"/>
                </a:solidFill>
                <a:effectLst/>
                <a:uLnTx/>
                <a:uFillTx/>
                <a:latin typeface="+mn-lt"/>
                <a:ea typeface="+mn-ea"/>
                <a:cs typeface="+mn-cs"/>
              </a:rPr>
              <a:t>	england.nhs.uk</a:t>
            </a:r>
            <a:endParaRPr lang="en-GB" sz="2400" b="1">
              <a:solidFill>
                <a:schemeClr val="tx1"/>
              </a:solidFill>
            </a:endParaRPr>
          </a:p>
        </p:txBody>
      </p:sp>
      <p:pic>
        <p:nvPicPr>
          <p:cNvPr id="5" name="Picture 4" descr="Twitter symbol">
            <a:extLst>
              <a:ext uri="{FF2B5EF4-FFF2-40B4-BE49-F238E27FC236}">
                <a16:creationId xmlns:a16="http://schemas.microsoft.com/office/drawing/2014/main" id="{6C1B65D7-2EE6-F44F-85AA-7C93787926CD}"/>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5872040" y="3665234"/>
            <a:ext cx="390144" cy="390144"/>
          </a:xfrm>
          <a:prstGeom prst="rect">
            <a:avLst/>
          </a:prstGeom>
        </p:spPr>
      </p:pic>
      <p:pic>
        <p:nvPicPr>
          <p:cNvPr id="8" name="Picture 7" descr="LinkedIn symbol">
            <a:extLst>
              <a:ext uri="{FF2B5EF4-FFF2-40B4-BE49-F238E27FC236}">
                <a16:creationId xmlns:a16="http://schemas.microsoft.com/office/drawing/2014/main" id="{F2843EE8-F6F8-9D40-92C1-94FB4DCF14BB}"/>
              </a:ext>
            </a:extLst>
          </p:cNvPr>
          <p:cNvPicPr>
            <a:picLocks noChangeAspect="1"/>
          </p:cNvPicPr>
          <p:nvPr userDrawn="1"/>
        </p:nvPicPr>
        <p:blipFill>
          <a:blip r:embed="rId6">
            <a:extLst>
              <a:ext uri="{96DAC541-7B7A-43D3-8B79-37D633B846F1}">
                <asvg:svgBlip xmlns:asvg="http://schemas.microsoft.com/office/drawing/2016/SVG/main" r:embed="rId7"/>
              </a:ext>
            </a:extLst>
          </a:blip>
          <a:srcRect/>
          <a:stretch/>
        </p:blipFill>
        <p:spPr>
          <a:xfrm>
            <a:off x="5885396" y="4266369"/>
            <a:ext cx="390144" cy="390144"/>
          </a:xfrm>
          <a:prstGeom prst="rect">
            <a:avLst/>
          </a:prstGeom>
        </p:spPr>
      </p:pic>
      <p:pic>
        <p:nvPicPr>
          <p:cNvPr id="72" name="Picture 96" descr="World-wide web symbol">
            <a:extLst>
              <a:ext uri="{FF2B5EF4-FFF2-40B4-BE49-F238E27FC236}">
                <a16:creationId xmlns:a16="http://schemas.microsoft.com/office/drawing/2014/main" id="{664BA24D-FA8C-EE4D-A2DC-491BF11D6FA6}"/>
              </a:ext>
            </a:extLst>
          </p:cNvPr>
          <p:cNvPicPr>
            <a:picLocks noChangeAspect="1"/>
          </p:cNvPicPr>
          <p:nvPr userDrawn="1"/>
        </p:nvPicPr>
        <p:blipFill>
          <a:blip r:embed="rId8">
            <a:extLst>
              <a:ext uri="{96DAC541-7B7A-43D3-8B79-37D633B846F1}">
                <asvg:svgBlip xmlns:asvg="http://schemas.microsoft.com/office/drawing/2016/SVG/main" r:embed="rId9"/>
              </a:ext>
            </a:extLst>
          </a:blip>
          <a:srcRect/>
          <a:stretch/>
        </p:blipFill>
        <p:spPr>
          <a:xfrm>
            <a:off x="5767074" y="4806522"/>
            <a:ext cx="600075" cy="600075"/>
          </a:xfrm>
          <a:prstGeom prst="rect">
            <a:avLst/>
          </a:prstGeom>
        </p:spPr>
      </p:pic>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Tree>
    <p:extLst>
      <p:ext uri="{BB962C8B-B14F-4D97-AF65-F5344CB8AC3E}">
        <p14:creationId xmlns:p14="http://schemas.microsoft.com/office/powerpoint/2010/main" val="461523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Data 1">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2000" y="310075"/>
            <a:ext cx="11404154" cy="426721"/>
          </a:xfrm>
          <a:prstGeom prst="rect">
            <a:avLst/>
          </a:prstGeom>
        </p:spPr>
        <p:txBody>
          <a:bodyPr lIns="0" tIns="0" rIns="0" bIns="0" anchor="t">
            <a:normAutofit/>
          </a:bodyPr>
          <a:lstStyle>
            <a:lvl1pPr>
              <a:defRPr sz="2400" b="1">
                <a:solidFill>
                  <a:schemeClr val="tx1"/>
                </a:solidFill>
              </a:defRPr>
            </a:lvl1pPr>
          </a:lstStyle>
          <a:p>
            <a:r>
              <a:rPr lang="en-GB"/>
              <a:t>Heading</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FF8B4B32-B7B7-DB40-9D0C-2D4D8414C6EC}"/>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4" name="TextBox 3">
            <a:extLst>
              <a:ext uri="{FF2B5EF4-FFF2-40B4-BE49-F238E27FC236}">
                <a16:creationId xmlns:a16="http://schemas.microsoft.com/office/drawing/2014/main" id="{97C3715D-C90E-7C4B-B312-C707773A39DD}"/>
              </a:ext>
            </a:extLst>
          </p:cNvPr>
          <p:cNvSpPr txBox="1"/>
          <p:nvPr userDrawn="1"/>
        </p:nvSpPr>
        <p:spPr>
          <a:xfrm>
            <a:off x="2232561" y="3170712"/>
            <a:ext cx="0" cy="0"/>
          </a:xfrm>
          <a:prstGeom prst="rect">
            <a:avLst/>
          </a:prstGeom>
          <a:noFill/>
        </p:spPr>
        <p:txBody>
          <a:bodyPr wrap="none" lIns="0" tIns="0" rIns="0" bIns="0" rtlCol="0">
            <a:noAutofit/>
          </a:bodyPr>
          <a:lstStyle/>
          <a:p>
            <a:endParaRPr lang="en-GB" sz="1200" b="1">
              <a:solidFill>
                <a:schemeClr val="accent1"/>
              </a:solidFill>
            </a:endParaRPr>
          </a:p>
        </p:txBody>
      </p:sp>
      <p:cxnSp>
        <p:nvCxnSpPr>
          <p:cNvPr id="12" name="Straight Connector 11">
            <a:extLst>
              <a:ext uri="{FF2B5EF4-FFF2-40B4-BE49-F238E27FC236}">
                <a16:creationId xmlns:a16="http://schemas.microsoft.com/office/drawing/2014/main" id="{137E920E-FCD4-834F-9787-A19C03BDF9AE}"/>
              </a:ext>
              <a:ext uri="{C183D7F6-B498-43B3-948B-1728B52AA6E4}">
                <adec:decorative xmlns:adec="http://schemas.microsoft.com/office/drawing/2017/decorative" val="1"/>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E055424E-84DC-71BA-CBB2-BE0007D93CE1}"/>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
        <p:nvSpPr>
          <p:cNvPr id="3" name="Text Placeholder 7">
            <a:extLst>
              <a:ext uri="{FF2B5EF4-FFF2-40B4-BE49-F238E27FC236}">
                <a16:creationId xmlns:a16="http://schemas.microsoft.com/office/drawing/2014/main" id="{FB2922A9-9C8F-43B1-7D0A-0C7761EE45F2}"/>
              </a:ext>
            </a:extLst>
          </p:cNvPr>
          <p:cNvSpPr>
            <a:spLocks noGrp="1"/>
          </p:cNvSpPr>
          <p:nvPr>
            <p:ph type="body" sz="quarter" idx="13" hasCustomPrompt="1"/>
          </p:nvPr>
        </p:nvSpPr>
        <p:spPr>
          <a:xfrm>
            <a:off x="432001" y="767200"/>
            <a:ext cx="11012644" cy="577927"/>
          </a:xfrm>
          <a:prstGeom prst="rect">
            <a:avLst/>
          </a:prstGeom>
        </p:spPr>
        <p:txBody>
          <a:bodyPr lIns="0" tIns="0" rIns="0" bIns="0">
            <a:noAutofit/>
          </a:bodyPr>
          <a:lstStyle>
            <a:lvl1pPr marL="0" indent="0">
              <a:lnSpc>
                <a:spcPts val="2200"/>
              </a:lnSpc>
              <a:spcBef>
                <a:spcPts val="0"/>
              </a:spcBef>
              <a:spcAft>
                <a:spcPts val="900"/>
              </a:spcAft>
              <a:buClr>
                <a:schemeClr val="tx1"/>
              </a:buClr>
              <a:buNone/>
              <a:defRPr sz="18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 if needed</a:t>
            </a:r>
          </a:p>
        </p:txBody>
      </p:sp>
    </p:spTree>
    <p:extLst>
      <p:ext uri="{BB962C8B-B14F-4D97-AF65-F5344CB8AC3E}">
        <p14:creationId xmlns:p14="http://schemas.microsoft.com/office/powerpoint/2010/main" val="1108349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Front title slide">
    <p:bg>
      <p:bgPr>
        <a:solidFill>
          <a:srgbClr val="F6F8F8"/>
        </a:solidFill>
        <a:effectLst/>
      </p:bgPr>
    </p:bg>
    <p:spTree>
      <p:nvGrpSpPr>
        <p:cNvPr id="1" name=""/>
        <p:cNvGrpSpPr/>
        <p:nvPr/>
      </p:nvGrpSpPr>
      <p:grpSpPr>
        <a:xfrm>
          <a:off x="0" y="0"/>
          <a:ext cx="0" cy="0"/>
          <a:chOff x="0" y="0"/>
          <a:chExt cx="0" cy="0"/>
        </a:xfrm>
      </p:grpSpPr>
      <p:pic>
        <p:nvPicPr>
          <p:cNvPr id="31" name="Picture 30">
            <a:extLst>
              <a:ext uri="{FF2B5EF4-FFF2-40B4-BE49-F238E27FC236}">
                <a16:creationId xmlns:a16="http://schemas.microsoft.com/office/drawing/2014/main" id="{598E9D71-498A-0294-DB92-FA8A45963CAF}"/>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2330720" y="-508517"/>
            <a:ext cx="11319578" cy="8005665"/>
          </a:xfrm>
          <a:prstGeom prst="rect">
            <a:avLst/>
          </a:prstGeom>
        </p:spPr>
      </p:pic>
      <p:sp>
        <p:nvSpPr>
          <p:cNvPr id="2" name="Title 1">
            <a:extLst>
              <a:ext uri="{FF2B5EF4-FFF2-40B4-BE49-F238E27FC236}">
                <a16:creationId xmlns:a16="http://schemas.microsoft.com/office/drawing/2014/main" id="{7CD054BE-B63C-B248-A010-D04767679CD8}"/>
              </a:ext>
            </a:extLst>
          </p:cNvPr>
          <p:cNvSpPr>
            <a:spLocks noGrp="1"/>
          </p:cNvSpPr>
          <p:nvPr>
            <p:ph type="ctrTitle" hasCustomPrompt="1"/>
          </p:nvPr>
        </p:nvSpPr>
        <p:spPr>
          <a:xfrm>
            <a:off x="432000" y="1002268"/>
            <a:ext cx="4643853" cy="2507695"/>
          </a:xfrm>
          <a:prstGeom prst="rect">
            <a:avLst/>
          </a:prstGeom>
        </p:spPr>
        <p:txBody>
          <a:bodyPr lIns="0" tIns="0" rIns="0" bIns="0" anchor="b">
            <a:noAutofit/>
          </a:bodyPr>
          <a:lstStyle>
            <a:lvl1pPr algn="l">
              <a:defRPr sz="5400" b="1" spc="-30" baseline="0">
                <a:solidFill>
                  <a:schemeClr val="tx1"/>
                </a:solidFill>
              </a:defRPr>
            </a:lvl1pPr>
          </a:lstStyle>
          <a:p>
            <a:r>
              <a:rPr lang="en-GB"/>
              <a:t>Presentation title</a:t>
            </a:r>
          </a:p>
        </p:txBody>
      </p:sp>
      <p:sp>
        <p:nvSpPr>
          <p:cNvPr id="3" name="Subtitle 2">
            <a:extLst>
              <a:ext uri="{FF2B5EF4-FFF2-40B4-BE49-F238E27FC236}">
                <a16:creationId xmlns:a16="http://schemas.microsoft.com/office/drawing/2014/main" id="{AEB3AB80-4EA2-FC4A-9654-92EF4DFF45D6}"/>
              </a:ext>
            </a:extLst>
          </p:cNvPr>
          <p:cNvSpPr>
            <a:spLocks noGrp="1"/>
          </p:cNvSpPr>
          <p:nvPr>
            <p:ph type="subTitle" idx="1"/>
          </p:nvPr>
        </p:nvSpPr>
        <p:spPr>
          <a:xfrm>
            <a:off x="432000" y="3600000"/>
            <a:ext cx="7973051" cy="1024967"/>
          </a:xfrm>
          <a:prstGeom prst="rect">
            <a:avLst/>
          </a:prstGeom>
        </p:spPr>
        <p:txBody>
          <a:bodyPr lIns="0" tIns="0" rIns="0" bIns="0">
            <a:normAutofit/>
          </a:bodyPr>
          <a:lstStyle>
            <a:lvl1pPr marL="0" indent="0" algn="l">
              <a:buNone/>
              <a:defRPr sz="2800">
                <a:solidFill>
                  <a:schemeClr val="accent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6" name="Slide Number Placeholder 5">
            <a:extLst>
              <a:ext uri="{FF2B5EF4-FFF2-40B4-BE49-F238E27FC236}">
                <a16:creationId xmlns:a16="http://schemas.microsoft.com/office/drawing/2014/main" id="{DA80857E-40D1-074A-8CBC-E3E38E695791}"/>
              </a:ext>
            </a:extLst>
          </p:cNvPr>
          <p:cNvSpPr>
            <a:spLocks noGrp="1"/>
          </p:cNvSpPr>
          <p:nvPr>
            <p:ph type="sldNum" sz="quarter" idx="12"/>
          </p:nvPr>
        </p:nvSpPr>
        <p:spPr>
          <a:xfrm>
            <a:off x="8610600" y="6356350"/>
            <a:ext cx="3002280" cy="365125"/>
          </a:xfrm>
          <a:prstGeom prst="rect">
            <a:avLst/>
          </a:prstGeom>
        </p:spPr>
        <p:txBody>
          <a:bodyPr/>
          <a:lstStyle/>
          <a:p>
            <a:fld id="{B8B67EA4-DCE3-FB49-A794-A4595EF638BC}" type="slidenum">
              <a:rPr lang="en-GB" smtClean="0"/>
              <a:t>‹#›</a:t>
            </a:fld>
            <a:endParaRPr lang="en-GB"/>
          </a:p>
        </p:txBody>
      </p:sp>
      <p:sp>
        <p:nvSpPr>
          <p:cNvPr id="12" name="TextBox 11">
            <a:extLst>
              <a:ext uri="{FF2B5EF4-FFF2-40B4-BE49-F238E27FC236}">
                <a16:creationId xmlns:a16="http://schemas.microsoft.com/office/drawing/2014/main" id="{391DEB39-6B31-D948-AF21-75D8DF423B1B}"/>
              </a:ext>
            </a:extLst>
          </p:cNvPr>
          <p:cNvSpPr txBox="1"/>
          <p:nvPr userDrawn="1"/>
        </p:nvSpPr>
        <p:spPr>
          <a:xfrm>
            <a:off x="3225114" y="601774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1" name="Text Placeholder 10">
            <a:extLst>
              <a:ext uri="{FF2B5EF4-FFF2-40B4-BE49-F238E27FC236}">
                <a16:creationId xmlns:a16="http://schemas.microsoft.com/office/drawing/2014/main" id="{78E63D1E-5669-124C-90CA-03B13A7D7AE0}"/>
              </a:ext>
            </a:extLst>
          </p:cNvPr>
          <p:cNvSpPr>
            <a:spLocks noGrp="1"/>
          </p:cNvSpPr>
          <p:nvPr>
            <p:ph type="body" sz="quarter" idx="13"/>
          </p:nvPr>
        </p:nvSpPr>
        <p:spPr>
          <a:xfrm>
            <a:off x="432000" y="5760000"/>
            <a:ext cx="6259513" cy="488950"/>
          </a:xfrm>
          <a:prstGeom prst="rect">
            <a:avLst/>
          </a:prstGeom>
        </p:spPr>
        <p:txBody>
          <a:bodyPr lIns="0" tIns="0" rIns="0" bIns="0">
            <a:normAutofit/>
          </a:bodyPr>
          <a:lstStyle>
            <a:lvl1pPr marL="0" indent="0">
              <a:lnSpc>
                <a:spcPct val="100000"/>
              </a:lnSpc>
              <a:spcBef>
                <a:spcPts val="0"/>
              </a:spcBef>
              <a:buNone/>
              <a:defRPr sz="2400">
                <a:solidFill>
                  <a:schemeClr val="accent6"/>
                </a:solidFill>
              </a:defRPr>
            </a:lvl1pPr>
            <a:lvl2pPr marL="357188" indent="0">
              <a:buNone/>
              <a:defRPr>
                <a:solidFill>
                  <a:schemeClr val="accent2"/>
                </a:solidFill>
              </a:defRPr>
            </a:lvl2pPr>
            <a:lvl3pPr marL="714375" indent="0">
              <a:buNone/>
              <a:defRPr>
                <a:solidFill>
                  <a:schemeClr val="accent2"/>
                </a:solidFill>
              </a:defRPr>
            </a:lvl3pPr>
            <a:lvl4pPr marL="1081087" indent="0">
              <a:buNone/>
              <a:defRPr>
                <a:solidFill>
                  <a:schemeClr val="accent2"/>
                </a:solidFill>
              </a:defRPr>
            </a:lvl4pPr>
            <a:lvl5pPr marL="1438275" indent="0">
              <a:buNone/>
              <a:defRPr>
                <a:solidFill>
                  <a:schemeClr val="accent2"/>
                </a:solidFill>
              </a:defRPr>
            </a:lvl5pPr>
          </a:lstStyle>
          <a:p>
            <a:pPr lvl="0"/>
            <a:r>
              <a:rPr lang="en-GB"/>
              <a:t>Click to edit Master text styles</a:t>
            </a:r>
          </a:p>
        </p:txBody>
      </p:sp>
      <p:sp>
        <p:nvSpPr>
          <p:cNvPr id="4" name="TextBox 3">
            <a:extLst>
              <a:ext uri="{FF2B5EF4-FFF2-40B4-BE49-F238E27FC236}">
                <a16:creationId xmlns:a16="http://schemas.microsoft.com/office/drawing/2014/main" id="{4DF2A1D7-0D87-D844-942F-FEAD20579184}"/>
              </a:ext>
            </a:extLst>
          </p:cNvPr>
          <p:cNvSpPr txBox="1"/>
          <p:nvPr userDrawn="1"/>
        </p:nvSpPr>
        <p:spPr>
          <a:xfrm>
            <a:off x="9233452" y="5486400"/>
            <a:ext cx="184731" cy="369332"/>
          </a:xfrm>
          <a:prstGeom prst="rect">
            <a:avLst/>
          </a:prstGeom>
          <a:noFill/>
        </p:spPr>
        <p:txBody>
          <a:bodyPr wrap="none" rtlCol="0">
            <a:spAutoFit/>
          </a:bodyPr>
          <a:lstStyle/>
          <a:p>
            <a:endParaRPr lang="en-US"/>
          </a:p>
        </p:txBody>
      </p:sp>
      <p:pic>
        <p:nvPicPr>
          <p:cNvPr id="9" name="Picture 8" descr="Logo&#10;&#10;Description automatically generated">
            <a:extLst>
              <a:ext uri="{FF2B5EF4-FFF2-40B4-BE49-F238E27FC236}">
                <a16:creationId xmlns:a16="http://schemas.microsoft.com/office/drawing/2014/main" id="{28D04FEF-6120-D9DF-6018-2393FD137B8B}"/>
              </a:ext>
            </a:extLst>
          </p:cNvPr>
          <p:cNvPicPr>
            <a:picLocks noChangeAspect="1"/>
          </p:cNvPicPr>
          <p:nvPr userDrawn="1"/>
        </p:nvPicPr>
        <p:blipFill>
          <a:blip r:embed="rId3"/>
          <a:stretch>
            <a:fillRect/>
          </a:stretch>
        </p:blipFill>
        <p:spPr>
          <a:xfrm>
            <a:off x="10551045" y="364425"/>
            <a:ext cx="1208955" cy="979789"/>
          </a:xfrm>
          <a:prstGeom prst="rect">
            <a:avLst/>
          </a:prstGeom>
        </p:spPr>
      </p:pic>
    </p:spTree>
    <p:extLst>
      <p:ext uri="{BB962C8B-B14F-4D97-AF65-F5344CB8AC3E}">
        <p14:creationId xmlns:p14="http://schemas.microsoft.com/office/powerpoint/2010/main" val="23366123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Data 1">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FF8B4B32-B7B7-DB40-9D0C-2D4D8414C6EC}"/>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4" name="TextBox 3">
            <a:extLst>
              <a:ext uri="{FF2B5EF4-FFF2-40B4-BE49-F238E27FC236}">
                <a16:creationId xmlns:a16="http://schemas.microsoft.com/office/drawing/2014/main" id="{97C3715D-C90E-7C4B-B312-C707773A39DD}"/>
              </a:ext>
            </a:extLst>
          </p:cNvPr>
          <p:cNvSpPr txBox="1"/>
          <p:nvPr userDrawn="1"/>
        </p:nvSpPr>
        <p:spPr>
          <a:xfrm>
            <a:off x="2232561" y="3170712"/>
            <a:ext cx="0" cy="0"/>
          </a:xfrm>
          <a:prstGeom prst="rect">
            <a:avLst/>
          </a:prstGeom>
          <a:noFill/>
        </p:spPr>
        <p:txBody>
          <a:bodyPr wrap="none" lIns="0" tIns="0" rIns="0" bIns="0" rtlCol="0">
            <a:noAutofit/>
          </a:bodyPr>
          <a:lstStyle/>
          <a:p>
            <a:endParaRPr lang="en-GB" sz="1200" b="1">
              <a:solidFill>
                <a:schemeClr val="accent1"/>
              </a:solidFill>
            </a:endParaRPr>
          </a:p>
        </p:txBody>
      </p:sp>
      <p:cxnSp>
        <p:nvCxnSpPr>
          <p:cNvPr id="12" name="Straight Connector 11">
            <a:extLst>
              <a:ext uri="{FF2B5EF4-FFF2-40B4-BE49-F238E27FC236}">
                <a16:creationId xmlns:a16="http://schemas.microsoft.com/office/drawing/2014/main" id="{137E920E-FCD4-834F-9787-A19C03BDF9AE}"/>
              </a:ext>
              <a:ext uri="{C183D7F6-B498-43B3-948B-1728B52AA6E4}">
                <adec:decorative xmlns:adec="http://schemas.microsoft.com/office/drawing/2017/decorative" val="1"/>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E055424E-84DC-71BA-CBB2-BE0007D93CE1}"/>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1838059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Sample-Icons-Layout">
    <p:bg>
      <p:bgPr>
        <a:solidFill>
          <a:srgbClr val="F6F8F8"/>
        </a:solidFill>
        <a:effectLst/>
      </p:bgPr>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cxnSp>
        <p:nvCxnSpPr>
          <p:cNvPr id="11" name="Straight Connector 10">
            <a:extLst>
              <a:ext uri="{FF2B5EF4-FFF2-40B4-BE49-F238E27FC236}">
                <a16:creationId xmlns:a16="http://schemas.microsoft.com/office/drawing/2014/main" id="{5591C7AB-7F8B-2041-80C3-EE781F24EB94}"/>
              </a:ext>
              <a:ext uri="{C183D7F6-B498-43B3-948B-1728B52AA6E4}">
                <adec:decorative xmlns:adec="http://schemas.microsoft.com/office/drawing/2017/decorative" val="1"/>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4741F68A-44AA-5742-B124-91614CFD14BB}"/>
              </a:ext>
              <a:ext uri="{C183D7F6-B498-43B3-948B-1728B52AA6E4}">
                <adec:decorative xmlns:adec="http://schemas.microsoft.com/office/drawing/2017/decorative" val="1"/>
              </a:ext>
            </a:extLst>
          </p:cNvPr>
          <p:cNvSpPr/>
          <p:nvPr userDrawn="1"/>
        </p:nvSpPr>
        <p:spPr>
          <a:xfrm>
            <a:off x="383058"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1E18572B-1544-A043-9B02-7AB01C90C51F}"/>
              </a:ext>
              <a:ext uri="{C183D7F6-B498-43B3-948B-1728B52AA6E4}">
                <adec:decorative xmlns:adec="http://schemas.microsoft.com/office/drawing/2017/decorative" val="1"/>
              </a:ext>
            </a:extLst>
          </p:cNvPr>
          <p:cNvSpPr/>
          <p:nvPr userDrawn="1"/>
        </p:nvSpPr>
        <p:spPr>
          <a:xfrm>
            <a:off x="1534525"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E8D2BEC2-9D68-CC4D-A04A-BB949A02D509}"/>
              </a:ext>
              <a:ext uri="{C183D7F6-B498-43B3-948B-1728B52AA6E4}">
                <adec:decorative xmlns:adec="http://schemas.microsoft.com/office/drawing/2017/decorative" val="1"/>
              </a:ext>
            </a:extLst>
          </p:cNvPr>
          <p:cNvSpPr/>
          <p:nvPr userDrawn="1"/>
        </p:nvSpPr>
        <p:spPr>
          <a:xfrm>
            <a:off x="2685992"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F7415083-D44F-FE40-A8D1-7BFAC700DF6C}"/>
              </a:ext>
              <a:ext uri="{C183D7F6-B498-43B3-948B-1728B52AA6E4}">
                <adec:decorative xmlns:adec="http://schemas.microsoft.com/office/drawing/2017/decorative" val="1"/>
              </a:ext>
            </a:extLst>
          </p:cNvPr>
          <p:cNvSpPr/>
          <p:nvPr userDrawn="1"/>
        </p:nvSpPr>
        <p:spPr>
          <a:xfrm>
            <a:off x="3837459"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ectangle 32">
            <a:extLst>
              <a:ext uri="{FF2B5EF4-FFF2-40B4-BE49-F238E27FC236}">
                <a16:creationId xmlns:a16="http://schemas.microsoft.com/office/drawing/2014/main" id="{CA6737CC-78B4-0C46-99B9-341CFA60EF40}"/>
              </a:ext>
              <a:ext uri="{C183D7F6-B498-43B3-948B-1728B52AA6E4}">
                <adec:decorative xmlns:adec="http://schemas.microsoft.com/office/drawing/2017/decorative" val="1"/>
              </a:ext>
            </a:extLst>
          </p:cNvPr>
          <p:cNvSpPr/>
          <p:nvPr userDrawn="1"/>
        </p:nvSpPr>
        <p:spPr>
          <a:xfrm>
            <a:off x="383058"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a:extLst>
              <a:ext uri="{FF2B5EF4-FFF2-40B4-BE49-F238E27FC236}">
                <a16:creationId xmlns:a16="http://schemas.microsoft.com/office/drawing/2014/main" id="{72455CAA-C332-E746-A62B-4F86F892F94A}"/>
              </a:ext>
              <a:ext uri="{C183D7F6-B498-43B3-948B-1728B52AA6E4}">
                <adec:decorative xmlns:adec="http://schemas.microsoft.com/office/drawing/2017/decorative" val="1"/>
              </a:ext>
            </a:extLst>
          </p:cNvPr>
          <p:cNvSpPr/>
          <p:nvPr userDrawn="1"/>
        </p:nvSpPr>
        <p:spPr>
          <a:xfrm>
            <a:off x="1534525"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a:extLst>
              <a:ext uri="{FF2B5EF4-FFF2-40B4-BE49-F238E27FC236}">
                <a16:creationId xmlns:a16="http://schemas.microsoft.com/office/drawing/2014/main" id="{8BF322EA-8B44-2C46-9412-34692FAFE8CB}"/>
              </a:ext>
              <a:ext uri="{C183D7F6-B498-43B3-948B-1728B52AA6E4}">
                <adec:decorative xmlns:adec="http://schemas.microsoft.com/office/drawing/2017/decorative" val="1"/>
              </a:ext>
            </a:extLst>
          </p:cNvPr>
          <p:cNvSpPr/>
          <p:nvPr userDrawn="1"/>
        </p:nvSpPr>
        <p:spPr>
          <a:xfrm>
            <a:off x="2685992"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BDB462B7-0B7F-EA46-9EFF-D26991D2304D}"/>
              </a:ext>
              <a:ext uri="{C183D7F6-B498-43B3-948B-1728B52AA6E4}">
                <adec:decorative xmlns:adec="http://schemas.microsoft.com/office/drawing/2017/decorative" val="1"/>
              </a:ext>
            </a:extLst>
          </p:cNvPr>
          <p:cNvSpPr/>
          <p:nvPr userDrawn="1"/>
        </p:nvSpPr>
        <p:spPr>
          <a:xfrm>
            <a:off x="3837459"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45">
            <a:extLst>
              <a:ext uri="{FF2B5EF4-FFF2-40B4-BE49-F238E27FC236}">
                <a16:creationId xmlns:a16="http://schemas.microsoft.com/office/drawing/2014/main" id="{510BDAA4-2C6C-4E47-9616-5977DD23D840}"/>
              </a:ext>
              <a:ext uri="{C183D7F6-B498-43B3-948B-1728B52AA6E4}">
                <adec:decorative xmlns:adec="http://schemas.microsoft.com/office/drawing/2017/decorative" val="1"/>
              </a:ext>
            </a:extLst>
          </p:cNvPr>
          <p:cNvSpPr/>
          <p:nvPr userDrawn="1"/>
        </p:nvSpPr>
        <p:spPr>
          <a:xfrm>
            <a:off x="5122911" y="3175160"/>
            <a:ext cx="1991467" cy="19486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Rectangle 46">
            <a:extLst>
              <a:ext uri="{FF2B5EF4-FFF2-40B4-BE49-F238E27FC236}">
                <a16:creationId xmlns:a16="http://schemas.microsoft.com/office/drawing/2014/main" id="{2691AF0D-B60D-2949-AB30-089AD6A4A5A1}"/>
              </a:ext>
              <a:ext uri="{C183D7F6-B498-43B3-948B-1728B52AA6E4}">
                <adec:decorative xmlns:adec="http://schemas.microsoft.com/office/drawing/2017/decorative" val="1"/>
              </a:ext>
            </a:extLst>
          </p:cNvPr>
          <p:cNvSpPr/>
          <p:nvPr userDrawn="1"/>
        </p:nvSpPr>
        <p:spPr>
          <a:xfrm>
            <a:off x="7474153" y="3175160"/>
            <a:ext cx="1991467" cy="19486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Rectangle 47">
            <a:extLst>
              <a:ext uri="{FF2B5EF4-FFF2-40B4-BE49-F238E27FC236}">
                <a16:creationId xmlns:a16="http://schemas.microsoft.com/office/drawing/2014/main" id="{D76B0456-3FC3-5D44-A9F1-56A57FD0B992}"/>
              </a:ext>
              <a:ext uri="{C183D7F6-B498-43B3-948B-1728B52AA6E4}">
                <adec:decorative xmlns:adec="http://schemas.microsoft.com/office/drawing/2017/decorative" val="1"/>
              </a:ext>
            </a:extLst>
          </p:cNvPr>
          <p:cNvSpPr/>
          <p:nvPr userDrawn="1"/>
        </p:nvSpPr>
        <p:spPr>
          <a:xfrm>
            <a:off x="9825395" y="3175160"/>
            <a:ext cx="1991467" cy="19486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D569F651-3737-5832-DC5A-9DB8A57B6C79}"/>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
        <p:nvSpPr>
          <p:cNvPr id="5" name="Title 1">
            <a:extLst>
              <a:ext uri="{FF2B5EF4-FFF2-40B4-BE49-F238E27FC236}">
                <a16:creationId xmlns:a16="http://schemas.microsoft.com/office/drawing/2014/main" id="{A1CA835D-248C-29AB-B7DE-5AD7C7D2A867}"/>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spTree>
    <p:extLst>
      <p:ext uri="{BB962C8B-B14F-4D97-AF65-F5344CB8AC3E}">
        <p14:creationId xmlns:p14="http://schemas.microsoft.com/office/powerpoint/2010/main" val="4218441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_Title, subhead, two columns">
    <p:bg>
      <p:bgPr>
        <a:solidFill>
          <a:srgbClr val="F6F8F8"/>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EBB79D01-2A70-DAF1-6A65-BC0424C2FEEC}"/>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
        <p:nvSpPr>
          <p:cNvPr id="7" name="Title 1">
            <a:extLst>
              <a:ext uri="{FF2B5EF4-FFF2-40B4-BE49-F238E27FC236}">
                <a16:creationId xmlns:a16="http://schemas.microsoft.com/office/drawing/2014/main" id="{47E4AB90-2CB6-0646-B56C-4B58E33EC909}"/>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0" y="2087999"/>
            <a:ext cx="11050700" cy="462017"/>
          </a:xfrm>
          <a:prstGeom prst="rect">
            <a:avLst/>
          </a:prstGeom>
        </p:spPr>
        <p:txBody>
          <a:bodyPr lIns="0" tIns="0" rIns="0" bIns="0" numCol="2" anchor="t">
            <a:noAutofit/>
          </a:bodyPr>
          <a:lstStyle>
            <a:lvl1pPr marL="0" indent="0">
              <a:lnSpc>
                <a:spcPct val="100000"/>
              </a:lnSpc>
              <a:spcBef>
                <a:spcPts val="0"/>
              </a:spcBef>
              <a:spcAft>
                <a:spcPts val="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 if needed</a:t>
            </a:r>
          </a:p>
        </p:txBody>
      </p:sp>
      <p:sp>
        <p:nvSpPr>
          <p:cNvPr id="3" name="Content Placeholder 2"/>
          <p:cNvSpPr>
            <a:spLocks noGrp="1"/>
          </p:cNvSpPr>
          <p:nvPr>
            <p:ph idx="1"/>
          </p:nvPr>
        </p:nvSpPr>
        <p:spPr>
          <a:xfrm>
            <a:off x="432000" y="2735992"/>
            <a:ext cx="11088000" cy="3456000"/>
          </a:xfrm>
          <a:prstGeom prst="rect">
            <a:avLst/>
          </a:prstGeom>
        </p:spPr>
        <p:txBody>
          <a:bodyPr lIns="0" tIns="0" rIns="0" bIns="0" numCol="2" spcCol="432000">
            <a:noAutofit/>
          </a:bodyPr>
          <a:lstStyle>
            <a:lvl1pPr marL="0" indent="0">
              <a:lnSpc>
                <a:spcPct val="100000"/>
              </a:lnSpc>
              <a:spcBef>
                <a:spcPts val="0"/>
              </a:spcBef>
              <a:spcAft>
                <a:spcPts val="600"/>
              </a:spcAft>
              <a:buClr>
                <a:schemeClr val="tx1"/>
              </a:buClr>
              <a:buNone/>
              <a:defRPr sz="2200" b="0">
                <a:solidFill>
                  <a:schemeClr val="tx1"/>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edit Master text styles</a:t>
            </a:r>
          </a:p>
          <a:p>
            <a:pPr lvl="1"/>
            <a:r>
              <a:rPr lang="en-GB"/>
              <a:t>Second level</a:t>
            </a:r>
          </a:p>
        </p:txBody>
      </p:sp>
      <p:cxnSp>
        <p:nvCxnSpPr>
          <p:cNvPr id="12" name="Straight Connector 11">
            <a:extLst>
              <a:ext uri="{FF2B5EF4-FFF2-40B4-BE49-F238E27FC236}">
                <a16:creationId xmlns:a16="http://schemas.microsoft.com/office/drawing/2014/main" id="{18E2133D-2149-6B45-BEAB-A2D5E225B5AD}"/>
              </a:ext>
              <a:ext uri="{C183D7F6-B498-43B3-948B-1728B52AA6E4}">
                <adec:decorative xmlns:adec="http://schemas.microsoft.com/office/drawing/2017/decorative" val="1"/>
              </a:ext>
            </a:extLst>
          </p:cNvPr>
          <p:cNvCxnSpPr>
            <a:cxnSpLocks/>
          </p:cNvCxnSpPr>
          <p:nvPr userDrawn="1"/>
        </p:nvCxnSpPr>
        <p:spPr>
          <a:xfrm>
            <a:off x="408789" y="6336000"/>
            <a:ext cx="11399211"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Tree>
    <p:extLst>
      <p:ext uri="{BB962C8B-B14F-4D97-AF65-F5344CB8AC3E}">
        <p14:creationId xmlns:p14="http://schemas.microsoft.com/office/powerpoint/2010/main" val="4243720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2_Title, subhead, Three columns">
    <p:bg>
      <p:bgPr>
        <a:solidFill>
          <a:srgbClr val="F6F8F8"/>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32000" y="2736000"/>
            <a:ext cx="11088000" cy="3456000"/>
          </a:xfrm>
          <a:prstGeom prst="rect">
            <a:avLst/>
          </a:prstGeom>
        </p:spPr>
        <p:txBody>
          <a:bodyPr lIns="0" tIns="0" rIns="0" bIns="0" numCol="3" spcCol="432000">
            <a:noAutofit/>
          </a:bodyPr>
          <a:lstStyle>
            <a:lvl1pPr marL="0" indent="0">
              <a:lnSpc>
                <a:spcPct val="100000"/>
              </a:lnSpc>
              <a:spcBef>
                <a:spcPts val="0"/>
              </a:spcBef>
              <a:spcAft>
                <a:spcPts val="600"/>
              </a:spcAft>
              <a:buClr>
                <a:schemeClr val="tx1"/>
              </a:buClr>
              <a:buNone/>
              <a:defRPr sz="2200" b="0">
                <a:solidFill>
                  <a:schemeClr val="tx1"/>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edit Master text styles</a:t>
            </a:r>
          </a:p>
          <a:p>
            <a:pPr lvl="1"/>
            <a:r>
              <a:rPr lang="en-GB"/>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0" y="2087999"/>
            <a:ext cx="11050700" cy="462017"/>
          </a:xfrm>
          <a:prstGeom prst="rect">
            <a:avLst/>
          </a:prstGeom>
        </p:spPr>
        <p:txBody>
          <a:bodyPr lIns="0" tIns="0" rIns="0" bIns="0" numCol="2" anchor="t">
            <a:noAutofit/>
          </a:bodyPr>
          <a:lstStyle>
            <a:lvl1pPr marL="0" indent="0">
              <a:lnSpc>
                <a:spcPct val="100000"/>
              </a:lnSpc>
              <a:spcBef>
                <a:spcPts val="0"/>
              </a:spcBef>
              <a:spcAft>
                <a:spcPts val="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 if needed</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7" name="Title 1">
            <a:extLst>
              <a:ext uri="{FF2B5EF4-FFF2-40B4-BE49-F238E27FC236}">
                <a16:creationId xmlns:a16="http://schemas.microsoft.com/office/drawing/2014/main" id="{47E4AB90-2CB6-0646-B56C-4B58E33EC909}"/>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cxnSp>
        <p:nvCxnSpPr>
          <p:cNvPr id="12" name="Straight Connector 11">
            <a:extLst>
              <a:ext uri="{FF2B5EF4-FFF2-40B4-BE49-F238E27FC236}">
                <a16:creationId xmlns:a16="http://schemas.microsoft.com/office/drawing/2014/main" id="{6A9D545D-FD2F-4843-8588-07EBE7DDAA13}"/>
              </a:ext>
              <a:ext uri="{C183D7F6-B498-43B3-948B-1728B52AA6E4}">
                <adec:decorative xmlns:adec="http://schemas.microsoft.com/office/drawing/2017/decorative" val="1"/>
              </a:ext>
            </a:extLst>
          </p:cNvPr>
          <p:cNvCxnSpPr>
            <a:cxnSpLocks/>
          </p:cNvCxnSpPr>
          <p:nvPr userDrawn="1"/>
        </p:nvCxnSpPr>
        <p:spPr>
          <a:xfrm>
            <a:off x="432000" y="63487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3" name="Picture 12">
            <a:extLst>
              <a:ext uri="{FF2B5EF4-FFF2-40B4-BE49-F238E27FC236}">
                <a16:creationId xmlns:a16="http://schemas.microsoft.com/office/drawing/2014/main" id="{707F89CB-5AF7-9C7B-6503-F287E127E820}"/>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2287011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ing, subhead, bullets one column">
    <p:bg>
      <p:bgPr>
        <a:solidFill>
          <a:srgbClr val="F6F8F8"/>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32000" y="2771999"/>
            <a:ext cx="11088000" cy="3456000"/>
          </a:xfrm>
          <a:prstGeom prst="rect">
            <a:avLst/>
          </a:prstGeom>
        </p:spPr>
        <p:txBody>
          <a:bodyPr lIns="0" tIns="0" rIns="0" bIns="0">
            <a:normAutofit/>
          </a:bodyPr>
          <a:lstStyle>
            <a:lvl1pPr marL="0" indent="0">
              <a:lnSpc>
                <a:spcPct val="100000"/>
              </a:lnSpc>
              <a:spcBef>
                <a:spcPts val="0"/>
              </a:spcBef>
              <a:spcAft>
                <a:spcPts val="600"/>
              </a:spcAft>
              <a:buClr>
                <a:schemeClr val="tx1"/>
              </a:buClr>
              <a:buNone/>
              <a:defRPr sz="2200" b="0">
                <a:solidFill>
                  <a:schemeClr val="tx1"/>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edit Master text styles</a:t>
            </a:r>
          </a:p>
          <a:p>
            <a:pPr lvl="1"/>
            <a:r>
              <a:rPr lang="en-GB"/>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1" y="2088000"/>
            <a:ext cx="11012644" cy="577927"/>
          </a:xfrm>
          <a:prstGeom prst="rect">
            <a:avLst/>
          </a:prstGeom>
        </p:spPr>
        <p:txBody>
          <a:bodyPr lIns="0" tIns="0" rIns="0" bIns="0">
            <a:noAutofit/>
          </a:bodyPr>
          <a:lstStyle>
            <a:lvl1pPr marL="0" indent="0">
              <a:lnSpc>
                <a:spcPts val="2200"/>
              </a:lnSpc>
              <a:spcBef>
                <a:spcPts val="0"/>
              </a:spcBef>
              <a:spcAft>
                <a:spcPts val="90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7" name="Title 1">
            <a:extLst>
              <a:ext uri="{FF2B5EF4-FFF2-40B4-BE49-F238E27FC236}">
                <a16:creationId xmlns:a16="http://schemas.microsoft.com/office/drawing/2014/main" id="{4F771D90-A686-C949-8872-F69893BCF8E4}"/>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cxnSp>
        <p:nvCxnSpPr>
          <p:cNvPr id="12" name="Straight Connector 11">
            <a:extLst>
              <a:ext uri="{FF2B5EF4-FFF2-40B4-BE49-F238E27FC236}">
                <a16:creationId xmlns:a16="http://schemas.microsoft.com/office/drawing/2014/main" id="{4CD5CE1C-46DF-8846-A4A0-E19A9CC397BE}"/>
              </a:ext>
              <a:ext uri="{C183D7F6-B498-43B3-948B-1728B52AA6E4}">
                <adec:decorative xmlns:adec="http://schemas.microsoft.com/office/drawing/2017/decorative" val="1"/>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64955267-CD3E-4484-1B20-32E90EB4EDCE}"/>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405967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line slide with image A">
    <p:bg>
      <p:bgPr>
        <a:solidFill>
          <a:srgbClr val="F6F8F8"/>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54093" y="1647568"/>
            <a:ext cx="4909569" cy="3130069"/>
          </a:xfrm>
          <a:prstGeom prst="rect">
            <a:avLst/>
          </a:prstGeom>
        </p:spPr>
        <p:txBody>
          <a:bodyPr anchor="t">
            <a:normAutofit/>
          </a:bodyPr>
          <a:lstStyle>
            <a:lvl1pPr marL="0" indent="0">
              <a:lnSpc>
                <a:spcPts val="4200"/>
              </a:lnSpc>
              <a:defRPr sz="3600" b="1">
                <a:solidFill>
                  <a:schemeClr val="tx1"/>
                </a:solidFill>
              </a:defRPr>
            </a:lvl1pPr>
          </a:lstStyle>
          <a:p>
            <a:r>
              <a:rPr lang="en-GB"/>
              <a:t>Headline over a number of lines,</a:t>
            </a:r>
            <a:br>
              <a:rPr lang="en-GB"/>
            </a:br>
            <a:r>
              <a:rPr lang="en-GB"/>
              <a:t>keep to maximum of four lines</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pPr algn="r"/>
              <a:t>‹#›</a:t>
            </a:fld>
            <a:endParaRPr lang="en-GB" sz="1200">
              <a:solidFill>
                <a:schemeClr val="tx1"/>
              </a:solidFill>
            </a:endParaRPr>
          </a:p>
        </p:txBody>
      </p:sp>
      <p:sp>
        <p:nvSpPr>
          <p:cNvPr id="7" name="Picture Placeholder 6">
            <a:extLst>
              <a:ext uri="{FF2B5EF4-FFF2-40B4-BE49-F238E27FC236}">
                <a16:creationId xmlns:a16="http://schemas.microsoft.com/office/drawing/2014/main" id="{1EF456E7-F404-A541-B6E9-27C1B10EC600}"/>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Tree>
    <p:extLst>
      <p:ext uri="{BB962C8B-B14F-4D97-AF65-F5344CB8AC3E}">
        <p14:creationId xmlns:p14="http://schemas.microsoft.com/office/powerpoint/2010/main" val="3043285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CON Grid Boxes 4UP Grey">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F244FF8-F4E4-0514-77D0-8D8D69F9337B}"/>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
        <p:nvSpPr>
          <p:cNvPr id="18" name="Title 1">
            <a:extLst>
              <a:ext uri="{FF2B5EF4-FFF2-40B4-BE49-F238E27FC236}">
                <a16:creationId xmlns:a16="http://schemas.microsoft.com/office/drawing/2014/main" id="{1ACF78F6-439A-384B-9C21-D11B5B50E050}"/>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4" name="Rectangle: Top Corners Rounded 3">
            <a:extLst>
              <a:ext uri="{FF2B5EF4-FFF2-40B4-BE49-F238E27FC236}">
                <a16:creationId xmlns:a16="http://schemas.microsoft.com/office/drawing/2014/main" id="{B540671A-ED56-3548-A508-080ABBDB5E58}"/>
              </a:ext>
              <a:ext uri="{C183D7F6-B498-43B3-948B-1728B52AA6E4}">
                <adec:decorative xmlns:adec="http://schemas.microsoft.com/office/drawing/2017/decorative" val="1"/>
              </a:ext>
            </a:extLst>
          </p:cNvPr>
          <p:cNvSpPr/>
          <p:nvPr userDrawn="1"/>
        </p:nvSpPr>
        <p:spPr>
          <a:xfrm>
            <a:off x="2277721"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p:nvPr>
        </p:nvSpPr>
        <p:spPr>
          <a:xfrm>
            <a:off x="2277721" y="2088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tx1"/>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 uri="{C183D7F6-B498-43B3-948B-1728B52AA6E4}">
                <adec:decorative xmlns:adec="http://schemas.microsoft.com/office/drawing/2017/decorative" val="1"/>
              </a:ext>
            </a:extLst>
          </p:cNvPr>
          <p:cNvSpPr/>
          <p:nvPr userDrawn="1"/>
        </p:nvSpPr>
        <p:spPr>
          <a:xfrm>
            <a:off x="6231884"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6231884" y="2089034"/>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tx1"/>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5" name="Rectangle: Top Corners Rounded 24">
            <a:extLst>
              <a:ext uri="{FF2B5EF4-FFF2-40B4-BE49-F238E27FC236}">
                <a16:creationId xmlns:a16="http://schemas.microsoft.com/office/drawing/2014/main" id="{8FD6A08D-6DD3-C845-8B17-CC9297B607DC}"/>
              </a:ext>
              <a:ext uri="{C183D7F6-B498-43B3-948B-1728B52AA6E4}">
                <adec:decorative xmlns:adec="http://schemas.microsoft.com/office/drawing/2017/decorative" val="1"/>
              </a:ext>
            </a:extLst>
          </p:cNvPr>
          <p:cNvSpPr/>
          <p:nvPr userDrawn="1"/>
        </p:nvSpPr>
        <p:spPr>
          <a:xfrm>
            <a:off x="2277721" y="3749267"/>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 Placeholder 7">
            <a:extLst>
              <a:ext uri="{FF2B5EF4-FFF2-40B4-BE49-F238E27FC236}">
                <a16:creationId xmlns:a16="http://schemas.microsoft.com/office/drawing/2014/main" id="{6017D8E3-CAD4-674B-ABC3-946291000D2B}"/>
              </a:ext>
            </a:extLst>
          </p:cNvPr>
          <p:cNvSpPr>
            <a:spLocks noGrp="1"/>
          </p:cNvSpPr>
          <p:nvPr>
            <p:ph type="body" sz="quarter" idx="16"/>
          </p:nvPr>
        </p:nvSpPr>
        <p:spPr>
          <a:xfrm>
            <a:off x="2277721" y="4649267"/>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tx1"/>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7" name="Rectangle: Top Corners Rounded 26">
            <a:extLst>
              <a:ext uri="{FF2B5EF4-FFF2-40B4-BE49-F238E27FC236}">
                <a16:creationId xmlns:a16="http://schemas.microsoft.com/office/drawing/2014/main" id="{B5A7277B-59DD-844A-A364-77AED24CBAC1}"/>
              </a:ext>
              <a:ext uri="{C183D7F6-B498-43B3-948B-1728B52AA6E4}">
                <adec:decorative xmlns:adec="http://schemas.microsoft.com/office/drawing/2017/decorative" val="1"/>
              </a:ext>
            </a:extLst>
          </p:cNvPr>
          <p:cNvSpPr/>
          <p:nvPr userDrawn="1"/>
        </p:nvSpPr>
        <p:spPr>
          <a:xfrm>
            <a:off x="6239447" y="3752201"/>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 Placeholder 7">
            <a:extLst>
              <a:ext uri="{FF2B5EF4-FFF2-40B4-BE49-F238E27FC236}">
                <a16:creationId xmlns:a16="http://schemas.microsoft.com/office/drawing/2014/main" id="{07BD5561-5536-6F4A-AD32-EFB7423F22AA}"/>
              </a:ext>
            </a:extLst>
          </p:cNvPr>
          <p:cNvSpPr>
            <a:spLocks noGrp="1"/>
          </p:cNvSpPr>
          <p:nvPr>
            <p:ph type="body" sz="quarter" idx="17"/>
          </p:nvPr>
        </p:nvSpPr>
        <p:spPr>
          <a:xfrm>
            <a:off x="6231884" y="4650427"/>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tx1"/>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cxnSp>
        <p:nvCxnSpPr>
          <p:cNvPr id="7" name="Straight Connector 6">
            <a:extLst>
              <a:ext uri="{FF2B5EF4-FFF2-40B4-BE49-F238E27FC236}">
                <a16:creationId xmlns:a16="http://schemas.microsoft.com/office/drawing/2014/main" id="{7DBEB741-20EA-C36A-7EF8-DE1CD1F1AA0C}"/>
              </a:ext>
              <a:ext uri="{C183D7F6-B498-43B3-948B-1728B52AA6E4}">
                <adec:decorative xmlns:adec="http://schemas.microsoft.com/office/drawing/2017/decorative" val="1"/>
              </a:ext>
            </a:extLst>
          </p:cNvPr>
          <p:cNvCxnSpPr>
            <a:cxnSpLocks/>
          </p:cNvCxnSpPr>
          <p:nvPr userDrawn="1"/>
        </p:nvCxnSpPr>
        <p:spPr>
          <a:xfrm>
            <a:off x="432000" y="6336000"/>
            <a:ext cx="11384862"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Tree>
    <p:extLst>
      <p:ext uri="{BB962C8B-B14F-4D97-AF65-F5344CB8AC3E}">
        <p14:creationId xmlns:p14="http://schemas.microsoft.com/office/powerpoint/2010/main" val="40491848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CON Grid Boxes 2UP Grey">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432000" y="2699082"/>
            <a:ext cx="3564000" cy="3311999"/>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tx1"/>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 uri="{C183D7F6-B498-43B3-948B-1728B52AA6E4}">
                <adec:decorative xmlns:adec="http://schemas.microsoft.com/office/drawing/2017/decorative" val="1"/>
              </a:ext>
            </a:extLst>
          </p:cNvPr>
          <p:cNvSpPr/>
          <p:nvPr userDrawn="1"/>
        </p:nvSpPr>
        <p:spPr>
          <a:xfrm>
            <a:off x="432000" y="1691082"/>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 Placeholder 7">
            <a:extLst>
              <a:ext uri="{FF2B5EF4-FFF2-40B4-BE49-F238E27FC236}">
                <a16:creationId xmlns:a16="http://schemas.microsoft.com/office/drawing/2014/main" id="{242484D6-4364-A442-9ABC-5042556E6205}"/>
              </a:ext>
            </a:extLst>
          </p:cNvPr>
          <p:cNvSpPr>
            <a:spLocks noGrp="1"/>
          </p:cNvSpPr>
          <p:nvPr>
            <p:ph type="body" sz="quarter" idx="15"/>
          </p:nvPr>
        </p:nvSpPr>
        <p:spPr>
          <a:xfrm>
            <a:off x="4324378" y="2699082"/>
            <a:ext cx="3564000" cy="3311999"/>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tx1"/>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2" name="Rectangle: Top Corners Rounded 21">
            <a:extLst>
              <a:ext uri="{FF2B5EF4-FFF2-40B4-BE49-F238E27FC236}">
                <a16:creationId xmlns:a16="http://schemas.microsoft.com/office/drawing/2014/main" id="{9E7ED11E-4751-6140-AC11-8C5B88B96EE4}"/>
              </a:ext>
              <a:ext uri="{C183D7F6-B498-43B3-948B-1728B52AA6E4}">
                <adec:decorative xmlns:adec="http://schemas.microsoft.com/office/drawing/2017/decorative" val="1"/>
              </a:ext>
            </a:extLst>
          </p:cNvPr>
          <p:cNvSpPr/>
          <p:nvPr userDrawn="1"/>
        </p:nvSpPr>
        <p:spPr>
          <a:xfrm>
            <a:off x="4324378" y="1691082"/>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1" name="Title 1">
            <a:extLst>
              <a:ext uri="{FF2B5EF4-FFF2-40B4-BE49-F238E27FC236}">
                <a16:creationId xmlns:a16="http://schemas.microsoft.com/office/drawing/2014/main" id="{C5DD270E-858A-0745-A4F5-3FE5B49194FA}"/>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pic>
        <p:nvPicPr>
          <p:cNvPr id="3" name="Picture 2">
            <a:extLst>
              <a:ext uri="{FF2B5EF4-FFF2-40B4-BE49-F238E27FC236}">
                <a16:creationId xmlns:a16="http://schemas.microsoft.com/office/drawing/2014/main" id="{6FD787DC-00EF-B13A-FE97-CE51273E8674}"/>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cxnSp>
        <p:nvCxnSpPr>
          <p:cNvPr id="5" name="Straight Connector 4">
            <a:extLst>
              <a:ext uri="{FF2B5EF4-FFF2-40B4-BE49-F238E27FC236}">
                <a16:creationId xmlns:a16="http://schemas.microsoft.com/office/drawing/2014/main" id="{20783BA3-377B-7D8A-0B7B-91C314676A0C}"/>
              </a:ext>
              <a:ext uri="{C183D7F6-B498-43B3-948B-1728B52AA6E4}">
                <adec:decorative xmlns:adec="http://schemas.microsoft.com/office/drawing/2017/decorative" val="1"/>
              </a:ext>
            </a:extLst>
          </p:cNvPr>
          <p:cNvCxnSpPr>
            <a:cxnSpLocks/>
          </p:cNvCxnSpPr>
          <p:nvPr userDrawn="1"/>
        </p:nvCxnSpPr>
        <p:spPr>
          <a:xfrm>
            <a:off x="432000" y="6336000"/>
            <a:ext cx="11384862"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6616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CE947E-1F3C-4CE2-B205-42ACABCDF3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E34187EB-CD8C-4429-80A8-057E397FFC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278BCC8-525B-41FD-8646-596B1960C6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4574AD-8404-48D7-8DB8-BCC9125C3396}" type="datetimeFigureOut">
              <a:rPr lang="en-GB" smtClean="0"/>
              <a:t>02/04/2025</a:t>
            </a:fld>
            <a:endParaRPr lang="en-GB"/>
          </a:p>
        </p:txBody>
      </p:sp>
      <p:sp>
        <p:nvSpPr>
          <p:cNvPr id="5" name="Footer Placeholder 4">
            <a:extLst>
              <a:ext uri="{FF2B5EF4-FFF2-40B4-BE49-F238E27FC236}">
                <a16:creationId xmlns:a16="http://schemas.microsoft.com/office/drawing/2014/main" id="{882564A6-47BB-43DB-A152-9E15557601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E33BD63-EE18-4132-8F91-68A0A2C0DA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B67EA4-DCE3-FB49-A794-A4595EF638BC}" type="slidenum">
              <a:rPr lang="en-GB" smtClean="0"/>
              <a:t>‹#›</a:t>
            </a:fld>
            <a:endParaRPr lang="en-GB"/>
          </a:p>
        </p:txBody>
      </p:sp>
    </p:spTree>
    <p:extLst>
      <p:ext uri="{BB962C8B-B14F-4D97-AF65-F5344CB8AC3E}">
        <p14:creationId xmlns:p14="http://schemas.microsoft.com/office/powerpoint/2010/main" val="945044896"/>
      </p:ext>
    </p:extLst>
  </p:cSld>
  <p:clrMap bg1="dk1" tx1="lt1" bg2="dk2" tx2="lt2" accent1="accent1" accent2="accent2" accent3="accent3" accent4="accent4" accent5="accent5" accent6="accent6" hlink="hlink" folHlink="folHlink"/>
  <p:sldLayoutIdLst>
    <p:sldLayoutId id="2147483817" r:id="rId1"/>
    <p:sldLayoutId id="2147483833" r:id="rId2"/>
    <p:sldLayoutId id="2147483834" r:id="rId3"/>
    <p:sldLayoutId id="2147483826" r:id="rId4"/>
    <p:sldLayoutId id="2147483827" r:id="rId5"/>
    <p:sldLayoutId id="2147483789" r:id="rId6"/>
    <p:sldLayoutId id="2147483818" r:id="rId7"/>
    <p:sldLayoutId id="2147483813" r:id="rId8"/>
    <p:sldLayoutId id="2147483814" r:id="rId9"/>
    <p:sldLayoutId id="2147483815" r:id="rId10"/>
    <p:sldLayoutId id="2147483719" r:id="rId11"/>
    <p:sldLayoutId id="2147483938" r:id="rId12"/>
    <p:sldLayoutId id="2147483939" r:id="rId13"/>
    <p:sldLayoutId id="2147483933" r:id="rId14"/>
    <p:sldLayoutId id="2147483824" r:id="rId15"/>
    <p:sldLayoutId id="2147483926" r:id="rId16"/>
    <p:sldLayoutId id="2147483927" r:id="rId17"/>
    <p:sldLayoutId id="2147483929" r:id="rId18"/>
    <p:sldLayoutId id="2147483928" r:id="rId19"/>
    <p:sldLayoutId id="2147483930" r:id="rId20"/>
    <p:sldLayoutId id="2147483924" r:id="rId21"/>
    <p:sldLayoutId id="2147483940" r:id="rId22"/>
    <p:sldLayoutId id="2147483941" r:id="rId23"/>
    <p:sldLayoutId id="2147483943" r:id="rId2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england.nhs.uk/commissioning/how-commissioning-is-changing/nhs-provider-selection-regime" TargetMode="External"/><Relationship Id="rId2" Type="http://schemas.openxmlformats.org/officeDocument/2006/relationships/notesSlide" Target="../notesSlides/notesSlide1.xml"/><Relationship Id="rId1" Type="http://schemas.openxmlformats.org/officeDocument/2006/relationships/slideLayout" Target="../slideLayouts/slideLayout23.xml"/><Relationship Id="rId5" Type="http://schemas.openxmlformats.org/officeDocument/2006/relationships/hyperlink" Target="https://www.england.nhs.uk/long-read/the-provider-selection-regime-statutory-guidance/" TargetMode="External"/><Relationship Id="rId4" Type="http://schemas.openxmlformats.org/officeDocument/2006/relationships/hyperlink" Target="https://www.legislation.gov.uk/uksi/2023/1348/contents/made"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3" Type="http://schemas.openxmlformats.org/officeDocument/2006/relationships/hyperlink" Target="https://www.england.nhs.uk/commissioning/how-commissioning-is-changing/nhs-provider-selection-regime/provider-selection-regime-frequently-asked-questions/" TargetMode="External"/><Relationship Id="rId2" Type="http://schemas.openxmlformats.org/officeDocument/2006/relationships/hyperlink" Target="https://www.england.nhs.uk/publication/provider-selection-regime-toolkit-products/" TargetMode="External"/><Relationship Id="rId1" Type="http://schemas.openxmlformats.org/officeDocument/2006/relationships/slideLayout" Target="../slideLayouts/slideLayout6.xml"/><Relationship Id="rId4" Type="http://schemas.openxmlformats.org/officeDocument/2006/relationships/hyperlink" Target="https://www.england.nhs.uk/long-read/the-provider-selection-regime-statutory-guidance/"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3" Type="http://schemas.openxmlformats.org/officeDocument/2006/relationships/hyperlink" Target="https://www.england.nhs.uk/publication/the-provider-selection-regime-statutory-guidance/"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5" Type="http://schemas.openxmlformats.org/officeDocument/2006/relationships/hyperlink" Target="https://www.england.nhs.uk/commissioning/how-commissioning-is-changing/nhs-provider-selection-regime" TargetMode="External"/><Relationship Id="rId4" Type="http://schemas.openxmlformats.org/officeDocument/2006/relationships/hyperlink" Target="https://www.legislation.gov.uk/uksi/2023/1348/contents/made"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england.nhs.uk/publication/the-provider-selection-regime-statutory-guidance/" TargetMode="External"/><Relationship Id="rId2" Type="http://schemas.openxmlformats.org/officeDocument/2006/relationships/hyperlink" Target="https://www.legislation.gov.uk/uksi/2023/1348/contents/made"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499A9-ADAE-F54A-B49E-F294E7BCE9E8}"/>
              </a:ext>
            </a:extLst>
          </p:cNvPr>
          <p:cNvSpPr>
            <a:spLocks noGrp="1"/>
          </p:cNvSpPr>
          <p:nvPr>
            <p:ph type="ctrTitle"/>
          </p:nvPr>
        </p:nvSpPr>
        <p:spPr/>
        <p:txBody>
          <a:bodyPr/>
          <a:lstStyle/>
          <a:p>
            <a:r>
              <a:rPr lang="en-GB" sz="6000" dirty="0"/>
              <a:t>The Provider Selection Regime</a:t>
            </a:r>
          </a:p>
        </p:txBody>
      </p:sp>
      <p:sp>
        <p:nvSpPr>
          <p:cNvPr id="5" name="Text Placeholder 4">
            <a:extLst>
              <a:ext uri="{FF2B5EF4-FFF2-40B4-BE49-F238E27FC236}">
                <a16:creationId xmlns:a16="http://schemas.microsoft.com/office/drawing/2014/main" id="{8E03B37E-0738-FD77-4899-F392D5FF45FF}"/>
              </a:ext>
            </a:extLst>
          </p:cNvPr>
          <p:cNvSpPr>
            <a:spLocks noGrp="1"/>
          </p:cNvSpPr>
          <p:nvPr>
            <p:ph type="body" sz="quarter" idx="13"/>
          </p:nvPr>
        </p:nvSpPr>
        <p:spPr>
          <a:xfrm>
            <a:off x="432001" y="4624967"/>
            <a:ext cx="5521760" cy="2080633"/>
          </a:xfrm>
        </p:spPr>
        <p:txBody>
          <a:bodyPr vert="horz" lIns="0" tIns="0" rIns="0" bIns="0" rtlCol="0" anchor="t">
            <a:normAutofit fontScale="55000" lnSpcReduction="20000"/>
          </a:bodyPr>
          <a:lstStyle/>
          <a:p>
            <a:r>
              <a:rPr lang="en-GB" sz="2400" dirty="0">
                <a:solidFill>
                  <a:schemeClr val="tx1"/>
                </a:solidFill>
                <a:latin typeface="+mj-lt"/>
                <a:cs typeface="Arial"/>
              </a:rPr>
              <a:t>This slide deck introduces the new Provider Selection Regime (PSR). </a:t>
            </a:r>
          </a:p>
          <a:p>
            <a:endParaRPr lang="en-GB" sz="2400" dirty="0">
              <a:solidFill>
                <a:schemeClr val="tx1"/>
              </a:solidFill>
              <a:latin typeface="+mj-lt"/>
              <a:cs typeface="Arial"/>
            </a:endParaRPr>
          </a:p>
          <a:p>
            <a:r>
              <a:rPr lang="en-GB" sz="2400" dirty="0">
                <a:solidFill>
                  <a:schemeClr val="tx1"/>
                </a:solidFill>
                <a:latin typeface="+mj-lt"/>
                <a:cs typeface="Arial"/>
              </a:rPr>
              <a:t>It is designed to provide a high-level summary of the PSR and the main points that all those involved in arranging healthcare services should be aware of. It is not intended to be exhaustive or to be used as guidance. More detailed information and resources are available on the NHS England </a:t>
            </a:r>
            <a:r>
              <a:rPr lang="en-GB" sz="2400" dirty="0">
                <a:latin typeface="+mj-lt"/>
                <a:cs typeface="Arial"/>
                <a:hlinkClick r:id="rId3"/>
              </a:rPr>
              <a:t>PSR website</a:t>
            </a:r>
            <a:r>
              <a:rPr lang="en-GB" sz="2400" dirty="0">
                <a:latin typeface="+mj-lt"/>
                <a:cs typeface="Arial"/>
              </a:rPr>
              <a:t>.</a:t>
            </a:r>
          </a:p>
          <a:p>
            <a:endParaRPr lang="en-GB" sz="2400" dirty="0">
              <a:solidFill>
                <a:schemeClr val="tx1"/>
              </a:solidFill>
              <a:latin typeface="+mj-lt"/>
              <a:cs typeface="Arial"/>
            </a:endParaRPr>
          </a:p>
          <a:p>
            <a:r>
              <a:rPr lang="en-GB" sz="2400" dirty="0">
                <a:solidFill>
                  <a:schemeClr val="tx1"/>
                </a:solidFill>
                <a:latin typeface="+mj-lt"/>
                <a:cs typeface="Arial"/>
              </a:rPr>
              <a:t>Organisations required to apply the PSR when arranging in-scope health care services must follow the associated </a:t>
            </a:r>
            <a:r>
              <a:rPr lang="en-GB" sz="2400" b="0" i="0" u="none" strike="noStrike" dirty="0">
                <a:solidFill>
                  <a:srgbClr val="425563"/>
                </a:solidFill>
                <a:effectLst/>
                <a:latin typeface="+mj-lt"/>
                <a:cs typeface="Arial"/>
                <a:hlinkClick r:id="rId4"/>
              </a:rPr>
              <a:t>Regulations</a:t>
            </a:r>
            <a:r>
              <a:rPr lang="en-GB" sz="2400" b="0" i="0" u="none" strike="noStrike" dirty="0">
                <a:solidFill>
                  <a:srgbClr val="425563"/>
                </a:solidFill>
                <a:effectLst/>
                <a:latin typeface="+mj-lt"/>
                <a:cs typeface="Arial"/>
              </a:rPr>
              <a:t> </a:t>
            </a:r>
            <a:r>
              <a:rPr lang="en-GB" sz="2400" b="0" i="0" u="none" strike="noStrike" dirty="0">
                <a:solidFill>
                  <a:schemeClr val="tx1"/>
                </a:solidFill>
                <a:effectLst/>
                <a:latin typeface="+mj-lt"/>
                <a:cs typeface="Arial"/>
              </a:rPr>
              <a:t>and</a:t>
            </a:r>
            <a:r>
              <a:rPr lang="en-GB" sz="2400" b="0" i="0" u="none" strike="noStrike" dirty="0">
                <a:solidFill>
                  <a:srgbClr val="425563"/>
                </a:solidFill>
                <a:effectLst/>
                <a:latin typeface="+mj-lt"/>
                <a:cs typeface="Arial"/>
              </a:rPr>
              <a:t> </a:t>
            </a:r>
            <a:r>
              <a:rPr lang="en-GB" sz="2400" b="0" i="0" u="none" strike="noStrike" dirty="0">
                <a:solidFill>
                  <a:srgbClr val="425563"/>
                </a:solidFill>
                <a:effectLst/>
                <a:latin typeface="+mj-lt"/>
                <a:cs typeface="Arial"/>
                <a:hlinkClick r:id="rId5"/>
              </a:rPr>
              <a:t>statutory guidance</a:t>
            </a:r>
            <a:r>
              <a:rPr lang="en-GB" sz="2400" b="0" i="0" u="none" strike="noStrike" dirty="0">
                <a:solidFill>
                  <a:srgbClr val="425563"/>
                </a:solidFill>
                <a:effectLst/>
                <a:latin typeface="+mj-lt"/>
                <a:cs typeface="Arial"/>
              </a:rPr>
              <a:t>. </a:t>
            </a:r>
            <a:r>
              <a:rPr lang="en-GB" sz="2400" b="0" i="0" dirty="0">
                <a:solidFill>
                  <a:srgbClr val="425563"/>
                </a:solidFill>
                <a:effectLst/>
                <a:latin typeface="+mj-lt"/>
                <a:cs typeface="Arial"/>
              </a:rPr>
              <a:t>​</a:t>
            </a:r>
            <a:endParaRPr lang="en-GB" dirty="0">
              <a:solidFill>
                <a:srgbClr val="425563"/>
              </a:solidFill>
              <a:latin typeface="+mj-lt"/>
            </a:endParaRPr>
          </a:p>
          <a:p>
            <a:endParaRPr lang="en-GB" dirty="0"/>
          </a:p>
        </p:txBody>
      </p:sp>
    </p:spTree>
    <p:extLst>
      <p:ext uri="{BB962C8B-B14F-4D97-AF65-F5344CB8AC3E}">
        <p14:creationId xmlns:p14="http://schemas.microsoft.com/office/powerpoint/2010/main" val="3830231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09440-C161-4D4E-95D3-1243B3709EDA}"/>
              </a:ext>
            </a:extLst>
          </p:cNvPr>
          <p:cNvSpPr>
            <a:spLocks noGrp="1"/>
          </p:cNvSpPr>
          <p:nvPr>
            <p:ph type="title"/>
          </p:nvPr>
        </p:nvSpPr>
        <p:spPr/>
        <p:txBody>
          <a:bodyPr>
            <a:normAutofit/>
          </a:bodyPr>
          <a:lstStyle/>
          <a:p>
            <a:r>
              <a:rPr lang="en-GB" dirty="0">
                <a:solidFill>
                  <a:srgbClr val="003087"/>
                </a:solidFill>
              </a:rPr>
              <a:t>Transitional provisions</a:t>
            </a:r>
            <a:endParaRPr lang="en-US" dirty="0">
              <a:solidFill>
                <a:srgbClr val="003087"/>
              </a:solidFill>
            </a:endParaRPr>
          </a:p>
        </p:txBody>
      </p:sp>
      <p:sp>
        <p:nvSpPr>
          <p:cNvPr id="19" name="TextBox 18">
            <a:extLst>
              <a:ext uri="{FF2B5EF4-FFF2-40B4-BE49-F238E27FC236}">
                <a16:creationId xmlns:a16="http://schemas.microsoft.com/office/drawing/2014/main" id="{6202A429-A317-89DC-B370-EF1CD35F41B6}"/>
              </a:ext>
            </a:extLst>
          </p:cNvPr>
          <p:cNvSpPr txBox="1"/>
          <p:nvPr/>
        </p:nvSpPr>
        <p:spPr>
          <a:xfrm>
            <a:off x="523772" y="1757996"/>
            <a:ext cx="11144453" cy="4093428"/>
          </a:xfrm>
          <a:prstGeom prst="rect">
            <a:avLst/>
          </a:prstGeom>
          <a:noFill/>
        </p:spPr>
        <p:txBody>
          <a:bodyPr wrap="square">
            <a:spAutoFit/>
          </a:bodyPr>
          <a:lstStyle/>
          <a:p>
            <a:r>
              <a:rPr lang="en-GB" sz="2000" dirty="0">
                <a:latin typeface="Arial"/>
                <a:cs typeface="Arial"/>
              </a:rPr>
              <a:t>The</a:t>
            </a:r>
            <a:r>
              <a:rPr lang="en-GB" sz="2000" dirty="0">
                <a:latin typeface="Arial" panose="020B0604020202020204" pitchFamily="34" charset="0"/>
                <a:cs typeface="Arial" panose="020B0604020202020204" pitchFamily="34" charset="0"/>
              </a:rPr>
              <a:t> PSR came into effect on </a:t>
            </a:r>
            <a:r>
              <a:rPr lang="en-GB" sz="2000" b="1" dirty="0">
                <a:latin typeface="Arial" panose="020B0604020202020204" pitchFamily="34" charset="0"/>
                <a:cs typeface="Arial" panose="020B0604020202020204" pitchFamily="34" charset="0"/>
              </a:rPr>
              <a:t>1 January 2024</a:t>
            </a:r>
            <a:r>
              <a:rPr lang="en-GB" sz="2000" dirty="0">
                <a:latin typeface="Arial" panose="020B0604020202020204" pitchFamily="34" charset="0"/>
                <a:cs typeface="Arial" panose="020B0604020202020204" pitchFamily="34" charset="0"/>
              </a:rPr>
              <a:t>. </a:t>
            </a:r>
          </a:p>
          <a:p>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Where relevant authorities started a contract award process before 1 January 2024 using the Public Contracts Regulations 2015 (PCR), then they must conclude that process under the PCR rules. </a:t>
            </a:r>
          </a:p>
          <a:p>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Where relevant authorities started a contract award process on or after 1 January 2024, then they must apply the PSR – even where awarding a contract based on a framework agreement that was established under the PCR rules. </a:t>
            </a:r>
          </a:p>
          <a:p>
            <a:pPr>
              <a:buClr>
                <a:srgbClr val="425563"/>
              </a:buClr>
            </a:pPr>
            <a:endParaRPr lang="en-GB" sz="2000" dirty="0">
              <a:latin typeface="Arial" panose="020B0604020202020204" pitchFamily="34" charset="0"/>
              <a:cs typeface="Arial" panose="020B0604020202020204" pitchFamily="34" charset="0"/>
            </a:endParaRPr>
          </a:p>
          <a:p>
            <a:pPr>
              <a:buClr>
                <a:srgbClr val="425563"/>
              </a:buClr>
            </a:pPr>
            <a:r>
              <a:rPr lang="en-GB" sz="2000" dirty="0">
                <a:latin typeface="Arial" panose="020B0604020202020204" pitchFamily="34" charset="0"/>
                <a:cs typeface="Arial" panose="020B0604020202020204" pitchFamily="34" charset="0"/>
              </a:rPr>
              <a:t>Any contract modifications after the 1 January 2024 must be carried out using the PSR, even if the original contract was awarded under the PCR rules.</a:t>
            </a:r>
          </a:p>
          <a:p>
            <a:pPr>
              <a:buClr>
                <a:srgbClr val="425563"/>
              </a:buClr>
            </a:pP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65236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4148FCC-2DA3-DBA7-09EC-EA6AA37C6636}"/>
              </a:ext>
            </a:extLst>
          </p:cNvPr>
          <p:cNvSpPr>
            <a:spLocks noGrp="1"/>
          </p:cNvSpPr>
          <p:nvPr>
            <p:ph idx="1"/>
          </p:nvPr>
        </p:nvSpPr>
        <p:spPr>
          <a:xfrm>
            <a:off x="432000" y="2541069"/>
            <a:ext cx="11088000" cy="3686930"/>
          </a:xfrm>
        </p:spPr>
        <p:txBody>
          <a:bodyPr vert="horz" lIns="0" tIns="0" rIns="0" bIns="0" rtlCol="0" anchor="t">
            <a:noAutofit/>
          </a:bodyPr>
          <a:lstStyle/>
          <a:p>
            <a:pPr>
              <a:buClr>
                <a:srgbClr val="425563"/>
              </a:buClr>
            </a:pPr>
            <a:r>
              <a:rPr lang="en-GB" sz="2100" dirty="0">
                <a:latin typeface="+mj-lt"/>
              </a:rPr>
              <a:t>NHS England has also published a range of tools to help relevant authorities prepare for implementation. These include:</a:t>
            </a:r>
          </a:p>
          <a:p>
            <a:pPr marL="342900" indent="-342900">
              <a:buClr>
                <a:srgbClr val="425563"/>
              </a:buClr>
              <a:buFont typeface="Arial" panose="020B0604020202020204" pitchFamily="34" charset="0"/>
              <a:buChar char="•"/>
            </a:pPr>
            <a:r>
              <a:rPr lang="en-GB" sz="2100" dirty="0">
                <a:latin typeface="+mj-lt"/>
              </a:rPr>
              <a:t>process maps (one for each decision-making process)</a:t>
            </a:r>
          </a:p>
          <a:p>
            <a:pPr marL="342900" indent="-342900">
              <a:buClr>
                <a:srgbClr val="425563"/>
              </a:buClr>
              <a:buFont typeface="Arial" panose="020B0604020202020204" pitchFamily="34" charset="0"/>
              <a:buChar char="•"/>
            </a:pPr>
            <a:r>
              <a:rPr lang="en-GB" sz="2100" dirty="0">
                <a:latin typeface="+mj-lt"/>
              </a:rPr>
              <a:t>Find A Tender Service (FTS) guide                       </a:t>
            </a:r>
          </a:p>
          <a:p>
            <a:pPr marL="342900" indent="-342900">
              <a:spcAft>
                <a:spcPts val="0"/>
              </a:spcAft>
              <a:buClr>
                <a:srgbClr val="425563"/>
              </a:buClr>
              <a:buFont typeface="Arial" panose="020B0604020202020204" pitchFamily="34" charset="0"/>
              <a:buChar char="•"/>
            </a:pPr>
            <a:r>
              <a:rPr lang="en-GB" sz="2100" dirty="0">
                <a:latin typeface="+mj-lt"/>
              </a:rPr>
              <a:t>a series of slide decks to provide an overview for commissioners and an in-depth look at the PSR for practitioners</a:t>
            </a:r>
            <a:endParaRPr lang="en-GB" sz="2100" dirty="0">
              <a:latin typeface="+mj-lt"/>
              <a:cs typeface="Arial"/>
            </a:endParaRPr>
          </a:p>
          <a:p>
            <a:pPr>
              <a:buClr>
                <a:srgbClr val="425563"/>
              </a:buClr>
            </a:pPr>
            <a:endParaRPr lang="en-GB" sz="2100" dirty="0">
              <a:latin typeface="+mj-lt"/>
            </a:endParaRPr>
          </a:p>
          <a:p>
            <a:pPr>
              <a:buClr>
                <a:srgbClr val="425563"/>
              </a:buClr>
            </a:pPr>
            <a:r>
              <a:rPr lang="en-GB" sz="2100" dirty="0">
                <a:latin typeface="+mj-lt"/>
              </a:rPr>
              <a:t>These are available on the </a:t>
            </a:r>
            <a:r>
              <a:rPr lang="en-GB" sz="2100" dirty="0">
                <a:latin typeface="+mj-lt"/>
                <a:hlinkClick r:id="rId2"/>
              </a:rPr>
              <a:t>PSR toolkit products webpage</a:t>
            </a:r>
            <a:r>
              <a:rPr lang="en-GB" sz="2100" dirty="0">
                <a:latin typeface="+mj-lt"/>
              </a:rPr>
              <a:t>.</a:t>
            </a:r>
            <a:endParaRPr lang="en-GB" sz="1600" b="1" i="0" dirty="0">
              <a:solidFill>
                <a:srgbClr val="202A30"/>
              </a:solidFill>
              <a:effectLst/>
              <a:latin typeface="-apple-system"/>
            </a:endParaRPr>
          </a:p>
          <a:p>
            <a:pPr>
              <a:buClr>
                <a:srgbClr val="425563"/>
              </a:buClr>
            </a:pPr>
            <a:r>
              <a:rPr lang="en-GB" sz="2100" dirty="0">
                <a:latin typeface="+mj-lt"/>
                <a:hlinkClick r:id="rId3"/>
              </a:rPr>
              <a:t>FAQs are also provided.</a:t>
            </a:r>
            <a:endParaRPr lang="en-GB" sz="2100" dirty="0">
              <a:latin typeface="+mj-lt"/>
            </a:endParaRPr>
          </a:p>
          <a:p>
            <a:endParaRPr lang="en-GB" sz="2100" dirty="0">
              <a:latin typeface="+mj-lt"/>
            </a:endParaRPr>
          </a:p>
        </p:txBody>
      </p:sp>
      <p:sp>
        <p:nvSpPr>
          <p:cNvPr id="3" name="Text Placeholder 2">
            <a:extLst>
              <a:ext uri="{FF2B5EF4-FFF2-40B4-BE49-F238E27FC236}">
                <a16:creationId xmlns:a16="http://schemas.microsoft.com/office/drawing/2014/main" id="{5964ED6C-F6C0-69E1-E494-29C72461344D}"/>
              </a:ext>
            </a:extLst>
          </p:cNvPr>
          <p:cNvSpPr>
            <a:spLocks noGrp="1"/>
          </p:cNvSpPr>
          <p:nvPr>
            <p:ph type="body" sz="quarter" idx="13"/>
          </p:nvPr>
        </p:nvSpPr>
        <p:spPr>
          <a:xfrm>
            <a:off x="432001" y="1568236"/>
            <a:ext cx="11012644" cy="1097962"/>
          </a:xfrm>
        </p:spPr>
        <p:txBody>
          <a:bodyPr/>
          <a:lstStyle/>
          <a:p>
            <a:pPr>
              <a:lnSpc>
                <a:spcPct val="107000"/>
              </a:lnSpc>
              <a:spcAft>
                <a:spcPts val="800"/>
              </a:spcAft>
            </a:pPr>
            <a:r>
              <a:rPr lang="en-GB" sz="2100" b="0" dirty="0">
                <a:solidFill>
                  <a:schemeClr val="tx1"/>
                </a:solidFill>
                <a:latin typeface="Arial"/>
                <a:ea typeface="Calibri"/>
                <a:cs typeface="Arial"/>
              </a:rPr>
              <a:t>NHS England’s </a:t>
            </a:r>
            <a:r>
              <a:rPr lang="en-GB" sz="2100" b="0" dirty="0">
                <a:solidFill>
                  <a:schemeClr val="tx1"/>
                </a:solidFill>
                <a:latin typeface="Arial"/>
                <a:ea typeface="Calibri"/>
                <a:cs typeface="Arial"/>
                <a:hlinkClick r:id="rId4"/>
              </a:rPr>
              <a:t>PSR statutory guidance</a:t>
            </a:r>
            <a:r>
              <a:rPr lang="en-GB" sz="2100" b="0" dirty="0">
                <a:solidFill>
                  <a:schemeClr val="tx1"/>
                </a:solidFill>
                <a:latin typeface="Arial"/>
                <a:ea typeface="Calibri"/>
                <a:cs typeface="Arial"/>
              </a:rPr>
              <a:t> sets out what relevant authorities must do to comply with the PSR legislation. Relevant authorities must have regard to this statutory guidance.</a:t>
            </a:r>
          </a:p>
          <a:p>
            <a:endParaRPr lang="en-GB" sz="2100" dirty="0"/>
          </a:p>
        </p:txBody>
      </p:sp>
      <p:sp>
        <p:nvSpPr>
          <p:cNvPr id="4" name="Title 3">
            <a:extLst>
              <a:ext uri="{FF2B5EF4-FFF2-40B4-BE49-F238E27FC236}">
                <a16:creationId xmlns:a16="http://schemas.microsoft.com/office/drawing/2014/main" id="{DA069CF8-45F8-080E-1C87-66D2BB7D70AE}"/>
              </a:ext>
            </a:extLst>
          </p:cNvPr>
          <p:cNvSpPr>
            <a:spLocks noGrp="1"/>
          </p:cNvSpPr>
          <p:nvPr>
            <p:ph type="title"/>
          </p:nvPr>
        </p:nvSpPr>
        <p:spPr/>
        <p:txBody>
          <a:bodyPr>
            <a:normAutofit/>
          </a:bodyPr>
          <a:lstStyle/>
          <a:p>
            <a:r>
              <a:rPr lang="en-GB" dirty="0">
                <a:solidFill>
                  <a:srgbClr val="003087"/>
                </a:solidFill>
              </a:rPr>
              <a:t>Helpful materials</a:t>
            </a:r>
          </a:p>
        </p:txBody>
      </p:sp>
    </p:spTree>
    <p:extLst>
      <p:ext uri="{BB962C8B-B14F-4D97-AF65-F5344CB8AC3E}">
        <p14:creationId xmlns:p14="http://schemas.microsoft.com/office/powerpoint/2010/main" val="18635312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B936875-045F-4056-59B6-46C23390DAF3}"/>
              </a:ext>
            </a:extLst>
          </p:cNvPr>
          <p:cNvSpPr/>
          <p:nvPr/>
        </p:nvSpPr>
        <p:spPr>
          <a:xfrm>
            <a:off x="5377695" y="1291671"/>
            <a:ext cx="4111603" cy="1170176"/>
          </a:xfrm>
          <a:prstGeom prst="rect">
            <a:avLst/>
          </a:prstGeom>
          <a:solidFill>
            <a:srgbClr val="FFFF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4800" b="1" dirty="0">
                <a:solidFill>
                  <a:srgbClr val="003087"/>
                </a:solidFill>
              </a:rPr>
              <a:t>Questions?</a:t>
            </a:r>
          </a:p>
        </p:txBody>
      </p:sp>
      <p:sp>
        <p:nvSpPr>
          <p:cNvPr id="4" name="Rectangle 3">
            <a:extLst>
              <a:ext uri="{FF2B5EF4-FFF2-40B4-BE49-F238E27FC236}">
                <a16:creationId xmlns:a16="http://schemas.microsoft.com/office/drawing/2014/main" id="{42ADA2F3-875C-A48F-7982-5B3781B7E0B3}"/>
              </a:ext>
            </a:extLst>
          </p:cNvPr>
          <p:cNvSpPr/>
          <p:nvPr/>
        </p:nvSpPr>
        <p:spPr>
          <a:xfrm>
            <a:off x="5433114" y="2461847"/>
            <a:ext cx="4726532" cy="837667"/>
          </a:xfrm>
          <a:prstGeom prst="rect">
            <a:avLst/>
          </a:prstGeom>
          <a:solidFill>
            <a:srgbClr val="FFFF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2400" b="1" dirty="0">
              <a:solidFill>
                <a:srgbClr val="003087"/>
              </a:solidFill>
            </a:endParaRPr>
          </a:p>
        </p:txBody>
      </p:sp>
      <p:sp>
        <p:nvSpPr>
          <p:cNvPr id="3" name="Rectangle 2">
            <a:extLst>
              <a:ext uri="{FF2B5EF4-FFF2-40B4-BE49-F238E27FC236}">
                <a16:creationId xmlns:a16="http://schemas.microsoft.com/office/drawing/2014/main" id="{0F815B4D-B863-A7EA-E13A-5AC98F13A141}"/>
              </a:ext>
            </a:extLst>
          </p:cNvPr>
          <p:cNvSpPr/>
          <p:nvPr/>
        </p:nvSpPr>
        <p:spPr>
          <a:xfrm>
            <a:off x="6023530" y="2954216"/>
            <a:ext cx="4799002" cy="677807"/>
          </a:xfrm>
          <a:prstGeom prst="rect">
            <a:avLst/>
          </a:prstGeom>
          <a:solidFill>
            <a:srgbClr val="FFFF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b="1" dirty="0">
                <a:solidFill>
                  <a:srgbClr val="003087"/>
                </a:solidFill>
              </a:rPr>
              <a:t>psr.development@nhs.net</a:t>
            </a:r>
          </a:p>
        </p:txBody>
      </p:sp>
      <p:pic>
        <p:nvPicPr>
          <p:cNvPr id="6" name="Graphic 5" descr="Email with solid fill">
            <a:extLst>
              <a:ext uri="{FF2B5EF4-FFF2-40B4-BE49-F238E27FC236}">
                <a16:creationId xmlns:a16="http://schemas.microsoft.com/office/drawing/2014/main" id="{BFF7F8AF-AC38-DF2A-F87C-97F8C3E71FE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831165" y="2954216"/>
            <a:ext cx="529670" cy="529670"/>
          </a:xfrm>
          <a:prstGeom prst="rect">
            <a:avLst/>
          </a:prstGeom>
        </p:spPr>
      </p:pic>
    </p:spTree>
    <p:extLst>
      <p:ext uri="{BB962C8B-B14F-4D97-AF65-F5344CB8AC3E}">
        <p14:creationId xmlns:p14="http://schemas.microsoft.com/office/powerpoint/2010/main" val="1103468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dirty="0">
                <a:solidFill>
                  <a:srgbClr val="003087"/>
                </a:solidFill>
              </a:rPr>
              <a:t>Overview</a:t>
            </a:r>
            <a:endParaRPr lang="en-GB" spc="-40" dirty="0">
              <a:solidFill>
                <a:srgbClr val="003087"/>
              </a:solidFill>
            </a:endParaRPr>
          </a:p>
        </p:txBody>
      </p:sp>
      <p:sp>
        <p:nvSpPr>
          <p:cNvPr id="5" name="Content Placeholder 4">
            <a:extLst>
              <a:ext uri="{FF2B5EF4-FFF2-40B4-BE49-F238E27FC236}">
                <a16:creationId xmlns:a16="http://schemas.microsoft.com/office/drawing/2014/main" id="{C594638D-C17F-D749-9360-E2332845D248}"/>
              </a:ext>
            </a:extLst>
          </p:cNvPr>
          <p:cNvSpPr>
            <a:spLocks noGrp="1"/>
          </p:cNvSpPr>
          <p:nvPr>
            <p:ph idx="1"/>
          </p:nvPr>
        </p:nvSpPr>
        <p:spPr>
          <a:xfrm>
            <a:off x="432000" y="1297186"/>
            <a:ext cx="11088000" cy="4876533"/>
          </a:xfrm>
        </p:spPr>
        <p:txBody>
          <a:bodyPr vert="horz" lIns="0" tIns="0" rIns="0" bIns="0" rtlCol="0" anchor="t">
            <a:noAutofit/>
          </a:bodyPr>
          <a:lstStyle/>
          <a:p>
            <a:pPr>
              <a:spcAft>
                <a:spcPts val="1200"/>
              </a:spcAft>
              <a:buClr>
                <a:srgbClr val="425563"/>
              </a:buClr>
            </a:pPr>
            <a:r>
              <a:rPr lang="en-GB" sz="1800" b="1" dirty="0">
                <a:solidFill>
                  <a:srgbClr val="0070C0"/>
                </a:solidFill>
                <a:latin typeface="Arial"/>
                <a:cs typeface="Arial"/>
              </a:rPr>
              <a:t>The Provider Selection Regime (PSR) is a set of</a:t>
            </a:r>
            <a:r>
              <a:rPr lang="en-GB" sz="1800" b="1" dirty="0">
                <a:latin typeface="Arial"/>
                <a:cs typeface="Arial"/>
              </a:rPr>
              <a:t> </a:t>
            </a:r>
            <a:r>
              <a:rPr lang="en-GB" sz="1800" b="1" dirty="0">
                <a:solidFill>
                  <a:srgbClr val="0070C0"/>
                </a:solidFill>
                <a:latin typeface="Arial"/>
                <a:cs typeface="Arial"/>
              </a:rPr>
              <a:t>rules that relevant authorities must follow when procuring healthcare services in England. The PSR was created under the Health and Care Act 2022 as part of wider measures to promote greater integration of health and care services.</a:t>
            </a:r>
          </a:p>
          <a:p>
            <a:pPr marL="342900" indent="-342900">
              <a:buClr>
                <a:srgbClr val="425563"/>
              </a:buClr>
              <a:buFont typeface="Arial" panose="020B0604020202020204" pitchFamily="34" charset="0"/>
              <a:buChar char="•"/>
            </a:pPr>
            <a:r>
              <a:rPr lang="en-GB" sz="1800" dirty="0">
                <a:latin typeface="Arial"/>
                <a:cs typeface="Arial"/>
              </a:rPr>
              <a:t>The PSR came into effect on </a:t>
            </a:r>
            <a:r>
              <a:rPr lang="en-GB" sz="1800" b="1" dirty="0">
                <a:latin typeface="Arial"/>
                <a:cs typeface="Arial"/>
              </a:rPr>
              <a:t>1 January 2024.</a:t>
            </a:r>
            <a:r>
              <a:rPr lang="en-GB" sz="1800" dirty="0">
                <a:latin typeface="Arial"/>
                <a:cs typeface="Arial"/>
              </a:rPr>
              <a:t> </a:t>
            </a:r>
            <a:endParaRPr lang="en-GB" sz="1800" dirty="0">
              <a:latin typeface="Arial" panose="020B0604020202020204" pitchFamily="34" charset="0"/>
              <a:cs typeface="Arial" panose="020B0604020202020204" pitchFamily="34" charset="0"/>
            </a:endParaRPr>
          </a:p>
          <a:p>
            <a:pPr marL="342900" indent="-342900">
              <a:buClr>
                <a:srgbClr val="425563"/>
              </a:buClr>
              <a:buFont typeface="Arial" panose="020B0604020202020204" pitchFamily="34" charset="0"/>
              <a:buChar char="•"/>
            </a:pPr>
            <a:r>
              <a:rPr lang="en-GB" sz="1800" dirty="0">
                <a:latin typeface="Arial"/>
                <a:cs typeface="Arial"/>
              </a:rPr>
              <a:t>The procurement of healthcare services is not in scope of the Procurement Act 2023. </a:t>
            </a:r>
            <a:endParaRPr lang="en-GB" sz="1800" dirty="0">
              <a:latin typeface="Arial" panose="020B0604020202020204" pitchFamily="34" charset="0"/>
              <a:cs typeface="Arial" panose="020B0604020202020204" pitchFamily="34" charset="0"/>
            </a:endParaRPr>
          </a:p>
          <a:p>
            <a:pPr marL="342900" indent="-342900">
              <a:buClr>
                <a:srgbClr val="425563"/>
              </a:buClr>
              <a:buFont typeface="Arial" panose="020B0604020202020204" pitchFamily="34" charset="0"/>
              <a:buChar char="•"/>
            </a:pPr>
            <a:r>
              <a:rPr lang="en-GB" sz="1800" dirty="0">
                <a:latin typeface="Arial"/>
                <a:cs typeface="Arial"/>
              </a:rPr>
              <a:t>The </a:t>
            </a:r>
            <a:r>
              <a:rPr lang="en-GB" sz="1800" b="1" dirty="0">
                <a:latin typeface="Arial"/>
                <a:cs typeface="Arial"/>
              </a:rPr>
              <a:t>‘relevant authorities’ </a:t>
            </a:r>
            <a:r>
              <a:rPr lang="en-GB" sz="1800" dirty="0">
                <a:latin typeface="Arial"/>
                <a:cs typeface="Arial"/>
              </a:rPr>
              <a:t>required to follow the PSR when procuring healthcare services are: </a:t>
            </a:r>
          </a:p>
          <a:p>
            <a:pPr marL="1028700" lvl="1" indent="-342900">
              <a:spcAft>
                <a:spcPts val="600"/>
              </a:spcAft>
              <a:buClr>
                <a:srgbClr val="425563"/>
              </a:buClr>
            </a:pPr>
            <a:r>
              <a:rPr lang="en-GB" sz="1800" dirty="0">
                <a:latin typeface="Arial"/>
                <a:cs typeface="Arial"/>
              </a:rPr>
              <a:t>NHS England</a:t>
            </a:r>
          </a:p>
          <a:p>
            <a:pPr marL="1028700" lvl="1" indent="-342900">
              <a:spcAft>
                <a:spcPts val="600"/>
              </a:spcAft>
              <a:buClr>
                <a:srgbClr val="425563"/>
              </a:buClr>
            </a:pPr>
            <a:r>
              <a:rPr lang="en-GB" sz="1800" dirty="0">
                <a:latin typeface="Arial"/>
                <a:cs typeface="Arial"/>
              </a:rPr>
              <a:t>integrated care boards </a:t>
            </a:r>
          </a:p>
          <a:p>
            <a:pPr marL="1028700" lvl="1" indent="-342900">
              <a:spcAft>
                <a:spcPts val="600"/>
              </a:spcAft>
              <a:buClr>
                <a:srgbClr val="425563"/>
              </a:buClr>
            </a:pPr>
            <a:r>
              <a:rPr lang="en-GB" sz="1800" dirty="0">
                <a:latin typeface="Arial"/>
                <a:cs typeface="Arial"/>
              </a:rPr>
              <a:t>NHS trusts and NHS foundation trusts</a:t>
            </a:r>
          </a:p>
          <a:p>
            <a:pPr marL="1028700" lvl="1" indent="-342900">
              <a:spcAft>
                <a:spcPts val="600"/>
              </a:spcAft>
              <a:buClr>
                <a:srgbClr val="425563"/>
              </a:buClr>
            </a:pPr>
            <a:r>
              <a:rPr lang="en-GB" sz="1800" dirty="0">
                <a:latin typeface="Arial"/>
                <a:cs typeface="Arial"/>
              </a:rPr>
              <a:t>local authorities or combined authorities</a:t>
            </a:r>
          </a:p>
          <a:p>
            <a:pPr marL="342900" indent="-342900">
              <a:buClr>
                <a:srgbClr val="425563"/>
              </a:buClr>
              <a:buFont typeface="Arial" panose="020B0604020202020204" pitchFamily="34" charset="0"/>
              <a:buChar char="•"/>
            </a:pPr>
            <a:r>
              <a:rPr lang="en-GB" sz="1800" dirty="0">
                <a:effectLst/>
              </a:rPr>
              <a:t>These slides are intended to support relevant authorities with their application of the PSR. </a:t>
            </a:r>
            <a:r>
              <a:rPr lang="en-GB" sz="1800" dirty="0"/>
              <a:t>T</a:t>
            </a:r>
            <a:r>
              <a:rPr lang="en-GB" sz="1800" dirty="0">
                <a:effectLst/>
              </a:rPr>
              <a:t>hey are not exhaustive and should not be used in lieu of </a:t>
            </a:r>
            <a:r>
              <a:rPr lang="en-GB" sz="1800" dirty="0">
                <a:effectLst/>
                <a:cs typeface="Arial"/>
              </a:rPr>
              <a:t>the </a:t>
            </a:r>
            <a:r>
              <a:rPr lang="en-GB" sz="1800" dirty="0">
                <a:cs typeface="Arial"/>
                <a:hlinkClick r:id="rId3"/>
              </a:rPr>
              <a:t>PSR statutory guidance</a:t>
            </a:r>
            <a:r>
              <a:rPr lang="en-GB" sz="1800" dirty="0">
                <a:effectLst/>
              </a:rPr>
              <a:t> and the </a:t>
            </a:r>
            <a:r>
              <a:rPr lang="en-US" sz="1800" u="sng" dirty="0">
                <a:solidFill>
                  <a:srgbClr val="005EB8"/>
                </a:solidFill>
                <a:effectLst/>
                <a:latin typeface="Arial" panose="020B0604020202020204" pitchFamily="34" charset="0"/>
                <a:ea typeface="Times New Roman" panose="02020603050405020304" pitchFamily="18" charset="0"/>
                <a:cs typeface="Arial" panose="020B0604020202020204" pitchFamily="34" charset="0"/>
                <a:hlinkClick r:id="rId4"/>
              </a:rPr>
              <a:t>Health Care Services (Provider Selection Regime) Regulations 2023</a:t>
            </a:r>
            <a:r>
              <a:rPr lang="en-US" sz="1800" dirty="0">
                <a:solidFill>
                  <a:srgbClr val="000000"/>
                </a:solidFill>
                <a:effectLst/>
                <a:latin typeface="Arial" panose="020B0604020202020204" pitchFamily="34" charset="0"/>
                <a:ea typeface="Times New Roman" panose="02020603050405020304" pitchFamily="18" charset="0"/>
              </a:rPr>
              <a:t> (the Regulations), </a:t>
            </a:r>
            <a:r>
              <a:rPr lang="en-GB" sz="1800" dirty="0">
                <a:effectLst/>
              </a:rPr>
              <a:t>which relevant authorities must follow. </a:t>
            </a:r>
          </a:p>
          <a:p>
            <a:pPr marL="342900" indent="-342900">
              <a:buClr>
                <a:srgbClr val="425563"/>
              </a:buClr>
              <a:buFont typeface="Arial" panose="020B0604020202020204" pitchFamily="34" charset="0"/>
              <a:buChar char="•"/>
            </a:pPr>
            <a:r>
              <a:rPr lang="en-GB" sz="1800" dirty="0">
                <a:cs typeface="Arial"/>
              </a:rPr>
              <a:t>A PSR toolkit supports relevant authorities to apply the regime. These resources can be accessed via the NHS England </a:t>
            </a:r>
            <a:r>
              <a:rPr lang="en-GB" sz="1800" dirty="0">
                <a:cs typeface="Arial"/>
                <a:hlinkClick r:id="rId5"/>
              </a:rPr>
              <a:t>PSR webpage</a:t>
            </a:r>
            <a:r>
              <a:rPr lang="en-GB" sz="1800" dirty="0">
                <a:cs typeface="Arial"/>
              </a:rPr>
              <a:t>.</a:t>
            </a:r>
            <a:endParaRPr lang="en-GB" sz="1800" dirty="0"/>
          </a:p>
        </p:txBody>
      </p:sp>
    </p:spTree>
    <p:extLst>
      <p:ext uri="{BB962C8B-B14F-4D97-AF65-F5344CB8AC3E}">
        <p14:creationId xmlns:p14="http://schemas.microsoft.com/office/powerpoint/2010/main" val="29134364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70F68B6-7CF4-8C71-1C08-6821909091D0}"/>
              </a:ext>
            </a:extLst>
          </p:cNvPr>
          <p:cNvSpPr>
            <a:spLocks noGrp="1"/>
          </p:cNvSpPr>
          <p:nvPr>
            <p:ph idx="1"/>
          </p:nvPr>
        </p:nvSpPr>
        <p:spPr>
          <a:xfrm>
            <a:off x="432000" y="1298065"/>
            <a:ext cx="11088000" cy="4929934"/>
          </a:xfrm>
        </p:spPr>
        <p:txBody>
          <a:bodyPr vert="horz" lIns="0" tIns="0" rIns="0" bIns="0" rtlCol="0" anchor="t">
            <a:normAutofit lnSpcReduction="10000"/>
          </a:bodyPr>
          <a:lstStyle/>
          <a:p>
            <a:pPr marL="0" indent="0">
              <a:buNone/>
            </a:pPr>
            <a:r>
              <a:rPr lang="en-GB" sz="2100" dirty="0">
                <a:latin typeface="Arial"/>
                <a:cs typeface="Arial"/>
              </a:rPr>
              <a:t>The </a:t>
            </a:r>
            <a:r>
              <a:rPr lang="en-GB" sz="2100" b="1" dirty="0">
                <a:latin typeface="Arial"/>
                <a:cs typeface="Arial"/>
              </a:rPr>
              <a:t>Health and Care Act 2022</a:t>
            </a:r>
            <a:r>
              <a:rPr lang="en-GB" sz="2100" dirty="0">
                <a:latin typeface="Arial"/>
                <a:cs typeface="Arial"/>
              </a:rPr>
              <a:t> (the 2022 Act) codified the move towards more integrated working across the health and care system, so that decisions taken by commissioners and providers are in the best interest of all patients and service users.</a:t>
            </a:r>
          </a:p>
          <a:p>
            <a:pPr marL="0" indent="0">
              <a:buNone/>
            </a:pPr>
            <a:endParaRPr lang="en-GB" sz="2100" dirty="0">
              <a:latin typeface="Arial" panose="020B0604020202020204" pitchFamily="34" charset="0"/>
              <a:cs typeface="Arial" panose="020B0604020202020204" pitchFamily="34" charset="0"/>
            </a:endParaRPr>
          </a:p>
          <a:p>
            <a:pPr marL="0" indent="0">
              <a:buNone/>
            </a:pPr>
            <a:r>
              <a:rPr lang="en-GB" sz="2100" dirty="0">
                <a:latin typeface="Arial"/>
                <a:cs typeface="Arial"/>
              </a:rPr>
              <a:t>As part of the necessary reforms to achieve its aim, the 2022 Act introduced a new regime for selecting providers of healthcare services in England: the </a:t>
            </a:r>
            <a:r>
              <a:rPr lang="en-GB" sz="2100" b="1" dirty="0">
                <a:latin typeface="Arial"/>
                <a:cs typeface="Arial"/>
              </a:rPr>
              <a:t>Provider Selection Regime (the PSR)</a:t>
            </a:r>
            <a:r>
              <a:rPr lang="en-GB" sz="2100" dirty="0">
                <a:latin typeface="Arial"/>
                <a:cs typeface="Arial"/>
              </a:rPr>
              <a:t>. The</a:t>
            </a:r>
            <a:r>
              <a:rPr lang="en-GB" sz="2100" dirty="0">
                <a:solidFill>
                  <a:srgbClr val="005EB8"/>
                </a:solidFill>
                <a:latin typeface="Arial"/>
                <a:cs typeface="Arial"/>
              </a:rPr>
              <a:t> </a:t>
            </a:r>
            <a:r>
              <a:rPr lang="en-GB" sz="2100" dirty="0">
                <a:latin typeface="Arial"/>
                <a:cs typeface="Arial"/>
                <a:hlinkClick r:id="rId2"/>
              </a:rPr>
              <a:t>Health Care Services (Provider Selection Regime) Regulations 2023</a:t>
            </a:r>
            <a:r>
              <a:rPr lang="en-GB" sz="2100" dirty="0">
                <a:latin typeface="Arial"/>
                <a:cs typeface="Arial"/>
              </a:rPr>
              <a:t> set out the detail of the PSR. Relevant authorities must also have regard to the associated </a:t>
            </a:r>
            <a:r>
              <a:rPr lang="en-GB" sz="2100" dirty="0">
                <a:latin typeface="Arial"/>
                <a:cs typeface="Arial"/>
                <a:hlinkClick r:id="rId3"/>
              </a:rPr>
              <a:t>PSR statutory guidance</a:t>
            </a:r>
            <a:r>
              <a:rPr lang="en-GB" sz="2100" dirty="0">
                <a:latin typeface="Arial"/>
                <a:cs typeface="Arial"/>
              </a:rPr>
              <a:t>.</a:t>
            </a:r>
          </a:p>
          <a:p>
            <a:pPr marL="0" indent="0">
              <a:buNone/>
            </a:pPr>
            <a:endParaRPr lang="en-GB" sz="2100" dirty="0">
              <a:latin typeface="Arial" panose="020B0604020202020204" pitchFamily="34" charset="0"/>
              <a:cs typeface="Arial" panose="020B0604020202020204" pitchFamily="34" charset="0"/>
            </a:endParaRPr>
          </a:p>
          <a:p>
            <a:pPr marL="0" indent="0">
              <a:buNone/>
            </a:pPr>
            <a:r>
              <a:rPr lang="en-GB" sz="2100" dirty="0">
                <a:latin typeface="Arial"/>
                <a:cs typeface="Arial"/>
              </a:rPr>
              <a:t>The PSR came into effect on 1 January 2024 and replaced:</a:t>
            </a:r>
          </a:p>
          <a:p>
            <a:pPr lvl="1">
              <a:buClr>
                <a:srgbClr val="425563"/>
              </a:buClr>
            </a:pPr>
            <a:r>
              <a:rPr lang="en-GB" sz="2100" dirty="0">
                <a:latin typeface="Arial"/>
                <a:cs typeface="Arial"/>
              </a:rPr>
              <a:t>Public Contracts Regulations 2015 (PCR), when arranging healthcare services*</a:t>
            </a:r>
            <a:endParaRPr lang="en-GB" sz="2100" dirty="0">
              <a:latin typeface="Arial" panose="020B0604020202020204" pitchFamily="34" charset="0"/>
              <a:cs typeface="Arial" panose="020B0604020202020204" pitchFamily="34" charset="0"/>
            </a:endParaRPr>
          </a:p>
          <a:p>
            <a:pPr lvl="1">
              <a:buClr>
                <a:srgbClr val="425563"/>
              </a:buClr>
            </a:pPr>
            <a:r>
              <a:rPr lang="en-GB" sz="2100" dirty="0">
                <a:latin typeface="Arial"/>
                <a:cs typeface="Arial"/>
              </a:rPr>
              <a:t>National Health Service (Procurement, Patient Choice and Competition) Regulations 2013</a:t>
            </a:r>
          </a:p>
          <a:p>
            <a:pPr marL="457200" lvl="1" indent="0">
              <a:buNone/>
            </a:pPr>
            <a:r>
              <a:rPr lang="en-GB" sz="1400" dirty="0">
                <a:solidFill>
                  <a:srgbClr val="000000"/>
                </a:solidFill>
                <a:cs typeface="Arial" panose="020B0604020202020204"/>
              </a:rPr>
              <a:t>* The Procurement Act 2023 replaced the PCR on 24 February 2025. Procurements arranged under the PSR remain out of scope of the Procurement Act 2023.</a:t>
            </a:r>
            <a:endParaRPr lang="en-GB" dirty="0"/>
          </a:p>
        </p:txBody>
      </p:sp>
      <p:sp>
        <p:nvSpPr>
          <p:cNvPr id="4" name="Title 3">
            <a:extLst>
              <a:ext uri="{FF2B5EF4-FFF2-40B4-BE49-F238E27FC236}">
                <a16:creationId xmlns:a16="http://schemas.microsoft.com/office/drawing/2014/main" id="{EFF821C4-CAD7-A153-E9FB-CE6C30ACFCF7}"/>
              </a:ext>
            </a:extLst>
          </p:cNvPr>
          <p:cNvSpPr>
            <a:spLocks noGrp="1"/>
          </p:cNvSpPr>
          <p:nvPr>
            <p:ph type="title"/>
          </p:nvPr>
        </p:nvSpPr>
        <p:spPr/>
        <p:txBody>
          <a:bodyPr/>
          <a:lstStyle/>
          <a:p>
            <a:r>
              <a:rPr lang="en-GB" dirty="0">
                <a:solidFill>
                  <a:srgbClr val="003087"/>
                </a:solidFill>
              </a:rPr>
              <a:t>Context for the legislation</a:t>
            </a:r>
          </a:p>
        </p:txBody>
      </p:sp>
    </p:spTree>
    <p:extLst>
      <p:ext uri="{BB962C8B-B14F-4D97-AF65-F5344CB8AC3E}">
        <p14:creationId xmlns:p14="http://schemas.microsoft.com/office/powerpoint/2010/main" val="4248047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4">
            <a:extLst>
              <a:ext uri="{FF2B5EF4-FFF2-40B4-BE49-F238E27FC236}">
                <a16:creationId xmlns:a16="http://schemas.microsoft.com/office/drawing/2014/main" id="{38CD63A1-340F-AF47-BC76-77C1B8EFAD07}"/>
              </a:ext>
            </a:extLst>
          </p:cNvPr>
          <p:cNvSpPr>
            <a:spLocks noGrp="1"/>
          </p:cNvSpPr>
          <p:nvPr>
            <p:ph type="title"/>
          </p:nvPr>
        </p:nvSpPr>
        <p:spPr>
          <a:xfrm>
            <a:off x="432000" y="432000"/>
            <a:ext cx="11404154" cy="865186"/>
          </a:xfrm>
        </p:spPr>
        <p:txBody>
          <a:bodyPr/>
          <a:lstStyle/>
          <a:p>
            <a:r>
              <a:rPr lang="en-GB" dirty="0">
                <a:solidFill>
                  <a:srgbClr val="003087"/>
                </a:solidFill>
              </a:rPr>
              <a:t>Key points of the PSR</a:t>
            </a:r>
            <a:endParaRPr lang="en-GB" spc="-40" dirty="0">
              <a:solidFill>
                <a:srgbClr val="003087"/>
              </a:solidFill>
            </a:endParaRPr>
          </a:p>
        </p:txBody>
      </p:sp>
      <p:sp>
        <p:nvSpPr>
          <p:cNvPr id="5" name="Content Placeholder 4">
            <a:extLst>
              <a:ext uri="{FF2B5EF4-FFF2-40B4-BE49-F238E27FC236}">
                <a16:creationId xmlns:a16="http://schemas.microsoft.com/office/drawing/2014/main" id="{C594638D-C17F-D749-9360-E2332845D248}"/>
              </a:ext>
            </a:extLst>
          </p:cNvPr>
          <p:cNvSpPr>
            <a:spLocks noGrp="1"/>
          </p:cNvSpPr>
          <p:nvPr>
            <p:ph idx="1"/>
          </p:nvPr>
        </p:nvSpPr>
        <p:spPr>
          <a:xfrm>
            <a:off x="672000" y="3075239"/>
            <a:ext cx="4601040" cy="2599652"/>
          </a:xfrm>
        </p:spPr>
        <p:txBody>
          <a:bodyPr>
            <a:normAutofit/>
          </a:bodyPr>
          <a:lstStyle/>
          <a:p>
            <a:pPr marL="342900" indent="-342900">
              <a:lnSpc>
                <a:spcPct val="100000"/>
              </a:lnSpc>
              <a:spcAft>
                <a:spcPts val="1200"/>
              </a:spcAft>
              <a:buClr>
                <a:schemeClr val="accent6"/>
              </a:buClr>
              <a:buFont typeface="Arial" panose="020B0604020202020204" pitchFamily="34" charset="0"/>
              <a:buChar char="•"/>
            </a:pPr>
            <a:r>
              <a:rPr lang="en-GB" sz="1800" dirty="0">
                <a:solidFill>
                  <a:schemeClr val="tx1"/>
                </a:solidFill>
              </a:rPr>
              <a:t>provides a </a:t>
            </a:r>
            <a:r>
              <a:rPr lang="en-GB" sz="1800" b="1" dirty="0">
                <a:solidFill>
                  <a:schemeClr val="tx1"/>
                </a:solidFill>
              </a:rPr>
              <a:t>flexible and proportionate </a:t>
            </a:r>
            <a:r>
              <a:rPr lang="en-GB" sz="1800" dirty="0">
                <a:solidFill>
                  <a:schemeClr val="tx1"/>
                </a:solidFill>
              </a:rPr>
              <a:t>process for deciding who should provide healthcare services</a:t>
            </a:r>
          </a:p>
          <a:p>
            <a:pPr marL="342900" indent="-342900">
              <a:lnSpc>
                <a:spcPct val="100000"/>
              </a:lnSpc>
              <a:spcAft>
                <a:spcPts val="1200"/>
              </a:spcAft>
              <a:buClr>
                <a:schemeClr val="accent6"/>
              </a:buClr>
              <a:buFont typeface="Arial" panose="020B0604020202020204" pitchFamily="34" charset="0"/>
              <a:buChar char="•"/>
            </a:pPr>
            <a:r>
              <a:rPr lang="en-GB" sz="1800" dirty="0"/>
              <a:t>enables</a:t>
            </a:r>
            <a:r>
              <a:rPr lang="en-GB" sz="1800" dirty="0">
                <a:solidFill>
                  <a:schemeClr val="tx1"/>
                </a:solidFill>
              </a:rPr>
              <a:t> </a:t>
            </a:r>
            <a:r>
              <a:rPr lang="en-GB" sz="1800" b="1" dirty="0">
                <a:solidFill>
                  <a:schemeClr val="tx1"/>
                </a:solidFill>
              </a:rPr>
              <a:t>collaboration across systems </a:t>
            </a:r>
          </a:p>
          <a:p>
            <a:pPr marL="342900" indent="-342900">
              <a:lnSpc>
                <a:spcPct val="100000"/>
              </a:lnSpc>
              <a:spcAft>
                <a:spcPts val="1200"/>
              </a:spcAft>
              <a:buClr>
                <a:schemeClr val="accent6"/>
              </a:buClr>
              <a:buFont typeface="Arial" panose="020B0604020202020204" pitchFamily="34" charset="0"/>
              <a:buChar char="•"/>
            </a:pPr>
            <a:r>
              <a:rPr lang="en-GB" sz="1800" dirty="0">
                <a:solidFill>
                  <a:schemeClr val="tx1"/>
                </a:solidFill>
              </a:rPr>
              <a:t>ensures that all decisions are made in the </a:t>
            </a:r>
            <a:r>
              <a:rPr lang="en-GB" sz="1800" b="1" dirty="0">
                <a:solidFill>
                  <a:schemeClr val="tx1"/>
                </a:solidFill>
              </a:rPr>
              <a:t>best interest of</a:t>
            </a:r>
            <a:r>
              <a:rPr lang="en-GB" sz="1800" b="1" dirty="0"/>
              <a:t> all </a:t>
            </a:r>
            <a:r>
              <a:rPr lang="en-GB" sz="1800" b="1" dirty="0">
                <a:solidFill>
                  <a:schemeClr val="tx1"/>
                </a:solidFill>
              </a:rPr>
              <a:t>patients and service users</a:t>
            </a:r>
            <a:endParaRPr lang="en-GB" sz="1800" dirty="0">
              <a:solidFill>
                <a:schemeClr val="tx1"/>
              </a:solidFill>
            </a:endParaRPr>
          </a:p>
        </p:txBody>
      </p:sp>
      <p:sp>
        <p:nvSpPr>
          <p:cNvPr id="6" name="Text Placeholder 5">
            <a:extLst>
              <a:ext uri="{FF2B5EF4-FFF2-40B4-BE49-F238E27FC236}">
                <a16:creationId xmlns:a16="http://schemas.microsoft.com/office/drawing/2014/main" id="{90D8699A-B55F-394A-8D26-672B8DCA6C60}"/>
              </a:ext>
            </a:extLst>
          </p:cNvPr>
          <p:cNvSpPr>
            <a:spLocks noGrp="1"/>
          </p:cNvSpPr>
          <p:nvPr>
            <p:ph type="body" sz="quarter" idx="13"/>
          </p:nvPr>
        </p:nvSpPr>
        <p:spPr>
          <a:xfrm>
            <a:off x="777836" y="1869810"/>
            <a:ext cx="4363124" cy="954670"/>
          </a:xfrm>
        </p:spPr>
        <p:txBody>
          <a:bodyPr/>
          <a:lstStyle/>
          <a:p>
            <a:pPr marL="0" indent="0">
              <a:lnSpc>
                <a:spcPct val="100000"/>
              </a:lnSpc>
              <a:buNone/>
            </a:pPr>
            <a:r>
              <a:rPr lang="en-GB" sz="2200" dirty="0">
                <a:latin typeface="Arial" panose="020B0604020202020204" pitchFamily="34" charset="0"/>
                <a:cs typeface="Arial" panose="020B0604020202020204" pitchFamily="34" charset="0"/>
              </a:rPr>
              <a:t>I</a:t>
            </a:r>
            <a:r>
              <a:rPr lang="en-GB" sz="2200" dirty="0">
                <a:effectLst/>
                <a:latin typeface="Arial" panose="020B0604020202020204" pitchFamily="34" charset="0"/>
                <a:cs typeface="Arial" panose="020B0604020202020204" pitchFamily="34" charset="0"/>
              </a:rPr>
              <a:t>n line with the provisions in the </a:t>
            </a:r>
            <a:r>
              <a:rPr lang="en-GB" sz="2200" dirty="0">
                <a:latin typeface="Arial" panose="020B0604020202020204" pitchFamily="34" charset="0"/>
                <a:cs typeface="Arial" panose="020B0604020202020204" pitchFamily="34" charset="0"/>
              </a:rPr>
              <a:t>Health and Care </a:t>
            </a:r>
            <a:r>
              <a:rPr lang="en-GB" sz="2200" dirty="0">
                <a:effectLst/>
                <a:latin typeface="Arial" panose="020B0604020202020204" pitchFamily="34" charset="0"/>
                <a:cs typeface="Arial" panose="020B0604020202020204" pitchFamily="34" charset="0"/>
              </a:rPr>
              <a:t>Act 2022, the PSR:</a:t>
            </a:r>
            <a:endParaRPr lang="en-GB" sz="2200" dirty="0">
              <a:latin typeface="Arial" panose="020B0604020202020204" pitchFamily="34" charset="0"/>
              <a:cs typeface="Arial" panose="020B0604020202020204" pitchFamily="34" charset="0"/>
            </a:endParaRPr>
          </a:p>
        </p:txBody>
      </p:sp>
      <p:sp>
        <p:nvSpPr>
          <p:cNvPr id="10" name="Text Placeholder 5">
            <a:extLst>
              <a:ext uri="{FF2B5EF4-FFF2-40B4-BE49-F238E27FC236}">
                <a16:creationId xmlns:a16="http://schemas.microsoft.com/office/drawing/2014/main" id="{90292021-49E1-695D-2EA2-35F26FC65213}"/>
              </a:ext>
            </a:extLst>
          </p:cNvPr>
          <p:cNvSpPr txBox="1">
            <a:spLocks/>
          </p:cNvSpPr>
          <p:nvPr/>
        </p:nvSpPr>
        <p:spPr>
          <a:xfrm>
            <a:off x="6444601" y="1966124"/>
            <a:ext cx="4824558" cy="381021"/>
          </a:xfrm>
          <a:prstGeom prst="rect">
            <a:avLst/>
          </a:prstGeom>
        </p:spPr>
        <p:txBody>
          <a:bodyPr vert="horz" lIns="0" tIns="0" rIns="0" bIns="0" rtlCol="0">
            <a:noAutofit/>
          </a:bodyPr>
          <a:lstStyle>
            <a:lvl1pPr marL="0" indent="0" algn="l" defTabSz="914400" rtl="0" eaLnBrk="1" latinLnBrk="0" hangingPunct="1">
              <a:lnSpc>
                <a:spcPts val="2200"/>
              </a:lnSpc>
              <a:spcBef>
                <a:spcPts val="0"/>
              </a:spcBef>
              <a:spcAft>
                <a:spcPts val="900"/>
              </a:spcAft>
              <a:buClr>
                <a:schemeClr val="tx1"/>
              </a:buClr>
              <a:buFont typeface="Arial" panose="020B0604020202020204" pitchFamily="34" charset="0"/>
              <a:buNone/>
              <a:defRPr sz="2400" b="1" kern="1200">
                <a:solidFill>
                  <a:schemeClr val="accent6"/>
                </a:solidFill>
                <a:latin typeface="+mn-lt"/>
                <a:ea typeface="+mn-ea"/>
                <a:cs typeface="+mn-cs"/>
              </a:defRPr>
            </a:lvl1pPr>
            <a:lvl2pPr marL="357188" indent="0" algn="l" defTabSz="914400" rtl="0" eaLnBrk="1" latinLnBrk="0" hangingPunct="1">
              <a:lnSpc>
                <a:spcPct val="90000"/>
              </a:lnSpc>
              <a:spcBef>
                <a:spcPts val="500"/>
              </a:spcBef>
              <a:buClr>
                <a:schemeClr val="tx1"/>
              </a:buClr>
              <a:buFont typeface="Arial" panose="020B0604020202020204" pitchFamily="34" charset="0"/>
              <a:buNone/>
              <a:defRPr sz="1800" kern="1200">
                <a:solidFill>
                  <a:schemeClr val="tx1"/>
                </a:solidFill>
                <a:latin typeface="+mn-lt"/>
                <a:ea typeface="+mn-ea"/>
                <a:cs typeface="+mn-cs"/>
              </a:defRPr>
            </a:lvl2pPr>
            <a:lvl3pPr marL="714375" indent="0" algn="l" defTabSz="914400" rtl="0" eaLnBrk="1" latinLnBrk="0" hangingPunct="1">
              <a:lnSpc>
                <a:spcPct val="90000"/>
              </a:lnSpc>
              <a:spcBef>
                <a:spcPts val="500"/>
              </a:spcBef>
              <a:buClr>
                <a:schemeClr val="tx1"/>
              </a:buClr>
              <a:buFont typeface="Arial" panose="020B0604020202020204" pitchFamily="34" charset="0"/>
              <a:buNone/>
              <a:defRPr sz="1800" kern="1200">
                <a:solidFill>
                  <a:schemeClr val="tx1"/>
                </a:solidFill>
                <a:latin typeface="+mn-lt"/>
                <a:ea typeface="+mn-ea"/>
                <a:cs typeface="+mn-cs"/>
              </a:defRPr>
            </a:lvl3pPr>
            <a:lvl4pPr marL="1081087" indent="0" algn="l" defTabSz="914400" rtl="0" eaLnBrk="1" latinLnBrk="0" hangingPunct="1">
              <a:lnSpc>
                <a:spcPct val="90000"/>
              </a:lnSpc>
              <a:spcBef>
                <a:spcPts val="500"/>
              </a:spcBef>
              <a:buClr>
                <a:schemeClr val="tx1"/>
              </a:buClr>
              <a:buFont typeface="Arial" panose="020B0604020202020204" pitchFamily="34" charset="0"/>
              <a:buNone/>
              <a:defRPr sz="1800" kern="1200">
                <a:solidFill>
                  <a:schemeClr val="tx1"/>
                </a:solidFill>
                <a:latin typeface="+mn-lt"/>
                <a:ea typeface="+mn-ea"/>
                <a:cs typeface="+mn-cs"/>
              </a:defRPr>
            </a:lvl4pPr>
            <a:lvl5pPr marL="1438275" indent="0" algn="l" defTabSz="914400" rtl="0" eaLnBrk="1" latinLnBrk="0" hangingPunct="1">
              <a:lnSpc>
                <a:spcPct val="90000"/>
              </a:lnSpc>
              <a:spcBef>
                <a:spcPts val="500"/>
              </a:spcBef>
              <a:buClr>
                <a:schemeClr val="tx1"/>
              </a:buClr>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200" dirty="0">
                <a:latin typeface="Arial" panose="020B0604020202020204" pitchFamily="34" charset="0"/>
                <a:cs typeface="Arial" panose="020B0604020202020204" pitchFamily="34" charset="0"/>
              </a:rPr>
              <a:t>The PSR requires organisations to:</a:t>
            </a:r>
          </a:p>
        </p:txBody>
      </p:sp>
      <p:sp>
        <p:nvSpPr>
          <p:cNvPr id="11" name="Content Placeholder 4">
            <a:extLst>
              <a:ext uri="{FF2B5EF4-FFF2-40B4-BE49-F238E27FC236}">
                <a16:creationId xmlns:a16="http://schemas.microsoft.com/office/drawing/2014/main" id="{4F7B4D79-CEAD-1E5F-F22E-668DAA76BE72}"/>
              </a:ext>
            </a:extLst>
          </p:cNvPr>
          <p:cNvSpPr txBox="1">
            <a:spLocks/>
          </p:cNvSpPr>
          <p:nvPr/>
        </p:nvSpPr>
        <p:spPr>
          <a:xfrm>
            <a:off x="6299597" y="2604550"/>
            <a:ext cx="5114567" cy="3070341"/>
          </a:xfrm>
          <a:prstGeom prst="rect">
            <a:avLst/>
          </a:prstGeom>
        </p:spPr>
        <p:txBody>
          <a:bodyPr vert="horz" lIns="0" tIns="0" rIns="0" bIns="0" rtlCol="0">
            <a:noAutofit/>
          </a:bodyPr>
          <a:lstStyle>
            <a:lvl1pPr marL="0" indent="0" algn="l" defTabSz="914400" rtl="0" eaLnBrk="1" latinLnBrk="0" hangingPunct="1">
              <a:lnSpc>
                <a:spcPct val="100000"/>
              </a:lnSpc>
              <a:spcBef>
                <a:spcPts val="0"/>
              </a:spcBef>
              <a:spcAft>
                <a:spcPts val="600"/>
              </a:spcAft>
              <a:buClr>
                <a:schemeClr val="tx1"/>
              </a:buClr>
              <a:buFont typeface="Arial" panose="020B0604020202020204" pitchFamily="34" charset="0"/>
              <a:buNone/>
              <a:defRPr sz="2200" b="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tx1"/>
              </a:buClr>
              <a:buFont typeface="Arial" panose="020B0604020202020204" pitchFamily="34" charset="0"/>
              <a:buChar char="•"/>
              <a:defRPr sz="22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tx1"/>
              </a:buClr>
              <a:buFont typeface="Arial" panose="020B0604020202020204" pitchFamily="34" charset="0"/>
              <a:buChar char="•"/>
              <a:defRPr sz="2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tx1"/>
              </a:buClr>
              <a:buFont typeface="Arial" panose="020B0604020202020204" pitchFamily="34" charset="0"/>
              <a:buChar char="•"/>
              <a:defRPr sz="2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tx1"/>
              </a:buClr>
              <a:buFont typeface="Arial" panose="020B0604020202020204" pitchFamily="34" charset="0"/>
              <a:buChar char="•"/>
              <a:defRPr sz="2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spcAft>
                <a:spcPts val="1200"/>
              </a:spcAft>
              <a:buClr>
                <a:schemeClr val="accent6"/>
              </a:buClr>
              <a:buFont typeface="Arial" panose="020B0604020202020204" pitchFamily="34" charset="0"/>
              <a:buChar char="•"/>
            </a:pPr>
            <a:r>
              <a:rPr lang="en-GB" sz="1800" dirty="0"/>
              <a:t>act </a:t>
            </a:r>
            <a:r>
              <a:rPr lang="en-GB" sz="1800" b="1" dirty="0"/>
              <a:t>transparently, fairly and proportionately</a:t>
            </a:r>
          </a:p>
          <a:p>
            <a:pPr marL="342900" indent="-342900">
              <a:spcAft>
                <a:spcPts val="1200"/>
              </a:spcAft>
              <a:buClr>
                <a:schemeClr val="accent6"/>
              </a:buClr>
              <a:buFont typeface="Arial" panose="020B0604020202020204" pitchFamily="34" charset="0"/>
              <a:buChar char="•"/>
            </a:pPr>
            <a:r>
              <a:rPr lang="en-GB" sz="1800" dirty="0"/>
              <a:t>act with a view to:</a:t>
            </a:r>
          </a:p>
          <a:p>
            <a:pPr marL="1028700" lvl="1" indent="-342900">
              <a:lnSpc>
                <a:spcPct val="100000"/>
              </a:lnSpc>
              <a:spcAft>
                <a:spcPts val="1200"/>
              </a:spcAft>
              <a:buClr>
                <a:schemeClr val="accent6"/>
              </a:buClr>
            </a:pPr>
            <a:r>
              <a:rPr lang="en-GB" sz="1800" b="1" dirty="0"/>
              <a:t>securing the needs </a:t>
            </a:r>
            <a:r>
              <a:rPr lang="en-GB" sz="1800" dirty="0"/>
              <a:t>of the people who use the services</a:t>
            </a:r>
          </a:p>
          <a:p>
            <a:pPr marL="1028700" lvl="1" indent="-342900">
              <a:lnSpc>
                <a:spcPct val="100000"/>
              </a:lnSpc>
              <a:spcAft>
                <a:spcPts val="1200"/>
              </a:spcAft>
              <a:buClr>
                <a:schemeClr val="accent6"/>
              </a:buClr>
            </a:pPr>
            <a:r>
              <a:rPr lang="en-GB" sz="1800" dirty="0"/>
              <a:t>improving the </a:t>
            </a:r>
            <a:r>
              <a:rPr lang="en-GB" sz="1800" b="1" dirty="0"/>
              <a:t>quality </a:t>
            </a:r>
            <a:r>
              <a:rPr lang="en-GB" sz="1800" dirty="0"/>
              <a:t>of the services</a:t>
            </a:r>
          </a:p>
          <a:p>
            <a:pPr marL="1028700" lvl="1" indent="-342900">
              <a:lnSpc>
                <a:spcPct val="100000"/>
              </a:lnSpc>
              <a:spcAft>
                <a:spcPts val="1200"/>
              </a:spcAft>
              <a:buClr>
                <a:schemeClr val="accent6"/>
              </a:buClr>
            </a:pPr>
            <a:r>
              <a:rPr lang="en-GB" sz="1800" dirty="0"/>
              <a:t>improving the</a:t>
            </a:r>
            <a:r>
              <a:rPr lang="en-GB" sz="1800" b="1" dirty="0"/>
              <a:t> efficiency </a:t>
            </a:r>
            <a:r>
              <a:rPr lang="en-GB" sz="1800" dirty="0"/>
              <a:t>of the services </a:t>
            </a:r>
          </a:p>
          <a:p>
            <a:pPr>
              <a:spcAft>
                <a:spcPts val="1200"/>
              </a:spcAft>
              <a:buClr>
                <a:schemeClr val="accent6"/>
              </a:buClr>
            </a:pPr>
            <a:r>
              <a:rPr lang="en-GB" sz="1800" dirty="0"/>
              <a:t> including through </a:t>
            </a:r>
            <a:r>
              <a:rPr lang="en-GB" sz="1800" b="1" dirty="0"/>
              <a:t>integrated service delivery</a:t>
            </a:r>
          </a:p>
        </p:txBody>
      </p:sp>
      <p:sp>
        <p:nvSpPr>
          <p:cNvPr id="2" name="Rectangle: Rounded Corners 1">
            <a:extLst>
              <a:ext uri="{FF2B5EF4-FFF2-40B4-BE49-F238E27FC236}">
                <a16:creationId xmlns:a16="http://schemas.microsoft.com/office/drawing/2014/main" id="{E07A3467-1FBB-8CB6-B57C-E783F155DB19}"/>
              </a:ext>
            </a:extLst>
          </p:cNvPr>
          <p:cNvSpPr/>
          <p:nvPr/>
        </p:nvSpPr>
        <p:spPr>
          <a:xfrm>
            <a:off x="432000" y="1457430"/>
            <a:ext cx="5064560" cy="4597930"/>
          </a:xfrm>
          <a:prstGeom prst="roundRect">
            <a:avLst/>
          </a:prstGeom>
          <a:noFill/>
          <a:ln w="38100">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Rounded Corners 2">
            <a:extLst>
              <a:ext uri="{FF2B5EF4-FFF2-40B4-BE49-F238E27FC236}">
                <a16:creationId xmlns:a16="http://schemas.microsoft.com/office/drawing/2014/main" id="{17003A8F-F85F-17DD-40B9-C0EC09661FA1}"/>
              </a:ext>
            </a:extLst>
          </p:cNvPr>
          <p:cNvSpPr/>
          <p:nvPr/>
        </p:nvSpPr>
        <p:spPr>
          <a:xfrm>
            <a:off x="6059594" y="1457430"/>
            <a:ext cx="5776559" cy="4597930"/>
          </a:xfrm>
          <a:prstGeom prst="roundRect">
            <a:avLst/>
          </a:prstGeom>
          <a:noFill/>
          <a:ln w="38100">
            <a:solidFill>
              <a:schemeClr val="accent5">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82146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297B3E4-0260-224E-B0D8-BA4EF1BDDE4B}"/>
              </a:ext>
            </a:extLst>
          </p:cNvPr>
          <p:cNvSpPr>
            <a:spLocks noGrp="1"/>
          </p:cNvSpPr>
          <p:nvPr>
            <p:ph type="title"/>
          </p:nvPr>
        </p:nvSpPr>
        <p:spPr/>
        <p:txBody>
          <a:bodyPr/>
          <a:lstStyle/>
          <a:p>
            <a:r>
              <a:rPr lang="en-GB" dirty="0">
                <a:solidFill>
                  <a:srgbClr val="003087"/>
                </a:solidFill>
              </a:rPr>
              <a:t>Scope of the PSR legislation</a:t>
            </a:r>
          </a:p>
        </p:txBody>
      </p:sp>
      <p:sp>
        <p:nvSpPr>
          <p:cNvPr id="8" name="Content Placeholder 7">
            <a:extLst>
              <a:ext uri="{FF2B5EF4-FFF2-40B4-BE49-F238E27FC236}">
                <a16:creationId xmlns:a16="http://schemas.microsoft.com/office/drawing/2014/main" id="{74DF63CE-A6DC-A849-971B-4C9CBEE215A3}"/>
              </a:ext>
            </a:extLst>
          </p:cNvPr>
          <p:cNvSpPr>
            <a:spLocks noGrp="1"/>
          </p:cNvSpPr>
          <p:nvPr>
            <p:ph idx="1"/>
          </p:nvPr>
        </p:nvSpPr>
        <p:spPr>
          <a:xfrm>
            <a:off x="432000" y="3540317"/>
            <a:ext cx="11012644" cy="2795954"/>
          </a:xfrm>
        </p:spPr>
        <p:txBody>
          <a:bodyPr/>
          <a:lstStyle/>
          <a:p>
            <a:r>
              <a:rPr lang="en-GB" sz="2100" b="1" dirty="0">
                <a:solidFill>
                  <a:schemeClr val="accent5">
                    <a:lumMod val="50000"/>
                  </a:schemeClr>
                </a:solidFill>
              </a:rPr>
              <a:t>In scope are:</a:t>
            </a:r>
          </a:p>
          <a:p>
            <a:pPr marL="342900" indent="-342900">
              <a:buClr>
                <a:srgbClr val="425563"/>
              </a:buClr>
              <a:buFont typeface="Arial" panose="020B0604020202020204" pitchFamily="34" charset="0"/>
              <a:buChar char="•"/>
            </a:pPr>
            <a:r>
              <a:rPr lang="en-GB" sz="2100" b="1" dirty="0"/>
              <a:t>healthcare services </a:t>
            </a:r>
            <a:r>
              <a:rPr lang="en-GB" sz="2100" dirty="0">
                <a:solidFill>
                  <a:schemeClr val="tx1"/>
                </a:solidFill>
              </a:rPr>
              <a:t>arranged by the NHS, for example hospital, communit</a:t>
            </a:r>
            <a:r>
              <a:rPr lang="en-GB" sz="2100" dirty="0"/>
              <a:t>y, mental health, primary care services</a:t>
            </a:r>
          </a:p>
          <a:p>
            <a:pPr marL="342900" indent="-342900">
              <a:buClr>
                <a:srgbClr val="425563"/>
              </a:buClr>
              <a:buFont typeface="Arial" panose="020B0604020202020204" pitchFamily="34" charset="0"/>
              <a:buChar char="•"/>
            </a:pPr>
            <a:r>
              <a:rPr lang="en-GB" sz="2100" b="1" dirty="0"/>
              <a:t>public health services </a:t>
            </a:r>
            <a:r>
              <a:rPr lang="en-GB" sz="2100" dirty="0">
                <a:solidFill>
                  <a:schemeClr val="tx1"/>
                </a:solidFill>
              </a:rPr>
              <a:t>arranged by local authorities, for example substance use, sexual and reproductive health and health visitors</a:t>
            </a:r>
          </a:p>
          <a:p>
            <a:endParaRPr lang="en-GB" sz="2100" dirty="0">
              <a:solidFill>
                <a:schemeClr val="tx1"/>
              </a:solidFill>
            </a:endParaRPr>
          </a:p>
          <a:p>
            <a:r>
              <a:rPr lang="en-GB" sz="2100" b="1" dirty="0">
                <a:solidFill>
                  <a:schemeClr val="accent5">
                    <a:lumMod val="50000"/>
                  </a:schemeClr>
                </a:solidFill>
              </a:rPr>
              <a:t>Out of scope are:</a:t>
            </a:r>
          </a:p>
          <a:p>
            <a:pPr marL="342900" indent="-342900">
              <a:buClr>
                <a:srgbClr val="425563"/>
              </a:buClr>
              <a:buFont typeface="Arial" panose="020B0604020202020204" pitchFamily="34" charset="0"/>
              <a:buChar char="•"/>
            </a:pPr>
            <a:r>
              <a:rPr lang="en-GB" sz="2100" b="1" dirty="0"/>
              <a:t>g</a:t>
            </a:r>
            <a:r>
              <a:rPr lang="en-GB" sz="2100" b="1" dirty="0">
                <a:solidFill>
                  <a:schemeClr val="tx1"/>
                </a:solidFill>
              </a:rPr>
              <a:t>oods</a:t>
            </a:r>
            <a:r>
              <a:rPr lang="en-GB" sz="2100" dirty="0"/>
              <a:t>,</a:t>
            </a:r>
            <a:r>
              <a:rPr lang="en-GB" sz="2100" b="1" dirty="0"/>
              <a:t> </a:t>
            </a:r>
            <a:r>
              <a:rPr lang="en-GB" sz="2100" dirty="0"/>
              <a:t>for example</a:t>
            </a:r>
            <a:r>
              <a:rPr lang="en-GB" sz="2100" dirty="0">
                <a:solidFill>
                  <a:schemeClr val="tx1"/>
                </a:solidFill>
              </a:rPr>
              <a:t> medicines, medical equipment </a:t>
            </a:r>
          </a:p>
          <a:p>
            <a:pPr marL="342900" indent="-342900">
              <a:buClr>
                <a:srgbClr val="425563"/>
              </a:buClr>
              <a:buFont typeface="Arial" panose="020B0604020202020204" pitchFamily="34" charset="0"/>
              <a:buChar char="•"/>
            </a:pPr>
            <a:r>
              <a:rPr lang="en-GB" sz="2100" b="1" dirty="0"/>
              <a:t>social care </a:t>
            </a:r>
            <a:r>
              <a:rPr lang="en-GB" sz="2100" dirty="0"/>
              <a:t>services</a:t>
            </a:r>
          </a:p>
          <a:p>
            <a:pPr marL="342900" indent="-342900">
              <a:buClr>
                <a:srgbClr val="425563"/>
              </a:buClr>
              <a:buFont typeface="Arial" panose="020B0604020202020204" pitchFamily="34" charset="0"/>
              <a:buChar char="•"/>
            </a:pPr>
            <a:r>
              <a:rPr lang="en-GB" sz="2100" b="1" dirty="0"/>
              <a:t>n</a:t>
            </a:r>
            <a:r>
              <a:rPr lang="en-GB" sz="2100" b="1" dirty="0">
                <a:solidFill>
                  <a:schemeClr val="tx1"/>
                </a:solidFill>
              </a:rPr>
              <a:t>on-health </a:t>
            </a:r>
            <a:r>
              <a:rPr lang="en-GB" sz="2100" b="1" dirty="0"/>
              <a:t>care services </a:t>
            </a:r>
            <a:r>
              <a:rPr lang="en-GB" sz="2100" dirty="0"/>
              <a:t>or health-adjacent services, for example capital works, business consultancy</a:t>
            </a:r>
            <a:endParaRPr lang="en-GB" sz="2100" dirty="0">
              <a:solidFill>
                <a:schemeClr val="tx1"/>
              </a:solidFill>
            </a:endParaRPr>
          </a:p>
          <a:p>
            <a:endParaRPr lang="en-GB" sz="2100" dirty="0"/>
          </a:p>
        </p:txBody>
      </p:sp>
      <p:sp>
        <p:nvSpPr>
          <p:cNvPr id="2" name="Content Placeholder 7">
            <a:extLst>
              <a:ext uri="{FF2B5EF4-FFF2-40B4-BE49-F238E27FC236}">
                <a16:creationId xmlns:a16="http://schemas.microsoft.com/office/drawing/2014/main" id="{9A76B1D6-AB21-5752-D6E8-1A63BD9FE14D}"/>
              </a:ext>
            </a:extLst>
          </p:cNvPr>
          <p:cNvSpPr txBox="1">
            <a:spLocks/>
          </p:cNvSpPr>
          <p:nvPr/>
        </p:nvSpPr>
        <p:spPr>
          <a:xfrm>
            <a:off x="432000" y="1189854"/>
            <a:ext cx="11012644" cy="2795954"/>
          </a:xfrm>
          <a:prstGeom prst="rect">
            <a:avLst/>
          </a:prstGeom>
        </p:spPr>
        <p:txBody>
          <a:bodyPr vert="horz" lIns="0" tIns="0" rIns="0" bIns="0" numCol="1" spcCol="432000" rtlCol="0">
            <a:noAutofit/>
          </a:bodyPr>
          <a:lstStyle>
            <a:lvl1pPr marL="0" indent="0" algn="l" defTabSz="914400" rtl="0" eaLnBrk="1" latinLnBrk="0" hangingPunct="1">
              <a:lnSpc>
                <a:spcPct val="100000"/>
              </a:lnSpc>
              <a:spcBef>
                <a:spcPts val="0"/>
              </a:spcBef>
              <a:spcAft>
                <a:spcPts val="600"/>
              </a:spcAft>
              <a:buClr>
                <a:schemeClr val="tx1"/>
              </a:buClr>
              <a:buFont typeface="Arial" panose="020B0604020202020204" pitchFamily="34" charset="0"/>
              <a:buNone/>
              <a:defRPr sz="2200" b="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tx1"/>
              </a:buClr>
              <a:buFont typeface="Arial" panose="020B0604020202020204" pitchFamily="34" charset="0"/>
              <a:buChar char="•"/>
              <a:defRPr sz="22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tx1"/>
              </a:buClr>
              <a:buFont typeface="Arial" panose="020B0604020202020204" pitchFamily="34" charset="0"/>
              <a:buChar char="•"/>
              <a:defRPr sz="2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tx1"/>
              </a:buClr>
              <a:buFont typeface="Arial" panose="020B0604020202020204" pitchFamily="34" charset="0"/>
              <a:buChar char="•"/>
              <a:defRPr sz="2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tx1"/>
              </a:buClr>
              <a:buFont typeface="Arial" panose="020B0604020202020204" pitchFamily="34" charset="0"/>
              <a:buChar char="•"/>
              <a:defRPr sz="2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100" b="1" dirty="0">
                <a:solidFill>
                  <a:schemeClr val="accent5">
                    <a:lumMod val="50000"/>
                  </a:schemeClr>
                </a:solidFill>
              </a:rPr>
              <a:t>A service is in scope when a relevant authority is commissioning or subcontracting a service that:</a:t>
            </a:r>
          </a:p>
          <a:p>
            <a:pPr marL="342900" indent="-342900">
              <a:buFont typeface="Arial" panose="020B0604020202020204" pitchFamily="34" charset="0"/>
              <a:buChar char="•"/>
            </a:pPr>
            <a:r>
              <a:rPr lang="en-GB" sz="2100" dirty="0"/>
              <a:t>is provided as part of the health service, whether NHS or public health</a:t>
            </a:r>
          </a:p>
          <a:p>
            <a:pPr marL="342900" indent="-342900">
              <a:buFont typeface="Arial" panose="020B0604020202020204" pitchFamily="34" charset="0"/>
              <a:buChar char="•"/>
            </a:pPr>
            <a:r>
              <a:rPr lang="en-GB" sz="2100" dirty="0"/>
              <a:t>consists of the provision of healthcare to individuals or groups of individuals</a:t>
            </a:r>
          </a:p>
          <a:p>
            <a:pPr marL="342900" indent="-342900">
              <a:buFont typeface="Arial" panose="020B0604020202020204" pitchFamily="34" charset="0"/>
              <a:buChar char="•"/>
            </a:pPr>
            <a:r>
              <a:rPr lang="en-GB" sz="2100" dirty="0"/>
              <a:t>falls within one or more of the specified CPV codes, and at least the general ‘health services’ code.</a:t>
            </a:r>
          </a:p>
          <a:p>
            <a:endParaRPr lang="en-GB" sz="2100" dirty="0"/>
          </a:p>
        </p:txBody>
      </p:sp>
    </p:spTree>
    <p:extLst>
      <p:ext uri="{BB962C8B-B14F-4D97-AF65-F5344CB8AC3E}">
        <p14:creationId xmlns:p14="http://schemas.microsoft.com/office/powerpoint/2010/main" val="952463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09440-C161-4D4E-95D3-1243B3709EDA}"/>
              </a:ext>
            </a:extLst>
          </p:cNvPr>
          <p:cNvSpPr>
            <a:spLocks noGrp="1"/>
          </p:cNvSpPr>
          <p:nvPr>
            <p:ph type="title"/>
          </p:nvPr>
        </p:nvSpPr>
        <p:spPr/>
        <p:txBody>
          <a:bodyPr/>
          <a:lstStyle/>
          <a:p>
            <a:r>
              <a:rPr lang="en-US" dirty="0">
                <a:solidFill>
                  <a:srgbClr val="003087"/>
                </a:solidFill>
              </a:rPr>
              <a:t>Overview of the provider selection processes</a:t>
            </a:r>
          </a:p>
        </p:txBody>
      </p:sp>
      <p:sp>
        <p:nvSpPr>
          <p:cNvPr id="19" name="TextBox 18">
            <a:extLst>
              <a:ext uri="{FF2B5EF4-FFF2-40B4-BE49-F238E27FC236}">
                <a16:creationId xmlns:a16="http://schemas.microsoft.com/office/drawing/2014/main" id="{6202A429-A317-89DC-B370-EF1CD35F41B6}"/>
              </a:ext>
            </a:extLst>
          </p:cNvPr>
          <p:cNvSpPr txBox="1"/>
          <p:nvPr/>
        </p:nvSpPr>
        <p:spPr>
          <a:xfrm>
            <a:off x="523773" y="1148380"/>
            <a:ext cx="11668227" cy="369332"/>
          </a:xfrm>
          <a:prstGeom prst="rect">
            <a:avLst/>
          </a:prstGeom>
          <a:noFill/>
        </p:spPr>
        <p:txBody>
          <a:bodyPr wrap="square">
            <a:spAutoFit/>
          </a:bodyPr>
          <a:lstStyle/>
          <a:p>
            <a:r>
              <a:rPr lang="en-GB" dirty="0">
                <a:latin typeface="Arial" panose="020B0604020202020204" pitchFamily="34" charset="0"/>
                <a:cs typeface="Arial" panose="020B0604020202020204" pitchFamily="34" charset="0"/>
              </a:rPr>
              <a:t>Relevant authorities can follow the below provider selection processes to award contracts for healthcare services:</a:t>
            </a:r>
          </a:p>
        </p:txBody>
      </p:sp>
      <p:sp>
        <p:nvSpPr>
          <p:cNvPr id="14" name="Rectangle: Rounded Corners 13">
            <a:extLst>
              <a:ext uri="{FF2B5EF4-FFF2-40B4-BE49-F238E27FC236}">
                <a16:creationId xmlns:a16="http://schemas.microsoft.com/office/drawing/2014/main" id="{E126C266-2296-61F7-DD50-2165BF0B184A}"/>
              </a:ext>
            </a:extLst>
          </p:cNvPr>
          <p:cNvSpPr/>
          <p:nvPr/>
        </p:nvSpPr>
        <p:spPr>
          <a:xfrm>
            <a:off x="523774" y="2703423"/>
            <a:ext cx="1264388" cy="532814"/>
          </a:xfrm>
          <a:prstGeom prst="roundRect">
            <a:avLst/>
          </a:prstGeom>
          <a:solidFill>
            <a:srgbClr val="4BACC6">
              <a:lumMod val="20000"/>
              <a:lumOff val="80000"/>
            </a:srgbClr>
          </a:solidFill>
          <a:ln w="25400" cap="flat" cmpd="sng" algn="ctr">
            <a:solidFill>
              <a:srgbClr val="00A9CE"/>
            </a:solidFill>
            <a:prstDash val="solid"/>
          </a:ln>
          <a:effectLst/>
        </p:spPr>
        <p:txBody>
          <a:bodyPr lIns="91440" tIns="45720" rIns="91440" bIns="4572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a:ln>
                  <a:noFill/>
                </a:ln>
                <a:solidFill>
                  <a:prstClr val="black"/>
                </a:solidFill>
                <a:effectLst/>
                <a:uLnTx/>
                <a:uFillTx/>
                <a:ea typeface="+mn-ea"/>
                <a:cs typeface="Arial"/>
              </a:rPr>
              <a:t>A</a:t>
            </a:r>
            <a:endParaRPr kumimoji="0" lang="en-GB" sz="2000" b="1" i="0" u="none" strike="noStrike" kern="0" cap="none" spc="0" normalizeH="0" baseline="0" noProof="0">
              <a:ln>
                <a:noFill/>
              </a:ln>
              <a:solidFill>
                <a:prstClr val="black"/>
              </a:solidFill>
              <a:effectLst/>
              <a:uLnTx/>
              <a:uFillTx/>
              <a:ea typeface="+mn-ea"/>
              <a:cs typeface="Arial" panose="020B0604020202020204" pitchFamily="34" charset="0"/>
            </a:endParaRPr>
          </a:p>
        </p:txBody>
      </p:sp>
      <p:sp>
        <p:nvSpPr>
          <p:cNvPr id="15" name="Rectangle: Rounded Corners 14">
            <a:extLst>
              <a:ext uri="{FF2B5EF4-FFF2-40B4-BE49-F238E27FC236}">
                <a16:creationId xmlns:a16="http://schemas.microsoft.com/office/drawing/2014/main" id="{67A26894-3DA6-1977-CDE7-040E9E475FB9}"/>
              </a:ext>
            </a:extLst>
          </p:cNvPr>
          <p:cNvSpPr/>
          <p:nvPr/>
        </p:nvSpPr>
        <p:spPr>
          <a:xfrm>
            <a:off x="518173" y="3321595"/>
            <a:ext cx="1269988" cy="2885569"/>
          </a:xfrm>
          <a:prstGeom prst="roundRect">
            <a:avLst/>
          </a:prstGeom>
          <a:solidFill>
            <a:sysClr val="window" lastClr="FFFFFF"/>
          </a:solidFill>
          <a:ln w="25400" cap="flat" cmpd="sng" algn="ctr">
            <a:solidFill>
              <a:srgbClr val="00A9CE"/>
            </a:solidFill>
            <a:prstDash val="solid"/>
          </a:ln>
          <a:effectLst/>
        </p:spPr>
        <p:txBody>
          <a:bodyPr lIns="91440" tIns="45720" rIns="91440" bIns="45720" rtlCol="0" anchor="ctr"/>
          <a:lstStyle/>
          <a:p>
            <a:pPr algn="ctr">
              <a:buClr>
                <a:srgbClr val="425563"/>
              </a:buClr>
            </a:pPr>
            <a:r>
              <a:rPr lang="en-GB" sz="1600" dirty="0">
                <a:latin typeface="Arial" panose="020B0604020202020204" pitchFamily="34" charset="0"/>
                <a:cs typeface="Arial" panose="020B0604020202020204" pitchFamily="34" charset="0"/>
              </a:rPr>
              <a:t>Where</a:t>
            </a:r>
            <a:r>
              <a:rPr lang="en-GB" sz="1600" b="1" dirty="0">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there is an </a:t>
            </a:r>
            <a:r>
              <a:rPr lang="en-GB" sz="1600" b="1" dirty="0">
                <a:latin typeface="Arial" panose="020B0604020202020204" pitchFamily="34" charset="0"/>
                <a:cs typeface="Arial" panose="020B0604020202020204" pitchFamily="34" charset="0"/>
              </a:rPr>
              <a:t>existing provider </a:t>
            </a:r>
            <a:r>
              <a:rPr lang="en-GB" sz="1600" dirty="0">
                <a:latin typeface="Arial" panose="020B0604020202020204" pitchFamily="34" charset="0"/>
                <a:cs typeface="Arial" panose="020B0604020202020204" pitchFamily="34" charset="0"/>
              </a:rPr>
              <a:t>for the services and that provider is the </a:t>
            </a:r>
            <a:r>
              <a:rPr lang="en-GB" sz="1600" b="1" dirty="0">
                <a:latin typeface="Arial" panose="020B0604020202020204" pitchFamily="34" charset="0"/>
                <a:cs typeface="Arial" panose="020B0604020202020204" pitchFamily="34" charset="0"/>
              </a:rPr>
              <a:t>only capable provider. </a:t>
            </a:r>
          </a:p>
        </p:txBody>
      </p:sp>
      <p:sp>
        <p:nvSpPr>
          <p:cNvPr id="16" name="Rectangle: Rounded Corners 15">
            <a:extLst>
              <a:ext uri="{FF2B5EF4-FFF2-40B4-BE49-F238E27FC236}">
                <a16:creationId xmlns:a16="http://schemas.microsoft.com/office/drawing/2014/main" id="{3E9B375D-0431-2F06-9429-B9AC151AE8DA}"/>
              </a:ext>
            </a:extLst>
          </p:cNvPr>
          <p:cNvSpPr/>
          <p:nvPr/>
        </p:nvSpPr>
        <p:spPr>
          <a:xfrm>
            <a:off x="6310047" y="2699417"/>
            <a:ext cx="2495160" cy="3418992"/>
          </a:xfrm>
          <a:prstGeom prst="roundRect">
            <a:avLst/>
          </a:prstGeom>
          <a:solidFill>
            <a:sysClr val="window" lastClr="FFFFFF"/>
          </a:solidFill>
          <a:ln w="25400" cap="flat" cmpd="sng" algn="ctr">
            <a:solidFill>
              <a:srgbClr val="00A9CE"/>
            </a:solidFill>
            <a:prstDash val="solid"/>
          </a:ln>
          <a:effectLst/>
        </p:spPr>
        <p:txBody>
          <a:bodyPr rtlCol="0" anchor="ctr"/>
          <a:lstStyle/>
          <a:p>
            <a:pPr algn="ctr">
              <a:buClr>
                <a:srgbClr val="425563"/>
              </a:buClr>
            </a:pPr>
            <a:r>
              <a:rPr lang="en-GB" sz="1600" dirty="0">
                <a:latin typeface="Arial"/>
                <a:ea typeface="+mn-lt"/>
                <a:cs typeface="+mn-lt"/>
              </a:rPr>
              <a:t>Where</a:t>
            </a:r>
            <a:r>
              <a:rPr lang="en-GB" sz="1600" b="1" dirty="0">
                <a:latin typeface="Arial"/>
                <a:ea typeface="+mn-lt"/>
                <a:cs typeface="+mn-lt"/>
              </a:rPr>
              <a:t> </a:t>
            </a:r>
            <a:r>
              <a:rPr lang="en-GB" sz="1600" dirty="0">
                <a:latin typeface="Arial"/>
                <a:ea typeface="+mn-lt"/>
                <a:cs typeface="+mn-lt"/>
              </a:rPr>
              <a:t>the relevant authority is </a:t>
            </a:r>
            <a:r>
              <a:rPr lang="en-GB" sz="1600" b="1" dirty="0">
                <a:latin typeface="Arial"/>
                <a:ea typeface="+mn-lt"/>
                <a:cs typeface="+mn-lt"/>
              </a:rPr>
              <a:t>able to identify the most suitable provider</a:t>
            </a:r>
            <a:r>
              <a:rPr lang="en-GB" sz="1600" dirty="0">
                <a:latin typeface="Arial"/>
                <a:ea typeface="+mn-lt"/>
                <a:cs typeface="+mn-lt"/>
              </a:rPr>
              <a:t> without </a:t>
            </a:r>
            <a:r>
              <a:rPr lang="en-GB" sz="1600" b="0" i="0" dirty="0">
                <a:solidFill>
                  <a:srgbClr val="231F20"/>
                </a:solidFill>
                <a:effectLst/>
                <a:latin typeface="Arial" panose="020B0604020202020204" pitchFamily="34" charset="0"/>
              </a:rPr>
              <a:t>running a competitive process.</a:t>
            </a:r>
          </a:p>
        </p:txBody>
      </p:sp>
      <p:sp>
        <p:nvSpPr>
          <p:cNvPr id="17" name="Rectangle: Rounded Corners 16">
            <a:extLst>
              <a:ext uri="{FF2B5EF4-FFF2-40B4-BE49-F238E27FC236}">
                <a16:creationId xmlns:a16="http://schemas.microsoft.com/office/drawing/2014/main" id="{696A6EAB-9069-158E-A362-668588E4E399}"/>
              </a:ext>
            </a:extLst>
          </p:cNvPr>
          <p:cNvSpPr/>
          <p:nvPr/>
        </p:nvSpPr>
        <p:spPr>
          <a:xfrm>
            <a:off x="523773" y="1794711"/>
            <a:ext cx="5695233" cy="829520"/>
          </a:xfrm>
          <a:prstGeom prst="roundRect">
            <a:avLst/>
          </a:prstGeom>
          <a:solidFill>
            <a:srgbClr val="80D2CC"/>
          </a:solidFill>
          <a:ln w="25400" cap="flat" cmpd="sng" algn="ctr">
            <a:solidFill>
              <a:srgbClr val="00A9CE"/>
            </a:solidFill>
            <a:prstDash val="solid"/>
          </a:ln>
          <a:effectLst/>
        </p:spPr>
        <p:txBody>
          <a:bodyPr lIns="91440" tIns="45720" rIns="91440" bIns="4572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prstClr val="black"/>
                </a:solidFill>
                <a:effectLst/>
                <a:uLnTx/>
                <a:uFillTx/>
                <a:ea typeface="+mn-ea"/>
                <a:cs typeface="Arial"/>
              </a:rPr>
              <a:t>Direct award process</a:t>
            </a:r>
          </a:p>
        </p:txBody>
      </p:sp>
      <p:sp>
        <p:nvSpPr>
          <p:cNvPr id="18" name="Rectangle: Rounded Corners 17">
            <a:extLst>
              <a:ext uri="{FF2B5EF4-FFF2-40B4-BE49-F238E27FC236}">
                <a16:creationId xmlns:a16="http://schemas.microsoft.com/office/drawing/2014/main" id="{F66C09D5-9058-FD05-4974-08FB29B5D181}"/>
              </a:ext>
            </a:extLst>
          </p:cNvPr>
          <p:cNvSpPr/>
          <p:nvPr/>
        </p:nvSpPr>
        <p:spPr>
          <a:xfrm>
            <a:off x="6310047" y="1794711"/>
            <a:ext cx="2495160" cy="829521"/>
          </a:xfrm>
          <a:prstGeom prst="roundRect">
            <a:avLst/>
          </a:prstGeom>
          <a:solidFill>
            <a:srgbClr val="80D2CC"/>
          </a:solidFill>
          <a:ln w="25400" cap="flat" cmpd="sng" algn="ctr">
            <a:solidFill>
              <a:srgbClr val="00A9CE"/>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prstClr val="black"/>
                </a:solidFill>
                <a:effectLst/>
                <a:uLnTx/>
                <a:uFillTx/>
                <a:ea typeface="+mn-ea"/>
                <a:cs typeface="Arial" panose="020B0604020202020204" pitchFamily="34" charset="0"/>
              </a:rPr>
              <a:t>The most suitable provider process</a:t>
            </a:r>
          </a:p>
        </p:txBody>
      </p:sp>
      <p:sp>
        <p:nvSpPr>
          <p:cNvPr id="20" name="Rectangle: Rounded Corners 19">
            <a:extLst>
              <a:ext uri="{FF2B5EF4-FFF2-40B4-BE49-F238E27FC236}">
                <a16:creationId xmlns:a16="http://schemas.microsoft.com/office/drawing/2014/main" id="{FF3D29C0-9872-A477-BA8C-661C0927FFE5}"/>
              </a:ext>
            </a:extLst>
          </p:cNvPr>
          <p:cNvSpPr/>
          <p:nvPr/>
        </p:nvSpPr>
        <p:spPr>
          <a:xfrm>
            <a:off x="8896247" y="1794711"/>
            <a:ext cx="2522125" cy="825513"/>
          </a:xfrm>
          <a:prstGeom prst="roundRect">
            <a:avLst/>
          </a:prstGeom>
          <a:solidFill>
            <a:srgbClr val="80D2CC"/>
          </a:solidFill>
          <a:ln w="25400" cap="flat" cmpd="sng" algn="ctr">
            <a:solidFill>
              <a:srgbClr val="00A9CE"/>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prstClr val="black"/>
                </a:solidFill>
                <a:effectLst/>
                <a:uLnTx/>
                <a:uFillTx/>
                <a:ea typeface="+mn-ea"/>
                <a:cs typeface="Arial" panose="020B0604020202020204" pitchFamily="34" charset="0"/>
              </a:rPr>
              <a:t>The competitive process</a:t>
            </a:r>
          </a:p>
        </p:txBody>
      </p:sp>
      <p:sp>
        <p:nvSpPr>
          <p:cNvPr id="21" name="Rectangle: Rounded Corners 20">
            <a:extLst>
              <a:ext uri="{FF2B5EF4-FFF2-40B4-BE49-F238E27FC236}">
                <a16:creationId xmlns:a16="http://schemas.microsoft.com/office/drawing/2014/main" id="{D9052F5C-FFB3-F2CB-9D5F-167BCC3FA68B}"/>
              </a:ext>
            </a:extLst>
          </p:cNvPr>
          <p:cNvSpPr/>
          <p:nvPr/>
        </p:nvSpPr>
        <p:spPr>
          <a:xfrm>
            <a:off x="1874811" y="2703423"/>
            <a:ext cx="1617529" cy="532814"/>
          </a:xfrm>
          <a:prstGeom prst="roundRect">
            <a:avLst/>
          </a:prstGeom>
          <a:solidFill>
            <a:srgbClr val="4BACC6">
              <a:lumMod val="20000"/>
              <a:lumOff val="80000"/>
            </a:srgbClr>
          </a:solidFill>
          <a:ln w="25400" cap="flat" cmpd="sng" algn="ctr">
            <a:solidFill>
              <a:srgbClr val="00A9CE"/>
            </a:solidFill>
            <a:prstDash val="solid"/>
          </a:ln>
          <a:effectLst/>
        </p:spPr>
        <p:txBody>
          <a:bodyPr lIns="91440" tIns="45720" rIns="91440" bIns="4572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prstClr val="black"/>
                </a:solidFill>
                <a:effectLst/>
                <a:uLnTx/>
                <a:uFillTx/>
                <a:ea typeface="+mn-ea"/>
                <a:cs typeface="Arial"/>
              </a:rPr>
              <a:t>B</a:t>
            </a:r>
            <a:endParaRPr kumimoji="0" lang="en-GB" sz="2000" b="1" i="0" u="none" strike="noStrike" kern="0" cap="none" spc="0" normalizeH="0" baseline="0" noProof="0" dirty="0">
              <a:ln>
                <a:noFill/>
              </a:ln>
              <a:solidFill>
                <a:prstClr val="black"/>
              </a:solidFill>
              <a:effectLst/>
              <a:uLnTx/>
              <a:uFillTx/>
              <a:ea typeface="+mn-ea"/>
              <a:cs typeface="Arial" panose="020B0604020202020204" pitchFamily="34" charset="0"/>
            </a:endParaRPr>
          </a:p>
        </p:txBody>
      </p:sp>
      <p:sp>
        <p:nvSpPr>
          <p:cNvPr id="22" name="Rectangle: Rounded Corners 21">
            <a:extLst>
              <a:ext uri="{FF2B5EF4-FFF2-40B4-BE49-F238E27FC236}">
                <a16:creationId xmlns:a16="http://schemas.microsoft.com/office/drawing/2014/main" id="{13A54B5C-E866-3583-EAE8-0659128139AF}"/>
              </a:ext>
            </a:extLst>
          </p:cNvPr>
          <p:cNvSpPr/>
          <p:nvPr/>
        </p:nvSpPr>
        <p:spPr>
          <a:xfrm>
            <a:off x="3581690" y="2703423"/>
            <a:ext cx="2637318" cy="532814"/>
          </a:xfrm>
          <a:prstGeom prst="roundRect">
            <a:avLst/>
          </a:prstGeom>
          <a:solidFill>
            <a:srgbClr val="4BACC6">
              <a:lumMod val="20000"/>
              <a:lumOff val="80000"/>
            </a:srgbClr>
          </a:solidFill>
          <a:ln w="25400" cap="flat" cmpd="sng" algn="ctr">
            <a:solidFill>
              <a:srgbClr val="00A9CE"/>
            </a:solidFill>
            <a:prstDash val="solid"/>
          </a:ln>
          <a:effectLst/>
        </p:spPr>
        <p:txBody>
          <a:bodyPr lIns="91440" tIns="45720" rIns="91440" bIns="4572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a:ln>
                  <a:noFill/>
                </a:ln>
                <a:solidFill>
                  <a:prstClr val="black"/>
                </a:solidFill>
                <a:effectLst/>
                <a:uLnTx/>
                <a:uFillTx/>
                <a:ea typeface="+mn-ea"/>
                <a:cs typeface="Arial"/>
              </a:rPr>
              <a:t>C</a:t>
            </a:r>
          </a:p>
        </p:txBody>
      </p:sp>
      <p:sp>
        <p:nvSpPr>
          <p:cNvPr id="23" name="Rectangle: Rounded Corners 22">
            <a:extLst>
              <a:ext uri="{FF2B5EF4-FFF2-40B4-BE49-F238E27FC236}">
                <a16:creationId xmlns:a16="http://schemas.microsoft.com/office/drawing/2014/main" id="{252C214E-BABD-C330-374C-A97222E94DAD}"/>
              </a:ext>
            </a:extLst>
          </p:cNvPr>
          <p:cNvSpPr/>
          <p:nvPr/>
        </p:nvSpPr>
        <p:spPr>
          <a:xfrm>
            <a:off x="1877512" y="3315429"/>
            <a:ext cx="1617530" cy="2885569"/>
          </a:xfrm>
          <a:prstGeom prst="roundRect">
            <a:avLst/>
          </a:prstGeom>
          <a:solidFill>
            <a:sysClr val="window" lastClr="FFFFFF"/>
          </a:solidFill>
          <a:ln w="25400" cap="flat" cmpd="sng" algn="ctr">
            <a:solidFill>
              <a:srgbClr val="00A9CE"/>
            </a:solidFill>
            <a:prstDash val="solid"/>
          </a:ln>
          <a:effectLst/>
        </p:spPr>
        <p:txBody>
          <a:bodyPr lIns="91440" tIns="45720" rIns="91440" bIns="45720" rtlCol="0" anchor="ctr"/>
          <a:lstStyle/>
          <a:p>
            <a:pPr algn="ctr">
              <a:buClr>
                <a:srgbClr val="425563"/>
              </a:buClr>
            </a:pPr>
            <a:r>
              <a:rPr lang="en-GB" sz="1600" dirty="0">
                <a:latin typeface="Arial" panose="020B0604020202020204" pitchFamily="34" charset="0"/>
                <a:cs typeface="Arial" panose="020B0604020202020204" pitchFamily="34" charset="0"/>
              </a:rPr>
              <a:t>Where</a:t>
            </a:r>
            <a:r>
              <a:rPr lang="en-GB" sz="1600" b="1" dirty="0">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people have a </a:t>
            </a:r>
            <a:r>
              <a:rPr lang="en-GB" sz="1600" b="1" dirty="0">
                <a:latin typeface="Arial" panose="020B0604020202020204" pitchFamily="34" charset="0"/>
                <a:cs typeface="Arial" panose="020B0604020202020204" pitchFamily="34" charset="0"/>
              </a:rPr>
              <a:t>choice of providers</a:t>
            </a:r>
            <a:r>
              <a:rPr lang="en-GB" sz="1600" dirty="0">
                <a:latin typeface="Arial" panose="020B0604020202020204" pitchFamily="34" charset="0"/>
                <a:cs typeface="Arial" panose="020B0604020202020204" pitchFamily="34" charset="0"/>
              </a:rPr>
              <a:t>, and the number of providers is </a:t>
            </a:r>
            <a:r>
              <a:rPr lang="en-GB" sz="1600" b="1" dirty="0">
                <a:latin typeface="Arial" panose="020B0604020202020204" pitchFamily="34" charset="0"/>
                <a:cs typeface="Arial" panose="020B0604020202020204" pitchFamily="34" charset="0"/>
              </a:rPr>
              <a:t>not restricted </a:t>
            </a:r>
            <a:r>
              <a:rPr lang="en-GB" sz="1600" dirty="0">
                <a:latin typeface="Arial" panose="020B0604020202020204" pitchFamily="34" charset="0"/>
                <a:cs typeface="Arial" panose="020B0604020202020204" pitchFamily="34" charset="0"/>
              </a:rPr>
              <a:t>by the relevant authority.</a:t>
            </a:r>
          </a:p>
        </p:txBody>
      </p:sp>
      <p:sp>
        <p:nvSpPr>
          <p:cNvPr id="24" name="Rectangle: Rounded Corners 23">
            <a:extLst>
              <a:ext uri="{FF2B5EF4-FFF2-40B4-BE49-F238E27FC236}">
                <a16:creationId xmlns:a16="http://schemas.microsoft.com/office/drawing/2014/main" id="{9FAA14C7-F21E-F3C8-85BE-2C756F00BB9F}"/>
              </a:ext>
            </a:extLst>
          </p:cNvPr>
          <p:cNvSpPr/>
          <p:nvPr/>
        </p:nvSpPr>
        <p:spPr>
          <a:xfrm>
            <a:off x="3581690" y="3315430"/>
            <a:ext cx="2637318" cy="2885568"/>
          </a:xfrm>
          <a:prstGeom prst="roundRect">
            <a:avLst/>
          </a:prstGeom>
          <a:solidFill>
            <a:sysClr val="window" lastClr="FFFFFF"/>
          </a:solidFill>
          <a:ln w="25400" cap="flat" cmpd="sng" algn="ctr">
            <a:solidFill>
              <a:srgbClr val="00A9CE"/>
            </a:solidFill>
            <a:prstDash val="solid"/>
          </a:ln>
          <a:effectLst/>
        </p:spPr>
        <p:txBody>
          <a:bodyPr lIns="91440" tIns="45720" rIns="91440" bIns="45720" rtlCol="0" anchor="ctr"/>
          <a:lstStyle/>
          <a:p>
            <a:pPr algn="ctr">
              <a:defRPr/>
            </a:pPr>
            <a:r>
              <a:rPr lang="en-GB" sz="1600" dirty="0">
                <a:latin typeface="Arial" panose="020B0604020202020204" pitchFamily="34" charset="0"/>
                <a:cs typeface="Arial" panose="020B0604020202020204" pitchFamily="34" charset="0"/>
              </a:rPr>
              <a:t>Where there is an </a:t>
            </a:r>
            <a:r>
              <a:rPr lang="en-GB" sz="1600" b="1" dirty="0">
                <a:latin typeface="Arial" panose="020B0604020202020204" pitchFamily="34" charset="0"/>
                <a:cs typeface="Arial" panose="020B0604020202020204" pitchFamily="34" charset="0"/>
              </a:rPr>
              <a:t>existing provider </a:t>
            </a:r>
            <a:r>
              <a:rPr lang="en-GB" sz="1600" dirty="0">
                <a:latin typeface="Arial" panose="020B0604020202020204" pitchFamily="34" charset="0"/>
                <a:cs typeface="Arial" panose="020B0604020202020204" pitchFamily="34" charset="0"/>
              </a:rPr>
              <a:t>for the services and that </a:t>
            </a:r>
            <a:r>
              <a:rPr lang="en-GB" sz="1600" dirty="0">
                <a:solidFill>
                  <a:schemeClr val="tx1"/>
                </a:solidFill>
                <a:latin typeface="Arial"/>
                <a:cs typeface="Arial"/>
              </a:rPr>
              <a:t>existing provider is </a:t>
            </a:r>
            <a:r>
              <a:rPr lang="en-GB" sz="1600" b="1" dirty="0">
                <a:solidFill>
                  <a:schemeClr val="tx1"/>
                </a:solidFill>
                <a:latin typeface="Arial"/>
                <a:ea typeface="+mn-lt"/>
                <a:cs typeface="Arial"/>
              </a:rPr>
              <a:t>s</a:t>
            </a:r>
            <a:r>
              <a:rPr lang="en-GB" sz="1600" b="1" dirty="0">
                <a:latin typeface="Arial"/>
                <a:ea typeface="+mn-lt"/>
                <a:cs typeface="Arial"/>
              </a:rPr>
              <a:t>atisfying the original contract </a:t>
            </a:r>
            <a:r>
              <a:rPr lang="en-GB" sz="1600" dirty="0">
                <a:latin typeface="Arial"/>
                <a:ea typeface="+mn-lt"/>
                <a:cs typeface="Arial"/>
              </a:rPr>
              <a:t>and will likely satisfy the proposed new contract, and </a:t>
            </a:r>
            <a:r>
              <a:rPr lang="en-GB" sz="1600" dirty="0">
                <a:latin typeface="Arial"/>
                <a:ea typeface="+mn-lt"/>
                <a:cs typeface="Calibri"/>
              </a:rPr>
              <a:t>the</a:t>
            </a:r>
            <a:r>
              <a:rPr lang="en-GB" sz="1600" dirty="0">
                <a:latin typeface="Arial"/>
                <a:ea typeface="+mn-lt"/>
                <a:cs typeface="+mn-lt"/>
              </a:rPr>
              <a:t> </a:t>
            </a:r>
            <a:r>
              <a:rPr lang="en-GB" sz="1600" b="1" dirty="0">
                <a:latin typeface="Arial"/>
                <a:ea typeface="+mn-lt"/>
                <a:cs typeface="+mn-lt"/>
              </a:rPr>
              <a:t>services are not changing </a:t>
            </a:r>
            <a:r>
              <a:rPr lang="en-GB" sz="1600" dirty="0">
                <a:latin typeface="Arial"/>
                <a:ea typeface="+mn-lt"/>
                <a:cs typeface="+mn-lt"/>
              </a:rPr>
              <a:t>considerably.</a:t>
            </a:r>
          </a:p>
        </p:txBody>
      </p:sp>
      <p:sp>
        <p:nvSpPr>
          <p:cNvPr id="25" name="Rectangle: Rounded Corners 24">
            <a:extLst>
              <a:ext uri="{FF2B5EF4-FFF2-40B4-BE49-F238E27FC236}">
                <a16:creationId xmlns:a16="http://schemas.microsoft.com/office/drawing/2014/main" id="{1B7A06A0-466A-459D-2382-4E4A894BB167}"/>
              </a:ext>
            </a:extLst>
          </p:cNvPr>
          <p:cNvSpPr/>
          <p:nvPr/>
        </p:nvSpPr>
        <p:spPr>
          <a:xfrm>
            <a:off x="8923213" y="2699417"/>
            <a:ext cx="2495160" cy="3418992"/>
          </a:xfrm>
          <a:prstGeom prst="roundRect">
            <a:avLst/>
          </a:prstGeom>
          <a:solidFill>
            <a:sysClr val="window" lastClr="FFFFFF"/>
          </a:solidFill>
          <a:ln w="25400" cap="flat" cmpd="sng" algn="ctr">
            <a:solidFill>
              <a:srgbClr val="00A9CE"/>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1600" dirty="0">
                <a:latin typeface="Arial" panose="020B0604020202020204" pitchFamily="34" charset="0"/>
                <a:cs typeface="Arial" panose="020B0604020202020204" pitchFamily="34" charset="0"/>
              </a:rPr>
              <a:t>Where the relevant authority </a:t>
            </a:r>
            <a:r>
              <a:rPr lang="en-GB" sz="1600" b="1" dirty="0">
                <a:latin typeface="Arial" panose="020B0604020202020204" pitchFamily="34" charset="0"/>
                <a:cs typeface="Arial" panose="020B0604020202020204" pitchFamily="34" charset="0"/>
              </a:rPr>
              <a:t>wishes to run a competitive exercise</a:t>
            </a:r>
            <a:r>
              <a:rPr lang="en-GB" sz="1600" dirty="0">
                <a:latin typeface="Arial" panose="020B0604020202020204" pitchFamily="34" charset="0"/>
                <a:cs typeface="Arial" panose="020B0604020202020204" pitchFamily="34" charset="0"/>
              </a:rPr>
              <a:t>, or it wishes to </a:t>
            </a:r>
            <a:r>
              <a:rPr lang="en-GB" sz="1600" b="1" dirty="0">
                <a:latin typeface="Arial" panose="020B0604020202020204" pitchFamily="34" charset="0"/>
                <a:cs typeface="Arial" panose="020B0604020202020204" pitchFamily="34" charset="0"/>
              </a:rPr>
              <a:t>conclude a framework agreement.</a:t>
            </a:r>
            <a:endParaRPr kumimoji="0" lang="en-GB" sz="1700" b="1" i="0" u="none" strike="noStrike" kern="0" cap="none" spc="0" normalizeH="0" baseline="0" noProof="0" dirty="0">
              <a:ln>
                <a:noFill/>
              </a:ln>
              <a:solidFill>
                <a:prstClr val="black"/>
              </a:solidFill>
              <a:effectLst/>
              <a:uLnTx/>
              <a:uFillTx/>
              <a:ea typeface="+mn-ea"/>
              <a:cs typeface="Arial" panose="020B0604020202020204" pitchFamily="34" charset="0"/>
            </a:endParaRPr>
          </a:p>
        </p:txBody>
      </p:sp>
    </p:spTree>
    <p:extLst>
      <p:ext uri="{BB962C8B-B14F-4D97-AF65-F5344CB8AC3E}">
        <p14:creationId xmlns:p14="http://schemas.microsoft.com/office/powerpoint/2010/main" val="2695685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267FDFB-A12B-000D-4215-62AAB7945EAC}"/>
              </a:ext>
            </a:extLst>
          </p:cNvPr>
          <p:cNvSpPr>
            <a:spLocks noGrp="1"/>
          </p:cNvSpPr>
          <p:nvPr>
            <p:ph type="body" sz="quarter" idx="13"/>
          </p:nvPr>
        </p:nvSpPr>
        <p:spPr>
          <a:xfrm>
            <a:off x="432000" y="1091771"/>
            <a:ext cx="11012644" cy="1499920"/>
          </a:xfrm>
        </p:spPr>
        <p:txBody>
          <a:bodyPr vert="horz" lIns="0" tIns="0" rIns="0" bIns="0" rtlCol="0" anchor="t">
            <a:noAutofit/>
          </a:bodyPr>
          <a:lstStyle/>
          <a:p>
            <a:r>
              <a:rPr lang="en-GB" sz="1800" b="0" dirty="0"/>
              <a:t>The relevant authority must assess providers against the basic selection criteria and is expected not to award a contract to a provider that does not meet these.</a:t>
            </a:r>
            <a:endParaRPr lang="en-GB" sz="1800" b="0" dirty="0">
              <a:latin typeface="Arial"/>
              <a:cs typeface="Arial"/>
            </a:endParaRPr>
          </a:p>
          <a:p>
            <a:r>
              <a:rPr lang="en-GB" sz="1800" b="0" dirty="0">
                <a:latin typeface="Arial"/>
                <a:cs typeface="Arial"/>
              </a:rPr>
              <a:t>When following direct award process C, the most suitable provider process or the competitive process, the relevant authority must also take into account the </a:t>
            </a:r>
            <a:r>
              <a:rPr lang="en-GB" sz="1800" dirty="0">
                <a:latin typeface="Arial"/>
                <a:cs typeface="Arial"/>
              </a:rPr>
              <a:t>key criteria. </a:t>
            </a:r>
            <a:r>
              <a:rPr lang="en-GB" sz="1800" b="0" dirty="0">
                <a:latin typeface="Arial"/>
                <a:cs typeface="Arial"/>
              </a:rPr>
              <a:t>It is for the relevant authority to determine the importance it will give to each of the </a:t>
            </a:r>
            <a:r>
              <a:rPr lang="en-GB" sz="1800" dirty="0">
                <a:latin typeface="Arial"/>
                <a:cs typeface="Arial"/>
              </a:rPr>
              <a:t>key criteria</a:t>
            </a:r>
            <a:r>
              <a:rPr lang="en-GB" sz="1800" b="0" dirty="0">
                <a:latin typeface="Arial"/>
                <a:cs typeface="Arial"/>
              </a:rPr>
              <a:t> in selecting the provider to deliver the particular contract. </a:t>
            </a:r>
          </a:p>
          <a:p>
            <a:endParaRPr lang="en-GB" sz="2200" dirty="0"/>
          </a:p>
        </p:txBody>
      </p:sp>
      <p:sp>
        <p:nvSpPr>
          <p:cNvPr id="4" name="Title 3">
            <a:extLst>
              <a:ext uri="{FF2B5EF4-FFF2-40B4-BE49-F238E27FC236}">
                <a16:creationId xmlns:a16="http://schemas.microsoft.com/office/drawing/2014/main" id="{9290AF7E-B717-EE78-12D3-7259B83BD38F}"/>
              </a:ext>
            </a:extLst>
          </p:cNvPr>
          <p:cNvSpPr>
            <a:spLocks noGrp="1"/>
          </p:cNvSpPr>
          <p:nvPr>
            <p:ph type="title"/>
          </p:nvPr>
        </p:nvSpPr>
        <p:spPr>
          <a:xfrm>
            <a:off x="432000" y="320835"/>
            <a:ext cx="11404154" cy="865186"/>
          </a:xfrm>
        </p:spPr>
        <p:txBody>
          <a:bodyPr/>
          <a:lstStyle/>
          <a:p>
            <a:r>
              <a:rPr lang="en-GB" dirty="0">
                <a:solidFill>
                  <a:srgbClr val="003087"/>
                </a:solidFill>
              </a:rPr>
              <a:t>The basic selection criteria and key criteria </a:t>
            </a:r>
            <a:endParaRPr lang="en-GB" dirty="0">
              <a:solidFill>
                <a:srgbClr val="003087"/>
              </a:solidFill>
              <a:highlight>
                <a:srgbClr val="FFFF00"/>
              </a:highlight>
            </a:endParaRPr>
          </a:p>
        </p:txBody>
      </p:sp>
      <p:sp>
        <p:nvSpPr>
          <p:cNvPr id="9" name="Freeform: Shape 6">
            <a:extLst>
              <a:ext uri="{FF2B5EF4-FFF2-40B4-BE49-F238E27FC236}">
                <a16:creationId xmlns:a16="http://schemas.microsoft.com/office/drawing/2014/main" id="{35ABAEEB-B818-6DFA-4244-680831FE2993}"/>
              </a:ext>
            </a:extLst>
          </p:cNvPr>
          <p:cNvSpPr/>
          <p:nvPr/>
        </p:nvSpPr>
        <p:spPr>
          <a:xfrm>
            <a:off x="7212922" y="4451042"/>
            <a:ext cx="316933" cy="721233"/>
          </a:xfrm>
          <a:custGeom>
            <a:avLst/>
            <a:gdLst>
              <a:gd name="connsiteX0" fmla="*/ 0 w 316933"/>
              <a:gd name="connsiteY0" fmla="*/ 0 h 721233"/>
              <a:gd name="connsiteX1" fmla="*/ 158466 w 316933"/>
              <a:gd name="connsiteY1" fmla="*/ 0 h 721233"/>
              <a:gd name="connsiteX2" fmla="*/ 158466 w 316933"/>
              <a:gd name="connsiteY2" fmla="*/ 721233 h 721233"/>
              <a:gd name="connsiteX3" fmla="*/ 316933 w 316933"/>
              <a:gd name="connsiteY3" fmla="*/ 721233 h 721233"/>
            </a:gdLst>
            <a:ahLst/>
            <a:cxnLst>
              <a:cxn ang="0">
                <a:pos x="connsiteX0" y="connsiteY0"/>
              </a:cxn>
              <a:cxn ang="0">
                <a:pos x="connsiteX1" y="connsiteY1"/>
              </a:cxn>
              <a:cxn ang="0">
                <a:pos x="connsiteX2" y="connsiteY2"/>
              </a:cxn>
              <a:cxn ang="0">
                <a:pos x="connsiteX3" y="connsiteY3"/>
              </a:cxn>
            </a:cxnLst>
            <a:rect l="l" t="t" r="r" b="b"/>
            <a:pathLst>
              <a:path w="316933" h="721233">
                <a:moveTo>
                  <a:pt x="0" y="0"/>
                </a:moveTo>
                <a:lnTo>
                  <a:pt x="158466" y="0"/>
                </a:lnTo>
                <a:lnTo>
                  <a:pt x="158466" y="721233"/>
                </a:lnTo>
                <a:lnTo>
                  <a:pt x="316933" y="721233"/>
                </a:lnTo>
              </a:path>
            </a:pathLst>
          </a:custGeom>
          <a:noFill/>
          <a:ln>
            <a:solidFill>
              <a:srgbClr val="005EB8"/>
            </a:solidFill>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spcFirstLastPara="0" vert="horz" wrap="square" lIns="151472" tIns="340921" rIns="151472" bIns="340923" numCol="1" spcCol="1270" anchor="ctr" anchorCtr="0">
            <a:noAutofit/>
          </a:bodyPr>
          <a:lstStyle/>
          <a:p>
            <a:pPr marL="0" lvl="0" indent="0" algn="ctr" defTabSz="222250">
              <a:lnSpc>
                <a:spcPct val="90000"/>
              </a:lnSpc>
              <a:spcBef>
                <a:spcPct val="0"/>
              </a:spcBef>
              <a:spcAft>
                <a:spcPct val="35000"/>
              </a:spcAft>
              <a:buNone/>
            </a:pPr>
            <a:endParaRPr lang="en-GB" sz="500" kern="1200">
              <a:solidFill>
                <a:schemeClr val="bg1"/>
              </a:solidFill>
            </a:endParaRPr>
          </a:p>
        </p:txBody>
      </p:sp>
      <p:sp>
        <p:nvSpPr>
          <p:cNvPr id="11" name="Freeform: Shape 11">
            <a:extLst>
              <a:ext uri="{FF2B5EF4-FFF2-40B4-BE49-F238E27FC236}">
                <a16:creationId xmlns:a16="http://schemas.microsoft.com/office/drawing/2014/main" id="{42EE1835-B295-F28F-4925-3466189039B5}"/>
              </a:ext>
            </a:extLst>
          </p:cNvPr>
          <p:cNvSpPr/>
          <p:nvPr/>
        </p:nvSpPr>
        <p:spPr>
          <a:xfrm>
            <a:off x="7212922" y="3740963"/>
            <a:ext cx="316933" cy="710080"/>
          </a:xfrm>
          <a:custGeom>
            <a:avLst/>
            <a:gdLst>
              <a:gd name="connsiteX0" fmla="*/ 0 w 316933"/>
              <a:gd name="connsiteY0" fmla="*/ 710080 h 710080"/>
              <a:gd name="connsiteX1" fmla="*/ 158466 w 316933"/>
              <a:gd name="connsiteY1" fmla="*/ 710080 h 710080"/>
              <a:gd name="connsiteX2" fmla="*/ 158466 w 316933"/>
              <a:gd name="connsiteY2" fmla="*/ 0 h 710080"/>
              <a:gd name="connsiteX3" fmla="*/ 316933 w 316933"/>
              <a:gd name="connsiteY3" fmla="*/ 0 h 710080"/>
            </a:gdLst>
            <a:ahLst/>
            <a:cxnLst>
              <a:cxn ang="0">
                <a:pos x="connsiteX0" y="connsiteY0"/>
              </a:cxn>
              <a:cxn ang="0">
                <a:pos x="connsiteX1" y="connsiteY1"/>
              </a:cxn>
              <a:cxn ang="0">
                <a:pos x="connsiteX2" y="connsiteY2"/>
              </a:cxn>
              <a:cxn ang="0">
                <a:pos x="connsiteX3" y="connsiteY3"/>
              </a:cxn>
            </a:cxnLst>
            <a:rect l="l" t="t" r="r" b="b"/>
            <a:pathLst>
              <a:path w="316933" h="710080">
                <a:moveTo>
                  <a:pt x="0" y="710080"/>
                </a:moveTo>
                <a:lnTo>
                  <a:pt x="158466" y="710080"/>
                </a:lnTo>
                <a:lnTo>
                  <a:pt x="158466" y="0"/>
                </a:lnTo>
                <a:lnTo>
                  <a:pt x="316933" y="0"/>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spcFirstLastPara="0" vert="horz" wrap="square" lIns="151727" tIns="335600" rIns="151727" bIns="335601" numCol="1" spcCol="1270" anchor="ctr" anchorCtr="0">
            <a:noAutofit/>
          </a:bodyPr>
          <a:lstStyle/>
          <a:p>
            <a:pPr marL="0" lvl="0" indent="0" algn="ctr" defTabSz="222250">
              <a:lnSpc>
                <a:spcPct val="90000"/>
              </a:lnSpc>
              <a:spcBef>
                <a:spcPct val="0"/>
              </a:spcBef>
              <a:spcAft>
                <a:spcPct val="35000"/>
              </a:spcAft>
              <a:buNone/>
            </a:pPr>
            <a:endParaRPr lang="en-GB" sz="500" kern="1200">
              <a:solidFill>
                <a:schemeClr val="bg1"/>
              </a:solidFill>
            </a:endParaRPr>
          </a:p>
        </p:txBody>
      </p:sp>
      <p:grpSp>
        <p:nvGrpSpPr>
          <p:cNvPr id="13" name="Group 12">
            <a:extLst>
              <a:ext uri="{FF2B5EF4-FFF2-40B4-BE49-F238E27FC236}">
                <a16:creationId xmlns:a16="http://schemas.microsoft.com/office/drawing/2014/main" id="{A7387318-1DF0-763B-F372-8D5AC78A064A}"/>
              </a:ext>
            </a:extLst>
          </p:cNvPr>
          <p:cNvGrpSpPr/>
          <p:nvPr/>
        </p:nvGrpSpPr>
        <p:grpSpPr>
          <a:xfrm>
            <a:off x="6635935" y="2932655"/>
            <a:ext cx="893920" cy="3036773"/>
            <a:chOff x="636187" y="3205837"/>
            <a:chExt cx="893920" cy="3036773"/>
          </a:xfrm>
        </p:grpSpPr>
        <p:sp>
          <p:nvSpPr>
            <p:cNvPr id="15" name="Freeform: Shape 5">
              <a:extLst>
                <a:ext uri="{FF2B5EF4-FFF2-40B4-BE49-F238E27FC236}">
                  <a16:creationId xmlns:a16="http://schemas.microsoft.com/office/drawing/2014/main" id="{7112192A-E0C0-D57C-14BD-8647530A0E60}"/>
                </a:ext>
              </a:extLst>
            </p:cNvPr>
            <p:cNvSpPr/>
            <p:nvPr/>
          </p:nvSpPr>
          <p:spPr>
            <a:xfrm>
              <a:off x="1213174" y="4724224"/>
              <a:ext cx="316933" cy="1442467"/>
            </a:xfrm>
            <a:custGeom>
              <a:avLst/>
              <a:gdLst>
                <a:gd name="connsiteX0" fmla="*/ 0 w 316933"/>
                <a:gd name="connsiteY0" fmla="*/ 0 h 1442467"/>
                <a:gd name="connsiteX1" fmla="*/ 158466 w 316933"/>
                <a:gd name="connsiteY1" fmla="*/ 0 h 1442467"/>
                <a:gd name="connsiteX2" fmla="*/ 158466 w 316933"/>
                <a:gd name="connsiteY2" fmla="*/ 1442467 h 1442467"/>
                <a:gd name="connsiteX3" fmla="*/ 316933 w 316933"/>
                <a:gd name="connsiteY3" fmla="*/ 1442467 h 1442467"/>
              </a:gdLst>
              <a:ahLst/>
              <a:cxnLst>
                <a:cxn ang="0">
                  <a:pos x="connsiteX0" y="connsiteY0"/>
                </a:cxn>
                <a:cxn ang="0">
                  <a:pos x="connsiteX1" y="connsiteY1"/>
                </a:cxn>
                <a:cxn ang="0">
                  <a:pos x="connsiteX2" y="connsiteY2"/>
                </a:cxn>
                <a:cxn ang="0">
                  <a:pos x="connsiteX3" y="connsiteY3"/>
                </a:cxn>
              </a:cxnLst>
              <a:rect l="l" t="t" r="r" b="b"/>
              <a:pathLst>
                <a:path w="316933" h="1442467">
                  <a:moveTo>
                    <a:pt x="0" y="0"/>
                  </a:moveTo>
                  <a:lnTo>
                    <a:pt x="158466" y="0"/>
                  </a:lnTo>
                  <a:lnTo>
                    <a:pt x="158466" y="1442467"/>
                  </a:lnTo>
                  <a:lnTo>
                    <a:pt x="316933" y="1442467"/>
                  </a:lnTo>
                </a:path>
              </a:pathLst>
            </a:custGeom>
            <a:noFill/>
            <a:ln>
              <a:solidFill>
                <a:srgbClr val="005EB8"/>
              </a:solidFill>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spcFirstLastPara="0" vert="horz" wrap="square" lIns="134245" tIns="684311" rIns="134245" bIns="684313" numCol="1" spcCol="1270" anchor="ctr" anchorCtr="0">
              <a:noAutofit/>
            </a:bodyPr>
            <a:lstStyle/>
            <a:p>
              <a:pPr marL="0" lvl="0" indent="0" algn="ctr" defTabSz="222250">
                <a:lnSpc>
                  <a:spcPct val="90000"/>
                </a:lnSpc>
                <a:spcBef>
                  <a:spcPct val="0"/>
                </a:spcBef>
                <a:spcAft>
                  <a:spcPct val="35000"/>
                </a:spcAft>
                <a:buNone/>
              </a:pPr>
              <a:endParaRPr lang="en-GB" sz="500" kern="1200">
                <a:solidFill>
                  <a:schemeClr val="bg1"/>
                </a:solidFill>
              </a:endParaRPr>
            </a:p>
          </p:txBody>
        </p:sp>
        <p:sp>
          <p:nvSpPr>
            <p:cNvPr id="16" name="Freeform: Shape 14">
              <a:extLst>
                <a:ext uri="{FF2B5EF4-FFF2-40B4-BE49-F238E27FC236}">
                  <a16:creationId xmlns:a16="http://schemas.microsoft.com/office/drawing/2014/main" id="{55ABA621-27FB-AC3C-E097-18DD2307BCED}"/>
                </a:ext>
              </a:extLst>
            </p:cNvPr>
            <p:cNvSpPr/>
            <p:nvPr/>
          </p:nvSpPr>
          <p:spPr>
            <a:xfrm>
              <a:off x="1213174" y="3298970"/>
              <a:ext cx="316933" cy="1425256"/>
            </a:xfrm>
            <a:custGeom>
              <a:avLst/>
              <a:gdLst>
                <a:gd name="connsiteX0" fmla="*/ 0 w 316933"/>
                <a:gd name="connsiteY0" fmla="*/ 1425256 h 1425256"/>
                <a:gd name="connsiteX1" fmla="*/ 158466 w 316933"/>
                <a:gd name="connsiteY1" fmla="*/ 1425256 h 1425256"/>
                <a:gd name="connsiteX2" fmla="*/ 158466 w 316933"/>
                <a:gd name="connsiteY2" fmla="*/ 0 h 1425256"/>
                <a:gd name="connsiteX3" fmla="*/ 316933 w 316933"/>
                <a:gd name="connsiteY3" fmla="*/ 0 h 1425256"/>
              </a:gdLst>
              <a:ahLst/>
              <a:cxnLst>
                <a:cxn ang="0">
                  <a:pos x="connsiteX0" y="connsiteY0"/>
                </a:cxn>
                <a:cxn ang="0">
                  <a:pos x="connsiteX1" y="connsiteY1"/>
                </a:cxn>
                <a:cxn ang="0">
                  <a:pos x="connsiteX2" y="connsiteY2"/>
                </a:cxn>
                <a:cxn ang="0">
                  <a:pos x="connsiteX3" y="connsiteY3"/>
                </a:cxn>
              </a:cxnLst>
              <a:rect l="l" t="t" r="r" b="b"/>
              <a:pathLst>
                <a:path w="316933" h="1425256">
                  <a:moveTo>
                    <a:pt x="0" y="1425256"/>
                  </a:moveTo>
                  <a:lnTo>
                    <a:pt x="158466" y="1425256"/>
                  </a:lnTo>
                  <a:lnTo>
                    <a:pt x="158466" y="0"/>
                  </a:lnTo>
                  <a:lnTo>
                    <a:pt x="316933" y="0"/>
                  </a:lnTo>
                </a:path>
              </a:pathLst>
            </a:custGeom>
            <a:noFill/>
            <a:ln>
              <a:solidFill>
                <a:srgbClr val="005EB8"/>
              </a:solidFill>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spcFirstLastPara="0" vert="horz" wrap="square" lIns="134665" tIns="676127" rIns="134665" bIns="676126" numCol="1" spcCol="1270" anchor="ctr" anchorCtr="0">
              <a:noAutofit/>
            </a:bodyPr>
            <a:lstStyle/>
            <a:p>
              <a:pPr marL="0" lvl="0" indent="0" algn="ctr" defTabSz="222250">
                <a:lnSpc>
                  <a:spcPct val="90000"/>
                </a:lnSpc>
                <a:spcBef>
                  <a:spcPct val="0"/>
                </a:spcBef>
                <a:spcAft>
                  <a:spcPct val="35000"/>
                </a:spcAft>
                <a:buNone/>
              </a:pPr>
              <a:endParaRPr lang="en-GB" sz="500" kern="1200">
                <a:solidFill>
                  <a:schemeClr val="bg1"/>
                </a:solidFill>
              </a:endParaRPr>
            </a:p>
          </p:txBody>
        </p:sp>
        <p:grpSp>
          <p:nvGrpSpPr>
            <p:cNvPr id="17" name="Group 16">
              <a:extLst>
                <a:ext uri="{FF2B5EF4-FFF2-40B4-BE49-F238E27FC236}">
                  <a16:creationId xmlns:a16="http://schemas.microsoft.com/office/drawing/2014/main" id="{4DC783A2-4CBB-758D-7B8E-488EDD5F537F}"/>
                </a:ext>
              </a:extLst>
            </p:cNvPr>
            <p:cNvGrpSpPr/>
            <p:nvPr/>
          </p:nvGrpSpPr>
          <p:grpSpPr>
            <a:xfrm>
              <a:off x="636187" y="3205837"/>
              <a:ext cx="893920" cy="3036773"/>
              <a:chOff x="636187" y="3205837"/>
              <a:chExt cx="893920" cy="3036773"/>
            </a:xfrm>
          </p:grpSpPr>
          <p:sp>
            <p:nvSpPr>
              <p:cNvPr id="18" name="Freeform: Shape 7">
                <a:extLst>
                  <a:ext uri="{FF2B5EF4-FFF2-40B4-BE49-F238E27FC236}">
                    <a16:creationId xmlns:a16="http://schemas.microsoft.com/office/drawing/2014/main" id="{14D79C72-2A68-8057-2621-456E340D917C}"/>
                  </a:ext>
                </a:extLst>
              </p:cNvPr>
              <p:cNvSpPr/>
              <p:nvPr/>
            </p:nvSpPr>
            <p:spPr>
              <a:xfrm>
                <a:off x="1213174" y="4678504"/>
                <a:ext cx="316933" cy="91440"/>
              </a:xfrm>
              <a:custGeom>
                <a:avLst/>
                <a:gdLst>
                  <a:gd name="connsiteX0" fmla="*/ 0 w 316933"/>
                  <a:gd name="connsiteY0" fmla="*/ 45720 h 91440"/>
                  <a:gd name="connsiteX1" fmla="*/ 316933 w 316933"/>
                  <a:gd name="connsiteY1" fmla="*/ 45720 h 91440"/>
                </a:gdLst>
                <a:ahLst/>
                <a:cxnLst>
                  <a:cxn ang="0">
                    <a:pos x="connsiteX0" y="connsiteY0"/>
                  </a:cxn>
                  <a:cxn ang="0">
                    <a:pos x="connsiteX1" y="connsiteY1"/>
                  </a:cxn>
                </a:cxnLst>
                <a:rect l="l" t="t" r="r" b="b"/>
                <a:pathLst>
                  <a:path w="316933" h="91440">
                    <a:moveTo>
                      <a:pt x="0" y="45720"/>
                    </a:moveTo>
                    <a:lnTo>
                      <a:pt x="316933" y="45720"/>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spcFirstLastPara="0" vert="horz" wrap="square" lIns="163244" tIns="37796" rIns="163243" bIns="37798" numCol="1" spcCol="1270" anchor="ctr" anchorCtr="0">
                <a:noAutofit/>
              </a:bodyPr>
              <a:lstStyle/>
              <a:p>
                <a:pPr marL="0" lvl="0" indent="0" algn="ctr" defTabSz="222250">
                  <a:lnSpc>
                    <a:spcPct val="90000"/>
                  </a:lnSpc>
                  <a:spcBef>
                    <a:spcPct val="0"/>
                  </a:spcBef>
                  <a:spcAft>
                    <a:spcPct val="35000"/>
                  </a:spcAft>
                  <a:buNone/>
                </a:pPr>
                <a:endParaRPr lang="en-GB" sz="500" kern="1200">
                  <a:solidFill>
                    <a:schemeClr val="bg1"/>
                  </a:solidFill>
                </a:endParaRPr>
              </a:p>
            </p:txBody>
          </p:sp>
          <p:sp>
            <p:nvSpPr>
              <p:cNvPr id="19" name="Freeform: Shape 15">
                <a:extLst>
                  <a:ext uri="{FF2B5EF4-FFF2-40B4-BE49-F238E27FC236}">
                    <a16:creationId xmlns:a16="http://schemas.microsoft.com/office/drawing/2014/main" id="{96A4F5FE-E22B-B2F1-E6D4-DB9EB28D968B}"/>
                  </a:ext>
                </a:extLst>
              </p:cNvPr>
              <p:cNvSpPr/>
              <p:nvPr/>
            </p:nvSpPr>
            <p:spPr>
              <a:xfrm rot="16200000">
                <a:off x="-593706" y="4435730"/>
                <a:ext cx="3036773" cy="576987"/>
              </a:xfrm>
              <a:custGeom>
                <a:avLst/>
                <a:gdLst>
                  <a:gd name="connsiteX0" fmla="*/ 0 w 3036773"/>
                  <a:gd name="connsiteY0" fmla="*/ 0 h 576987"/>
                  <a:gd name="connsiteX1" fmla="*/ 3036773 w 3036773"/>
                  <a:gd name="connsiteY1" fmla="*/ 0 h 576987"/>
                  <a:gd name="connsiteX2" fmla="*/ 3036773 w 3036773"/>
                  <a:gd name="connsiteY2" fmla="*/ 576987 h 576987"/>
                  <a:gd name="connsiteX3" fmla="*/ 0 w 3036773"/>
                  <a:gd name="connsiteY3" fmla="*/ 576987 h 576987"/>
                  <a:gd name="connsiteX4" fmla="*/ 0 w 3036773"/>
                  <a:gd name="connsiteY4" fmla="*/ 0 h 5769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36773" h="576987">
                    <a:moveTo>
                      <a:pt x="0" y="0"/>
                    </a:moveTo>
                    <a:lnTo>
                      <a:pt x="3036773" y="0"/>
                    </a:lnTo>
                    <a:lnTo>
                      <a:pt x="3036773" y="576987"/>
                    </a:lnTo>
                    <a:lnTo>
                      <a:pt x="0" y="576987"/>
                    </a:lnTo>
                    <a:lnTo>
                      <a:pt x="0" y="0"/>
                    </a:lnTo>
                    <a:close/>
                  </a:path>
                </a:pathLst>
              </a:custGeom>
              <a:solidFill>
                <a:srgbClr val="005EB8"/>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3334" tIns="13334" rIns="13336" bIns="13335" numCol="1" spcCol="1270" anchor="ctr" anchorCtr="0">
                <a:noAutofit/>
              </a:bodyPr>
              <a:lstStyle/>
              <a:p>
                <a:pPr marL="0" lvl="0" indent="0" algn="ctr" defTabSz="933450">
                  <a:lnSpc>
                    <a:spcPct val="90000"/>
                  </a:lnSpc>
                  <a:spcBef>
                    <a:spcPct val="0"/>
                  </a:spcBef>
                  <a:spcAft>
                    <a:spcPct val="35000"/>
                  </a:spcAft>
                  <a:buNone/>
                </a:pPr>
                <a:r>
                  <a:rPr lang="en-GB" sz="2100" b="1" dirty="0">
                    <a:solidFill>
                      <a:schemeClr val="bg1"/>
                    </a:solidFill>
                    <a:latin typeface="Arial" panose="020B0604020202020204" pitchFamily="34" charset="0"/>
                    <a:cs typeface="Arial" panose="020B0604020202020204" pitchFamily="34" charset="0"/>
                  </a:rPr>
                  <a:t>K</a:t>
                </a:r>
                <a:r>
                  <a:rPr lang="en-GB" sz="2100" b="1" kern="1200" dirty="0">
                    <a:solidFill>
                      <a:schemeClr val="bg1"/>
                    </a:solidFill>
                    <a:latin typeface="Arial" panose="020B0604020202020204" pitchFamily="34" charset="0"/>
                    <a:cs typeface="Arial" panose="020B0604020202020204" pitchFamily="34" charset="0"/>
                  </a:rPr>
                  <a:t>ey criteria</a:t>
                </a:r>
              </a:p>
            </p:txBody>
          </p:sp>
        </p:grpSp>
      </p:grpSp>
      <p:sp>
        <p:nvSpPr>
          <p:cNvPr id="20" name="Freeform: Shape 16">
            <a:extLst>
              <a:ext uri="{FF2B5EF4-FFF2-40B4-BE49-F238E27FC236}">
                <a16:creationId xmlns:a16="http://schemas.microsoft.com/office/drawing/2014/main" id="{85AAAA07-5DAA-8903-7540-C6869AAE7C84}"/>
              </a:ext>
            </a:extLst>
          </p:cNvPr>
          <p:cNvSpPr/>
          <p:nvPr/>
        </p:nvSpPr>
        <p:spPr>
          <a:xfrm>
            <a:off x="7529856" y="2737292"/>
            <a:ext cx="3839272" cy="576987"/>
          </a:xfrm>
          <a:custGeom>
            <a:avLst/>
            <a:gdLst>
              <a:gd name="connsiteX0" fmla="*/ 0 w 3740617"/>
              <a:gd name="connsiteY0" fmla="*/ 0 h 576987"/>
              <a:gd name="connsiteX1" fmla="*/ 3740617 w 3740617"/>
              <a:gd name="connsiteY1" fmla="*/ 0 h 576987"/>
              <a:gd name="connsiteX2" fmla="*/ 3740617 w 3740617"/>
              <a:gd name="connsiteY2" fmla="*/ 576987 h 576987"/>
              <a:gd name="connsiteX3" fmla="*/ 0 w 3740617"/>
              <a:gd name="connsiteY3" fmla="*/ 576987 h 576987"/>
              <a:gd name="connsiteX4" fmla="*/ 0 w 3740617"/>
              <a:gd name="connsiteY4" fmla="*/ 0 h 5769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40617" h="576987">
                <a:moveTo>
                  <a:pt x="0" y="0"/>
                </a:moveTo>
                <a:lnTo>
                  <a:pt x="3740617" y="0"/>
                </a:lnTo>
                <a:lnTo>
                  <a:pt x="3740617" y="576987"/>
                </a:lnTo>
                <a:lnTo>
                  <a:pt x="0" y="576987"/>
                </a:lnTo>
                <a:lnTo>
                  <a:pt x="0" y="0"/>
                </a:lnTo>
                <a:close/>
              </a:path>
            </a:pathLst>
          </a:custGeom>
          <a:solidFill>
            <a:srgbClr val="005EB8"/>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GB" sz="1800" kern="1200">
                <a:solidFill>
                  <a:schemeClr val="bg1"/>
                </a:solidFill>
                <a:latin typeface="Arial" panose="020B0604020202020204" pitchFamily="34" charset="0"/>
                <a:cs typeface="Arial" panose="020B0604020202020204" pitchFamily="34" charset="0"/>
              </a:rPr>
              <a:t>Quality and innovation</a:t>
            </a:r>
          </a:p>
        </p:txBody>
      </p:sp>
      <p:sp>
        <p:nvSpPr>
          <p:cNvPr id="21" name="Freeform: Shape 17">
            <a:extLst>
              <a:ext uri="{FF2B5EF4-FFF2-40B4-BE49-F238E27FC236}">
                <a16:creationId xmlns:a16="http://schemas.microsoft.com/office/drawing/2014/main" id="{A5569B8C-5DFF-92E8-94E6-19ABEE3E74CB}"/>
              </a:ext>
            </a:extLst>
          </p:cNvPr>
          <p:cNvSpPr/>
          <p:nvPr/>
        </p:nvSpPr>
        <p:spPr>
          <a:xfrm>
            <a:off x="7529856" y="3452467"/>
            <a:ext cx="3839272" cy="576987"/>
          </a:xfrm>
          <a:custGeom>
            <a:avLst/>
            <a:gdLst>
              <a:gd name="connsiteX0" fmla="*/ 0 w 3740617"/>
              <a:gd name="connsiteY0" fmla="*/ 0 h 576987"/>
              <a:gd name="connsiteX1" fmla="*/ 3740617 w 3740617"/>
              <a:gd name="connsiteY1" fmla="*/ 0 h 576987"/>
              <a:gd name="connsiteX2" fmla="*/ 3740617 w 3740617"/>
              <a:gd name="connsiteY2" fmla="*/ 576987 h 576987"/>
              <a:gd name="connsiteX3" fmla="*/ 0 w 3740617"/>
              <a:gd name="connsiteY3" fmla="*/ 576987 h 576987"/>
              <a:gd name="connsiteX4" fmla="*/ 0 w 3740617"/>
              <a:gd name="connsiteY4" fmla="*/ 0 h 5769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40617" h="576987">
                <a:moveTo>
                  <a:pt x="0" y="0"/>
                </a:moveTo>
                <a:lnTo>
                  <a:pt x="3740617" y="0"/>
                </a:lnTo>
                <a:lnTo>
                  <a:pt x="3740617" y="576987"/>
                </a:lnTo>
                <a:lnTo>
                  <a:pt x="0" y="576987"/>
                </a:lnTo>
                <a:lnTo>
                  <a:pt x="0" y="0"/>
                </a:lnTo>
                <a:close/>
              </a:path>
            </a:pathLst>
          </a:custGeom>
          <a:solidFill>
            <a:srgbClr val="005EB8"/>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GB" sz="1800" kern="1200">
                <a:solidFill>
                  <a:schemeClr val="bg1"/>
                </a:solidFill>
                <a:latin typeface="Arial" panose="020B0604020202020204" pitchFamily="34" charset="0"/>
                <a:cs typeface="Arial" panose="020B0604020202020204" pitchFamily="34" charset="0"/>
              </a:rPr>
              <a:t>Value</a:t>
            </a:r>
          </a:p>
        </p:txBody>
      </p:sp>
      <p:sp>
        <p:nvSpPr>
          <p:cNvPr id="22" name="Freeform: Shape 18">
            <a:extLst>
              <a:ext uri="{FF2B5EF4-FFF2-40B4-BE49-F238E27FC236}">
                <a16:creationId xmlns:a16="http://schemas.microsoft.com/office/drawing/2014/main" id="{02E45C1E-9187-C365-91CF-61D54C85A236}"/>
              </a:ext>
            </a:extLst>
          </p:cNvPr>
          <p:cNvSpPr/>
          <p:nvPr/>
        </p:nvSpPr>
        <p:spPr>
          <a:xfrm>
            <a:off x="7529856" y="4162548"/>
            <a:ext cx="3839272" cy="576987"/>
          </a:xfrm>
          <a:custGeom>
            <a:avLst/>
            <a:gdLst>
              <a:gd name="connsiteX0" fmla="*/ 0 w 3740617"/>
              <a:gd name="connsiteY0" fmla="*/ 0 h 576987"/>
              <a:gd name="connsiteX1" fmla="*/ 3740617 w 3740617"/>
              <a:gd name="connsiteY1" fmla="*/ 0 h 576987"/>
              <a:gd name="connsiteX2" fmla="*/ 3740617 w 3740617"/>
              <a:gd name="connsiteY2" fmla="*/ 576987 h 576987"/>
              <a:gd name="connsiteX3" fmla="*/ 0 w 3740617"/>
              <a:gd name="connsiteY3" fmla="*/ 576987 h 576987"/>
              <a:gd name="connsiteX4" fmla="*/ 0 w 3740617"/>
              <a:gd name="connsiteY4" fmla="*/ 0 h 5769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40617" h="576987">
                <a:moveTo>
                  <a:pt x="0" y="0"/>
                </a:moveTo>
                <a:lnTo>
                  <a:pt x="3740617" y="0"/>
                </a:lnTo>
                <a:lnTo>
                  <a:pt x="3740617" y="576987"/>
                </a:lnTo>
                <a:lnTo>
                  <a:pt x="0" y="576987"/>
                </a:lnTo>
                <a:lnTo>
                  <a:pt x="0" y="0"/>
                </a:lnTo>
                <a:close/>
              </a:path>
            </a:pathLst>
          </a:custGeom>
          <a:solidFill>
            <a:srgbClr val="005EB8"/>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GB" sz="1800" kern="1200" dirty="0">
                <a:solidFill>
                  <a:schemeClr val="bg1"/>
                </a:solidFill>
                <a:latin typeface="Arial" panose="020B0604020202020204" pitchFamily="34" charset="0"/>
                <a:cs typeface="Arial" panose="020B0604020202020204" pitchFamily="34" charset="0"/>
              </a:rPr>
              <a:t>Integration, collaboration and service sustainability </a:t>
            </a:r>
          </a:p>
        </p:txBody>
      </p:sp>
      <p:sp>
        <p:nvSpPr>
          <p:cNvPr id="23" name="Freeform: Shape 19">
            <a:extLst>
              <a:ext uri="{FF2B5EF4-FFF2-40B4-BE49-F238E27FC236}">
                <a16:creationId xmlns:a16="http://schemas.microsoft.com/office/drawing/2014/main" id="{44EF1CE9-F52B-DEF9-67A0-A0C7D3DA8B67}"/>
              </a:ext>
            </a:extLst>
          </p:cNvPr>
          <p:cNvSpPr/>
          <p:nvPr/>
        </p:nvSpPr>
        <p:spPr>
          <a:xfrm>
            <a:off x="7529856" y="4883782"/>
            <a:ext cx="3839272" cy="576987"/>
          </a:xfrm>
          <a:custGeom>
            <a:avLst/>
            <a:gdLst>
              <a:gd name="connsiteX0" fmla="*/ 0 w 3740617"/>
              <a:gd name="connsiteY0" fmla="*/ 0 h 576987"/>
              <a:gd name="connsiteX1" fmla="*/ 3740617 w 3740617"/>
              <a:gd name="connsiteY1" fmla="*/ 0 h 576987"/>
              <a:gd name="connsiteX2" fmla="*/ 3740617 w 3740617"/>
              <a:gd name="connsiteY2" fmla="*/ 576987 h 576987"/>
              <a:gd name="connsiteX3" fmla="*/ 0 w 3740617"/>
              <a:gd name="connsiteY3" fmla="*/ 576987 h 576987"/>
              <a:gd name="connsiteX4" fmla="*/ 0 w 3740617"/>
              <a:gd name="connsiteY4" fmla="*/ 0 h 5769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40617" h="576987">
                <a:moveTo>
                  <a:pt x="0" y="0"/>
                </a:moveTo>
                <a:lnTo>
                  <a:pt x="3740617" y="0"/>
                </a:lnTo>
                <a:lnTo>
                  <a:pt x="3740617" y="576987"/>
                </a:lnTo>
                <a:lnTo>
                  <a:pt x="0" y="576987"/>
                </a:lnTo>
                <a:lnTo>
                  <a:pt x="0" y="0"/>
                </a:lnTo>
                <a:close/>
              </a:path>
            </a:pathLst>
          </a:custGeom>
          <a:solidFill>
            <a:srgbClr val="005EB8"/>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GB" sz="1800" kern="1200" dirty="0">
                <a:solidFill>
                  <a:schemeClr val="bg1"/>
                </a:solidFill>
                <a:latin typeface="Arial" panose="020B0604020202020204" pitchFamily="34" charset="0"/>
                <a:cs typeface="Arial" panose="020B0604020202020204" pitchFamily="34" charset="0"/>
              </a:rPr>
              <a:t>Improving access, reducing health inequalities and facilitating choice</a:t>
            </a:r>
          </a:p>
        </p:txBody>
      </p:sp>
      <p:sp>
        <p:nvSpPr>
          <p:cNvPr id="24" name="Freeform: Shape 20">
            <a:extLst>
              <a:ext uri="{FF2B5EF4-FFF2-40B4-BE49-F238E27FC236}">
                <a16:creationId xmlns:a16="http://schemas.microsoft.com/office/drawing/2014/main" id="{438EAC7E-391E-C11F-ED8B-2A8290A545E8}"/>
              </a:ext>
            </a:extLst>
          </p:cNvPr>
          <p:cNvSpPr/>
          <p:nvPr/>
        </p:nvSpPr>
        <p:spPr>
          <a:xfrm>
            <a:off x="7529856" y="5605016"/>
            <a:ext cx="3839272" cy="576987"/>
          </a:xfrm>
          <a:custGeom>
            <a:avLst/>
            <a:gdLst>
              <a:gd name="connsiteX0" fmla="*/ 0 w 3740617"/>
              <a:gd name="connsiteY0" fmla="*/ 0 h 576987"/>
              <a:gd name="connsiteX1" fmla="*/ 3740617 w 3740617"/>
              <a:gd name="connsiteY1" fmla="*/ 0 h 576987"/>
              <a:gd name="connsiteX2" fmla="*/ 3740617 w 3740617"/>
              <a:gd name="connsiteY2" fmla="*/ 576987 h 576987"/>
              <a:gd name="connsiteX3" fmla="*/ 0 w 3740617"/>
              <a:gd name="connsiteY3" fmla="*/ 576987 h 576987"/>
              <a:gd name="connsiteX4" fmla="*/ 0 w 3740617"/>
              <a:gd name="connsiteY4" fmla="*/ 0 h 5769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40617" h="576987">
                <a:moveTo>
                  <a:pt x="0" y="0"/>
                </a:moveTo>
                <a:lnTo>
                  <a:pt x="3740617" y="0"/>
                </a:lnTo>
                <a:lnTo>
                  <a:pt x="3740617" y="576987"/>
                </a:lnTo>
                <a:lnTo>
                  <a:pt x="0" y="576987"/>
                </a:lnTo>
                <a:lnTo>
                  <a:pt x="0" y="0"/>
                </a:lnTo>
                <a:close/>
              </a:path>
            </a:pathLst>
          </a:custGeom>
          <a:solidFill>
            <a:srgbClr val="005EB8"/>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GB" sz="1800" kern="1200">
                <a:solidFill>
                  <a:schemeClr val="bg1"/>
                </a:solidFill>
                <a:latin typeface="Arial" panose="020B0604020202020204" pitchFamily="34" charset="0"/>
                <a:cs typeface="Arial" panose="020B0604020202020204" pitchFamily="34" charset="0"/>
              </a:rPr>
              <a:t>Social value</a:t>
            </a:r>
          </a:p>
        </p:txBody>
      </p:sp>
      <p:grpSp>
        <p:nvGrpSpPr>
          <p:cNvPr id="25" name="Group 24">
            <a:extLst>
              <a:ext uri="{FF2B5EF4-FFF2-40B4-BE49-F238E27FC236}">
                <a16:creationId xmlns:a16="http://schemas.microsoft.com/office/drawing/2014/main" id="{87D55400-435C-664B-5EF5-B995A0686C33}"/>
              </a:ext>
            </a:extLst>
          </p:cNvPr>
          <p:cNvGrpSpPr/>
          <p:nvPr/>
        </p:nvGrpSpPr>
        <p:grpSpPr>
          <a:xfrm>
            <a:off x="797504" y="2737292"/>
            <a:ext cx="1018351" cy="3444711"/>
            <a:chOff x="6433178" y="2994479"/>
            <a:chExt cx="1018351" cy="3444711"/>
          </a:xfrm>
        </p:grpSpPr>
        <p:sp>
          <p:nvSpPr>
            <p:cNvPr id="26" name="Freeform: Shape 24">
              <a:extLst>
                <a:ext uri="{FF2B5EF4-FFF2-40B4-BE49-F238E27FC236}">
                  <a16:creationId xmlns:a16="http://schemas.microsoft.com/office/drawing/2014/main" id="{F2168B71-4CFB-7D9D-8403-E8828A21EE56}"/>
                </a:ext>
              </a:extLst>
            </p:cNvPr>
            <p:cNvSpPr/>
            <p:nvPr/>
          </p:nvSpPr>
          <p:spPr>
            <a:xfrm>
              <a:off x="7090479" y="4820290"/>
              <a:ext cx="361050" cy="821628"/>
            </a:xfrm>
            <a:custGeom>
              <a:avLst/>
              <a:gdLst>
                <a:gd name="connsiteX0" fmla="*/ 0 w 361050"/>
                <a:gd name="connsiteY0" fmla="*/ 0 h 821628"/>
                <a:gd name="connsiteX1" fmla="*/ 180525 w 361050"/>
                <a:gd name="connsiteY1" fmla="*/ 0 h 821628"/>
                <a:gd name="connsiteX2" fmla="*/ 180525 w 361050"/>
                <a:gd name="connsiteY2" fmla="*/ 821628 h 821628"/>
                <a:gd name="connsiteX3" fmla="*/ 361050 w 361050"/>
                <a:gd name="connsiteY3" fmla="*/ 821628 h 821628"/>
              </a:gdLst>
              <a:ahLst/>
              <a:cxnLst>
                <a:cxn ang="0">
                  <a:pos x="connsiteX0" y="connsiteY0"/>
                </a:cxn>
                <a:cxn ang="0">
                  <a:pos x="connsiteX1" y="connsiteY1"/>
                </a:cxn>
                <a:cxn ang="0">
                  <a:pos x="connsiteX2" y="connsiteY2"/>
                </a:cxn>
                <a:cxn ang="0">
                  <a:pos x="connsiteX3" y="connsiteY3"/>
                </a:cxn>
              </a:cxnLst>
              <a:rect l="l" t="t" r="r" b="b"/>
              <a:pathLst>
                <a:path w="361050" h="821628">
                  <a:moveTo>
                    <a:pt x="0" y="0"/>
                  </a:moveTo>
                  <a:lnTo>
                    <a:pt x="180525" y="0"/>
                  </a:lnTo>
                  <a:lnTo>
                    <a:pt x="180525" y="821628"/>
                  </a:lnTo>
                  <a:lnTo>
                    <a:pt x="361050" y="821628"/>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spcFirstLastPara="0" vert="horz" wrap="square" lIns="170789" tIns="388377" rIns="170789" bIns="388379" numCol="1" spcCol="1270" anchor="ctr" anchorCtr="0">
              <a:noAutofit/>
            </a:bodyPr>
            <a:lstStyle/>
            <a:p>
              <a:pPr marL="0" lvl="0" indent="0" algn="ctr" defTabSz="222250">
                <a:lnSpc>
                  <a:spcPct val="90000"/>
                </a:lnSpc>
                <a:spcBef>
                  <a:spcPct val="0"/>
                </a:spcBef>
                <a:spcAft>
                  <a:spcPct val="35000"/>
                </a:spcAft>
                <a:buNone/>
              </a:pPr>
              <a:endParaRPr lang="en-GB" sz="500" kern="1200">
                <a:solidFill>
                  <a:schemeClr val="bg1"/>
                </a:solidFill>
              </a:endParaRPr>
            </a:p>
          </p:txBody>
        </p:sp>
        <p:sp>
          <p:nvSpPr>
            <p:cNvPr id="27" name="Freeform: Shape 26">
              <a:extLst>
                <a:ext uri="{FF2B5EF4-FFF2-40B4-BE49-F238E27FC236}">
                  <a16:creationId xmlns:a16="http://schemas.microsoft.com/office/drawing/2014/main" id="{A27149D9-B730-17C9-05BF-1A2E8F9C1C0C}"/>
                </a:ext>
              </a:extLst>
            </p:cNvPr>
            <p:cNvSpPr/>
            <p:nvPr/>
          </p:nvSpPr>
          <p:spPr>
            <a:xfrm>
              <a:off x="7090479" y="4018269"/>
              <a:ext cx="361050" cy="802020"/>
            </a:xfrm>
            <a:custGeom>
              <a:avLst/>
              <a:gdLst>
                <a:gd name="connsiteX0" fmla="*/ 0 w 361050"/>
                <a:gd name="connsiteY0" fmla="*/ 802020 h 802020"/>
                <a:gd name="connsiteX1" fmla="*/ 180525 w 361050"/>
                <a:gd name="connsiteY1" fmla="*/ 802020 h 802020"/>
                <a:gd name="connsiteX2" fmla="*/ 180525 w 361050"/>
                <a:gd name="connsiteY2" fmla="*/ 0 h 802020"/>
                <a:gd name="connsiteX3" fmla="*/ 361050 w 361050"/>
                <a:gd name="connsiteY3" fmla="*/ 0 h 802020"/>
              </a:gdLst>
              <a:ahLst/>
              <a:cxnLst>
                <a:cxn ang="0">
                  <a:pos x="connsiteX0" y="connsiteY0"/>
                </a:cxn>
                <a:cxn ang="0">
                  <a:pos x="connsiteX1" y="connsiteY1"/>
                </a:cxn>
                <a:cxn ang="0">
                  <a:pos x="connsiteX2" y="connsiteY2"/>
                </a:cxn>
                <a:cxn ang="0">
                  <a:pos x="connsiteX3" y="connsiteY3"/>
                </a:cxn>
              </a:cxnLst>
              <a:rect l="l" t="t" r="r" b="b"/>
              <a:pathLst>
                <a:path w="361050" h="802020">
                  <a:moveTo>
                    <a:pt x="0" y="802020"/>
                  </a:moveTo>
                  <a:lnTo>
                    <a:pt x="180525" y="802020"/>
                  </a:lnTo>
                  <a:lnTo>
                    <a:pt x="180525" y="0"/>
                  </a:lnTo>
                  <a:lnTo>
                    <a:pt x="361050" y="0"/>
                  </a:lnTo>
                </a:path>
              </a:pathLst>
            </a:custGeom>
            <a:noFill/>
            <a:ln>
              <a:solidFill>
                <a:srgbClr val="005EB8"/>
              </a:solidFill>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spcFirstLastPara="0" vert="horz" wrap="square" lIns="171237" tIns="379021" rIns="171236" bIns="379022" numCol="1" spcCol="1270" anchor="ctr" anchorCtr="0">
              <a:noAutofit/>
            </a:bodyPr>
            <a:lstStyle/>
            <a:p>
              <a:pPr marL="0" lvl="0" indent="0" algn="ctr" defTabSz="222250">
                <a:lnSpc>
                  <a:spcPct val="90000"/>
                </a:lnSpc>
                <a:spcBef>
                  <a:spcPct val="0"/>
                </a:spcBef>
                <a:spcAft>
                  <a:spcPct val="35000"/>
                </a:spcAft>
                <a:buNone/>
              </a:pPr>
              <a:endParaRPr lang="en-GB" sz="500" kern="1200">
                <a:solidFill>
                  <a:schemeClr val="bg1"/>
                </a:solidFill>
              </a:endParaRPr>
            </a:p>
          </p:txBody>
        </p:sp>
        <p:grpSp>
          <p:nvGrpSpPr>
            <p:cNvPr id="28" name="Group 27">
              <a:extLst>
                <a:ext uri="{FF2B5EF4-FFF2-40B4-BE49-F238E27FC236}">
                  <a16:creationId xmlns:a16="http://schemas.microsoft.com/office/drawing/2014/main" id="{CE61E17D-8D2C-D52D-DEEF-11A3975AD913}"/>
                </a:ext>
              </a:extLst>
            </p:cNvPr>
            <p:cNvGrpSpPr/>
            <p:nvPr/>
          </p:nvGrpSpPr>
          <p:grpSpPr>
            <a:xfrm>
              <a:off x="6433178" y="2994479"/>
              <a:ext cx="1018351" cy="3444711"/>
              <a:chOff x="6433178" y="2994479"/>
              <a:chExt cx="1018351" cy="3444711"/>
            </a:xfrm>
          </p:grpSpPr>
          <p:sp>
            <p:nvSpPr>
              <p:cNvPr id="29" name="Freeform: Shape 25">
                <a:extLst>
                  <a:ext uri="{FF2B5EF4-FFF2-40B4-BE49-F238E27FC236}">
                    <a16:creationId xmlns:a16="http://schemas.microsoft.com/office/drawing/2014/main" id="{C924632D-5DAF-BC68-DA47-64877AACF066}"/>
                  </a:ext>
                </a:extLst>
              </p:cNvPr>
              <p:cNvSpPr/>
              <p:nvPr/>
            </p:nvSpPr>
            <p:spPr>
              <a:xfrm>
                <a:off x="7090479" y="4774570"/>
                <a:ext cx="361050" cy="91440"/>
              </a:xfrm>
              <a:custGeom>
                <a:avLst/>
                <a:gdLst>
                  <a:gd name="connsiteX0" fmla="*/ 0 w 361050"/>
                  <a:gd name="connsiteY0" fmla="*/ 45720 h 91440"/>
                  <a:gd name="connsiteX1" fmla="*/ 361050 w 361050"/>
                  <a:gd name="connsiteY1" fmla="*/ 45720 h 91440"/>
                </a:gdLst>
                <a:ahLst/>
                <a:cxnLst>
                  <a:cxn ang="0">
                    <a:pos x="connsiteX0" y="connsiteY0"/>
                  </a:cxn>
                  <a:cxn ang="0">
                    <a:pos x="connsiteX1" y="connsiteY1"/>
                  </a:cxn>
                </a:cxnLst>
                <a:rect l="l" t="t" r="r" b="b"/>
                <a:pathLst>
                  <a:path w="361050" h="91440">
                    <a:moveTo>
                      <a:pt x="0" y="45720"/>
                    </a:moveTo>
                    <a:lnTo>
                      <a:pt x="361050" y="45720"/>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spcFirstLastPara="0" vert="horz" wrap="square" lIns="184199" tIns="36693" rIns="184199" bIns="36695" numCol="1" spcCol="1270" anchor="ctr" anchorCtr="0">
                <a:noAutofit/>
              </a:bodyPr>
              <a:lstStyle/>
              <a:p>
                <a:pPr marL="0" lvl="0" indent="0" algn="ctr" defTabSz="222250">
                  <a:lnSpc>
                    <a:spcPct val="90000"/>
                  </a:lnSpc>
                  <a:spcBef>
                    <a:spcPct val="0"/>
                  </a:spcBef>
                  <a:spcAft>
                    <a:spcPct val="35000"/>
                  </a:spcAft>
                  <a:buNone/>
                </a:pPr>
                <a:endParaRPr lang="en-GB" sz="500" kern="1200">
                  <a:solidFill>
                    <a:schemeClr val="bg1"/>
                  </a:solidFill>
                </a:endParaRPr>
              </a:p>
            </p:txBody>
          </p:sp>
          <p:sp>
            <p:nvSpPr>
              <p:cNvPr id="30" name="Freeform: Shape 27">
                <a:extLst>
                  <a:ext uri="{FF2B5EF4-FFF2-40B4-BE49-F238E27FC236}">
                    <a16:creationId xmlns:a16="http://schemas.microsoft.com/office/drawing/2014/main" id="{75009ACF-332A-7758-ADBC-57862C18A4CC}"/>
                  </a:ext>
                </a:extLst>
              </p:cNvPr>
              <p:cNvSpPr/>
              <p:nvPr/>
            </p:nvSpPr>
            <p:spPr>
              <a:xfrm rot="16200000">
                <a:off x="5039473" y="4388184"/>
                <a:ext cx="3444711" cy="657302"/>
              </a:xfrm>
              <a:custGeom>
                <a:avLst/>
                <a:gdLst>
                  <a:gd name="connsiteX0" fmla="*/ 0 w 3459487"/>
                  <a:gd name="connsiteY0" fmla="*/ 0 h 657302"/>
                  <a:gd name="connsiteX1" fmla="*/ 3459487 w 3459487"/>
                  <a:gd name="connsiteY1" fmla="*/ 0 h 657302"/>
                  <a:gd name="connsiteX2" fmla="*/ 3459487 w 3459487"/>
                  <a:gd name="connsiteY2" fmla="*/ 657302 h 657302"/>
                  <a:gd name="connsiteX3" fmla="*/ 0 w 3459487"/>
                  <a:gd name="connsiteY3" fmla="*/ 657302 h 657302"/>
                  <a:gd name="connsiteX4" fmla="*/ 0 w 3459487"/>
                  <a:gd name="connsiteY4" fmla="*/ 0 h 6573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9487" h="657302">
                    <a:moveTo>
                      <a:pt x="0" y="0"/>
                    </a:moveTo>
                    <a:lnTo>
                      <a:pt x="3459487" y="0"/>
                    </a:lnTo>
                    <a:lnTo>
                      <a:pt x="3459487" y="657302"/>
                    </a:lnTo>
                    <a:lnTo>
                      <a:pt x="0" y="657302"/>
                    </a:lnTo>
                    <a:lnTo>
                      <a:pt x="0" y="0"/>
                    </a:lnTo>
                    <a:close/>
                  </a:path>
                </a:pathLst>
              </a:custGeom>
              <a:solidFill>
                <a:srgbClr val="005EB8"/>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3334" tIns="13335" rIns="13335" bIns="13334" numCol="1" spcCol="1270" anchor="ctr" anchorCtr="0">
                <a:noAutofit/>
              </a:bodyPr>
              <a:lstStyle/>
              <a:p>
                <a:pPr marL="0" lvl="0" indent="0" algn="ctr" defTabSz="933450">
                  <a:lnSpc>
                    <a:spcPct val="90000"/>
                  </a:lnSpc>
                  <a:spcBef>
                    <a:spcPct val="0"/>
                  </a:spcBef>
                  <a:spcAft>
                    <a:spcPct val="35000"/>
                  </a:spcAft>
                  <a:buNone/>
                </a:pPr>
                <a:r>
                  <a:rPr lang="en-GB" sz="2100" b="1" dirty="0">
                    <a:solidFill>
                      <a:schemeClr val="tx1"/>
                    </a:solidFill>
                    <a:latin typeface="Arial" panose="020B0604020202020204" pitchFamily="34" charset="0"/>
                    <a:cs typeface="Arial" panose="020B0604020202020204" pitchFamily="34" charset="0"/>
                  </a:rPr>
                  <a:t>B</a:t>
                </a:r>
                <a:r>
                  <a:rPr lang="en-GB" sz="2100" b="1" kern="1200" dirty="0">
                    <a:solidFill>
                      <a:schemeClr val="tx1"/>
                    </a:solidFill>
                    <a:latin typeface="Arial" panose="020B0604020202020204" pitchFamily="34" charset="0"/>
                    <a:cs typeface="Arial" panose="020B0604020202020204" pitchFamily="34" charset="0"/>
                  </a:rPr>
                  <a:t>asic selection criteria</a:t>
                </a:r>
              </a:p>
            </p:txBody>
          </p:sp>
        </p:grpSp>
      </p:grpSp>
      <p:sp>
        <p:nvSpPr>
          <p:cNvPr id="31" name="Freeform: Shape 28">
            <a:extLst>
              <a:ext uri="{FF2B5EF4-FFF2-40B4-BE49-F238E27FC236}">
                <a16:creationId xmlns:a16="http://schemas.microsoft.com/office/drawing/2014/main" id="{5C01B03A-0DF2-CB2C-AC4A-C2F605F7D3DF}"/>
              </a:ext>
            </a:extLst>
          </p:cNvPr>
          <p:cNvSpPr/>
          <p:nvPr/>
        </p:nvSpPr>
        <p:spPr>
          <a:xfrm>
            <a:off x="1815856" y="3336364"/>
            <a:ext cx="3839273" cy="657302"/>
          </a:xfrm>
          <a:custGeom>
            <a:avLst/>
            <a:gdLst>
              <a:gd name="connsiteX0" fmla="*/ 0 w 4261304"/>
              <a:gd name="connsiteY0" fmla="*/ 0 h 657302"/>
              <a:gd name="connsiteX1" fmla="*/ 4261304 w 4261304"/>
              <a:gd name="connsiteY1" fmla="*/ 0 h 657302"/>
              <a:gd name="connsiteX2" fmla="*/ 4261304 w 4261304"/>
              <a:gd name="connsiteY2" fmla="*/ 657302 h 657302"/>
              <a:gd name="connsiteX3" fmla="*/ 0 w 4261304"/>
              <a:gd name="connsiteY3" fmla="*/ 657302 h 657302"/>
              <a:gd name="connsiteX4" fmla="*/ 0 w 4261304"/>
              <a:gd name="connsiteY4" fmla="*/ 0 h 6573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61304" h="657302">
                <a:moveTo>
                  <a:pt x="0" y="0"/>
                </a:moveTo>
                <a:lnTo>
                  <a:pt x="4261304" y="0"/>
                </a:lnTo>
                <a:lnTo>
                  <a:pt x="4261304" y="657302"/>
                </a:lnTo>
                <a:lnTo>
                  <a:pt x="0" y="657302"/>
                </a:lnTo>
                <a:lnTo>
                  <a:pt x="0" y="0"/>
                </a:lnTo>
                <a:close/>
              </a:path>
            </a:pathLst>
          </a:custGeom>
          <a:solidFill>
            <a:srgbClr val="005EB8"/>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GB" sz="1800" kern="1200" dirty="0">
                <a:solidFill>
                  <a:schemeClr val="bg1"/>
                </a:solidFill>
                <a:latin typeface="Arial" panose="020B0604020202020204" pitchFamily="34" charset="0"/>
                <a:cs typeface="Arial" panose="020B0604020202020204" pitchFamily="34" charset="0"/>
              </a:rPr>
              <a:t>The provider’s ability to pursue a particular activity</a:t>
            </a:r>
          </a:p>
        </p:txBody>
      </p:sp>
      <p:sp>
        <p:nvSpPr>
          <p:cNvPr id="32" name="Freeform: Shape 29">
            <a:extLst>
              <a:ext uri="{FF2B5EF4-FFF2-40B4-BE49-F238E27FC236}">
                <a16:creationId xmlns:a16="http://schemas.microsoft.com/office/drawing/2014/main" id="{EB1A84C2-A714-66B0-621A-72B787E4BB0D}"/>
              </a:ext>
            </a:extLst>
          </p:cNvPr>
          <p:cNvSpPr/>
          <p:nvPr/>
        </p:nvSpPr>
        <p:spPr>
          <a:xfrm>
            <a:off x="1815856" y="4138385"/>
            <a:ext cx="3839273" cy="657302"/>
          </a:xfrm>
          <a:custGeom>
            <a:avLst/>
            <a:gdLst>
              <a:gd name="connsiteX0" fmla="*/ 0 w 4261304"/>
              <a:gd name="connsiteY0" fmla="*/ 0 h 657302"/>
              <a:gd name="connsiteX1" fmla="*/ 4261304 w 4261304"/>
              <a:gd name="connsiteY1" fmla="*/ 0 h 657302"/>
              <a:gd name="connsiteX2" fmla="*/ 4261304 w 4261304"/>
              <a:gd name="connsiteY2" fmla="*/ 657302 h 657302"/>
              <a:gd name="connsiteX3" fmla="*/ 0 w 4261304"/>
              <a:gd name="connsiteY3" fmla="*/ 657302 h 657302"/>
              <a:gd name="connsiteX4" fmla="*/ 0 w 4261304"/>
              <a:gd name="connsiteY4" fmla="*/ 0 h 6573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61304" h="657302">
                <a:moveTo>
                  <a:pt x="0" y="0"/>
                </a:moveTo>
                <a:lnTo>
                  <a:pt x="4261304" y="0"/>
                </a:lnTo>
                <a:lnTo>
                  <a:pt x="4261304" y="657302"/>
                </a:lnTo>
                <a:lnTo>
                  <a:pt x="0" y="657302"/>
                </a:lnTo>
                <a:lnTo>
                  <a:pt x="0" y="0"/>
                </a:lnTo>
                <a:close/>
              </a:path>
            </a:pathLst>
          </a:custGeom>
          <a:solidFill>
            <a:srgbClr val="005EB8"/>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GB" sz="1800" kern="1200">
                <a:solidFill>
                  <a:schemeClr val="bg1"/>
                </a:solidFill>
                <a:latin typeface="Arial" panose="020B0604020202020204" pitchFamily="34" charset="0"/>
                <a:cs typeface="Arial" panose="020B0604020202020204" pitchFamily="34" charset="0"/>
              </a:rPr>
              <a:t>Economic and financial standing</a:t>
            </a:r>
          </a:p>
        </p:txBody>
      </p:sp>
      <p:sp>
        <p:nvSpPr>
          <p:cNvPr id="33" name="Freeform: Shape 30">
            <a:extLst>
              <a:ext uri="{FF2B5EF4-FFF2-40B4-BE49-F238E27FC236}">
                <a16:creationId xmlns:a16="http://schemas.microsoft.com/office/drawing/2014/main" id="{4C058789-40A9-CE2A-8732-EAB30C1E47CF}"/>
              </a:ext>
            </a:extLst>
          </p:cNvPr>
          <p:cNvSpPr/>
          <p:nvPr/>
        </p:nvSpPr>
        <p:spPr>
          <a:xfrm>
            <a:off x="1815856" y="4960013"/>
            <a:ext cx="3839273" cy="657302"/>
          </a:xfrm>
          <a:custGeom>
            <a:avLst/>
            <a:gdLst>
              <a:gd name="connsiteX0" fmla="*/ 0 w 4261304"/>
              <a:gd name="connsiteY0" fmla="*/ 0 h 657302"/>
              <a:gd name="connsiteX1" fmla="*/ 4261304 w 4261304"/>
              <a:gd name="connsiteY1" fmla="*/ 0 h 657302"/>
              <a:gd name="connsiteX2" fmla="*/ 4261304 w 4261304"/>
              <a:gd name="connsiteY2" fmla="*/ 657302 h 657302"/>
              <a:gd name="connsiteX3" fmla="*/ 0 w 4261304"/>
              <a:gd name="connsiteY3" fmla="*/ 657302 h 657302"/>
              <a:gd name="connsiteX4" fmla="*/ 0 w 4261304"/>
              <a:gd name="connsiteY4" fmla="*/ 0 h 6573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61304" h="657302">
                <a:moveTo>
                  <a:pt x="0" y="0"/>
                </a:moveTo>
                <a:lnTo>
                  <a:pt x="4261304" y="0"/>
                </a:lnTo>
                <a:lnTo>
                  <a:pt x="4261304" y="657302"/>
                </a:lnTo>
                <a:lnTo>
                  <a:pt x="0" y="657302"/>
                </a:lnTo>
                <a:lnTo>
                  <a:pt x="0" y="0"/>
                </a:lnTo>
                <a:close/>
              </a:path>
            </a:pathLst>
          </a:custGeom>
          <a:solidFill>
            <a:srgbClr val="005EB8"/>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GB" sz="1800" kern="1200">
                <a:solidFill>
                  <a:schemeClr val="bg1"/>
                </a:solidFill>
                <a:latin typeface="Arial" panose="020B0604020202020204" pitchFamily="34" charset="0"/>
                <a:cs typeface="Arial" panose="020B0604020202020204" pitchFamily="34" charset="0"/>
              </a:rPr>
              <a:t>Technical and professional ability</a:t>
            </a:r>
          </a:p>
        </p:txBody>
      </p:sp>
    </p:spTree>
    <p:extLst>
      <p:ext uri="{BB962C8B-B14F-4D97-AF65-F5344CB8AC3E}">
        <p14:creationId xmlns:p14="http://schemas.microsoft.com/office/powerpoint/2010/main" val="1359190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09440-C161-4D4E-95D3-1243B3709EDA}"/>
              </a:ext>
            </a:extLst>
          </p:cNvPr>
          <p:cNvSpPr>
            <a:spLocks noGrp="1"/>
          </p:cNvSpPr>
          <p:nvPr>
            <p:ph type="title"/>
          </p:nvPr>
        </p:nvSpPr>
        <p:spPr/>
        <p:txBody>
          <a:bodyPr>
            <a:normAutofit/>
          </a:bodyPr>
          <a:lstStyle/>
          <a:p>
            <a:r>
              <a:rPr lang="en-GB" dirty="0">
                <a:solidFill>
                  <a:srgbClr val="003087"/>
                </a:solidFill>
              </a:rPr>
              <a:t>Transparency</a:t>
            </a:r>
            <a:endParaRPr lang="en-US" dirty="0">
              <a:solidFill>
                <a:srgbClr val="003087"/>
              </a:solidFill>
            </a:endParaRPr>
          </a:p>
        </p:txBody>
      </p:sp>
      <p:sp>
        <p:nvSpPr>
          <p:cNvPr id="19" name="TextBox 18">
            <a:extLst>
              <a:ext uri="{FF2B5EF4-FFF2-40B4-BE49-F238E27FC236}">
                <a16:creationId xmlns:a16="http://schemas.microsoft.com/office/drawing/2014/main" id="{6202A429-A317-89DC-B370-EF1CD35F41B6}"/>
              </a:ext>
            </a:extLst>
          </p:cNvPr>
          <p:cNvSpPr txBox="1"/>
          <p:nvPr/>
        </p:nvSpPr>
        <p:spPr>
          <a:xfrm>
            <a:off x="426791" y="1311187"/>
            <a:ext cx="11241434" cy="5062924"/>
          </a:xfrm>
          <a:prstGeom prst="rect">
            <a:avLst/>
          </a:prstGeom>
          <a:noFill/>
        </p:spPr>
        <p:txBody>
          <a:bodyPr wrap="square" lIns="91440" tIns="45720" rIns="91440" bIns="45720" anchor="t">
            <a:spAutoFit/>
          </a:bodyPr>
          <a:lstStyle/>
          <a:p>
            <a:r>
              <a:rPr lang="en-GB" sz="1900" dirty="0">
                <a:latin typeface="Arial" panose="020B0604020202020204" pitchFamily="34" charset="0"/>
                <a:cs typeface="Arial" panose="020B0604020202020204" pitchFamily="34" charset="0"/>
              </a:rPr>
              <a:t>The PSR provides for greater flexibility in deciding how best to arrange local healthcare services and allows relevant authorities to award contracts without using a competitive process, where appropriate. </a:t>
            </a:r>
          </a:p>
          <a:p>
            <a:endParaRPr lang="en-GB" sz="1900" dirty="0">
              <a:latin typeface="Arial" panose="020B0604020202020204" pitchFamily="34" charset="0"/>
              <a:cs typeface="Arial" panose="020B0604020202020204" pitchFamily="34" charset="0"/>
            </a:endParaRPr>
          </a:p>
          <a:p>
            <a:r>
              <a:rPr lang="en-GB" sz="1900" dirty="0">
                <a:latin typeface="Arial" panose="020B0604020202020204" pitchFamily="34" charset="0"/>
                <a:cs typeface="Arial" panose="020B0604020202020204" pitchFamily="34" charset="0"/>
              </a:rPr>
              <a:t>Other checks and balances are therefore in place to ensure that the PSR is complied with and that the flexibilities are used appropriately and in the best interest of patients and service users. These include:</a:t>
            </a:r>
          </a:p>
          <a:p>
            <a:endParaRPr lang="en-GB" sz="1900" dirty="0">
              <a:latin typeface="Arial" panose="020B0604020202020204" pitchFamily="34" charset="0"/>
              <a:cs typeface="Arial" panose="020B0604020202020204" pitchFamily="34" charset="0"/>
            </a:endParaRPr>
          </a:p>
          <a:p>
            <a:pPr marL="285750" indent="-285750">
              <a:buClr>
                <a:srgbClr val="425563"/>
              </a:buClr>
              <a:buFont typeface="Arial" panose="020B0604020202020204" pitchFamily="34" charset="0"/>
              <a:buChar char="•"/>
            </a:pPr>
            <a:r>
              <a:rPr lang="en-GB" sz="1900" dirty="0">
                <a:latin typeface="Arial" panose="020B0604020202020204" pitchFamily="34" charset="0"/>
                <a:cs typeface="Arial" panose="020B0604020202020204" pitchFamily="34" charset="0"/>
              </a:rPr>
              <a:t>specific </a:t>
            </a:r>
            <a:r>
              <a:rPr lang="en-GB" sz="1900" b="1" dirty="0">
                <a:latin typeface="Arial" panose="020B0604020202020204" pitchFamily="34" charset="0"/>
                <a:cs typeface="Arial" panose="020B0604020202020204" pitchFamily="34" charset="0"/>
              </a:rPr>
              <a:t>transparency </a:t>
            </a:r>
            <a:r>
              <a:rPr lang="en-GB" sz="1900" dirty="0">
                <a:latin typeface="Arial" panose="020B0604020202020204" pitchFamily="34" charset="0"/>
                <a:cs typeface="Arial" panose="020B0604020202020204" pitchFamily="34" charset="0"/>
              </a:rPr>
              <a:t>requirements:</a:t>
            </a:r>
          </a:p>
          <a:p>
            <a:pPr marL="742950" lvl="1" indent="-285750">
              <a:buClr>
                <a:srgbClr val="425563"/>
              </a:buClr>
              <a:buFont typeface="Arial" panose="020B0604020202020204" pitchFamily="34" charset="0"/>
              <a:buChar char="•"/>
            </a:pPr>
            <a:r>
              <a:rPr lang="en-GB" sz="1900" dirty="0">
                <a:latin typeface="Arial" panose="020B0604020202020204" pitchFamily="34" charset="0"/>
                <a:cs typeface="Arial" panose="020B0604020202020204" pitchFamily="34" charset="0"/>
              </a:rPr>
              <a:t>intention to use a process (most suitable provider process)</a:t>
            </a:r>
          </a:p>
          <a:p>
            <a:pPr marL="742950" lvl="1" indent="-285750">
              <a:buClr>
                <a:srgbClr val="425563"/>
              </a:buClr>
              <a:buFont typeface="Arial" panose="020B0604020202020204" pitchFamily="34" charset="0"/>
              <a:buChar char="•"/>
            </a:pPr>
            <a:r>
              <a:rPr lang="en-GB" sz="1900" dirty="0">
                <a:latin typeface="Arial" panose="020B0604020202020204" pitchFamily="34" charset="0"/>
                <a:cs typeface="Arial" panose="020B0604020202020204" pitchFamily="34" charset="0"/>
              </a:rPr>
              <a:t>invitation of bids for the competitive process </a:t>
            </a:r>
          </a:p>
          <a:p>
            <a:pPr marL="742950" lvl="1" indent="-285750">
              <a:buClr>
                <a:srgbClr val="425563"/>
              </a:buClr>
              <a:buFont typeface="Arial" panose="020B0604020202020204" pitchFamily="34" charset="0"/>
              <a:buChar char="•"/>
            </a:pPr>
            <a:r>
              <a:rPr lang="en-GB" sz="1900" dirty="0">
                <a:latin typeface="Arial" panose="020B0604020202020204" pitchFamily="34" charset="0"/>
                <a:cs typeface="Arial" panose="020B0604020202020204" pitchFamily="34" charset="0"/>
              </a:rPr>
              <a:t>intention to award notices (most suitable provider process, competitive and direct award C)</a:t>
            </a:r>
          </a:p>
          <a:p>
            <a:pPr marL="742950" lvl="1" indent="-285750">
              <a:buClr>
                <a:srgbClr val="425563"/>
              </a:buClr>
              <a:buFont typeface="Arial" panose="020B0604020202020204" pitchFamily="34" charset="0"/>
              <a:buChar char="•"/>
            </a:pPr>
            <a:r>
              <a:rPr lang="en-GB" sz="1900" dirty="0">
                <a:latin typeface="Arial" panose="020B0604020202020204" pitchFamily="34" charset="0"/>
                <a:cs typeface="Arial" panose="020B0604020202020204" pitchFamily="34" charset="0"/>
              </a:rPr>
              <a:t>award notices (all processes)</a:t>
            </a:r>
          </a:p>
          <a:p>
            <a:pPr marL="742950" lvl="1" indent="-285750">
              <a:buClr>
                <a:srgbClr val="425563"/>
              </a:buClr>
              <a:buFont typeface="Arial" panose="020B0604020202020204" pitchFamily="34" charset="0"/>
              <a:buChar char="•"/>
            </a:pPr>
            <a:r>
              <a:rPr lang="en-GB" sz="1900" dirty="0">
                <a:latin typeface="Arial" panose="020B0604020202020204" pitchFamily="34" charset="0"/>
                <a:cs typeface="Arial" panose="020B0604020202020204" pitchFamily="34" charset="0"/>
              </a:rPr>
              <a:t>modification notices</a:t>
            </a:r>
          </a:p>
          <a:p>
            <a:pPr marL="742950" lvl="1" indent="-285750">
              <a:buClr>
                <a:srgbClr val="425563"/>
              </a:buClr>
              <a:buFont typeface="Arial" panose="020B0604020202020204" pitchFamily="34" charset="0"/>
              <a:buChar char="•"/>
            </a:pPr>
            <a:r>
              <a:rPr lang="en-GB" sz="1900" dirty="0">
                <a:latin typeface="Arial" panose="020B0604020202020204" pitchFamily="34" charset="0"/>
                <a:cs typeface="Arial" panose="020B0604020202020204" pitchFamily="34" charset="0"/>
              </a:rPr>
              <a:t>notification of other decisions during a PSR process (for example, abandoning a process, urgent circumstances)</a:t>
            </a:r>
          </a:p>
          <a:p>
            <a:pPr lvl="1">
              <a:buClr>
                <a:srgbClr val="425563"/>
              </a:buClr>
            </a:pPr>
            <a:endParaRPr lang="en-GB" sz="1900" dirty="0">
              <a:latin typeface="Arial" panose="020B0604020202020204" pitchFamily="34" charset="0"/>
              <a:cs typeface="Arial" panose="020B0604020202020204" pitchFamily="34" charset="0"/>
            </a:endParaRPr>
          </a:p>
          <a:p>
            <a:pPr marL="285750" indent="-285750">
              <a:buClr>
                <a:srgbClr val="425563"/>
              </a:buClr>
              <a:buFont typeface="Arial" panose="020B0604020202020204" pitchFamily="34" charset="0"/>
              <a:buChar char="•"/>
            </a:pPr>
            <a:r>
              <a:rPr lang="en-GB" sz="1900" dirty="0">
                <a:latin typeface="Arial"/>
                <a:cs typeface="Arial"/>
              </a:rPr>
              <a:t>specific </a:t>
            </a:r>
            <a:r>
              <a:rPr lang="en-GB" sz="1900" b="1" dirty="0">
                <a:latin typeface="Arial"/>
                <a:cs typeface="Arial"/>
              </a:rPr>
              <a:t>record keeping requirements</a:t>
            </a:r>
            <a:endParaRPr lang="en-GB" sz="1900" dirty="0">
              <a:latin typeface="Arial" panose="020B0604020202020204" pitchFamily="34" charset="0"/>
              <a:cs typeface="Arial" panose="020B0604020202020204" pitchFamily="34" charset="0"/>
            </a:endParaRPr>
          </a:p>
          <a:p>
            <a:pPr>
              <a:buClr>
                <a:srgbClr val="425563"/>
              </a:buClr>
            </a:pPr>
            <a:endParaRPr lang="en-GB" sz="1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77170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2A2D725-C25D-A8FE-0D47-F19DA3327F82}"/>
              </a:ext>
            </a:extLst>
          </p:cNvPr>
          <p:cNvSpPr>
            <a:spLocks noGrp="1"/>
          </p:cNvSpPr>
          <p:nvPr>
            <p:ph idx="1"/>
          </p:nvPr>
        </p:nvSpPr>
        <p:spPr>
          <a:xfrm>
            <a:off x="432000" y="2771999"/>
            <a:ext cx="11088000" cy="3726078"/>
          </a:xfrm>
        </p:spPr>
        <p:txBody>
          <a:bodyPr>
            <a:normAutofit lnSpcReduction="10000"/>
          </a:bodyPr>
          <a:lstStyle/>
          <a:p>
            <a:r>
              <a:rPr lang="en-GB" sz="2000" b="1" dirty="0">
                <a:latin typeface="Arial"/>
                <a:cs typeface="Arial"/>
              </a:rPr>
              <a:t>During the standstill period:</a:t>
            </a:r>
          </a:p>
          <a:p>
            <a:pPr marL="342900" indent="-342900">
              <a:buClr>
                <a:srgbClr val="425563"/>
              </a:buClr>
              <a:buFont typeface="Arial" panose="020B0604020202020204" pitchFamily="34" charset="0"/>
              <a:buChar char="•"/>
            </a:pPr>
            <a:r>
              <a:rPr lang="en-GB" sz="2000" dirty="0">
                <a:latin typeface="Arial"/>
                <a:cs typeface="Arial"/>
              </a:rPr>
              <a:t>providers can bring representations against provider selection decisions</a:t>
            </a:r>
          </a:p>
          <a:p>
            <a:pPr marL="342900" indent="-342900">
              <a:buClr>
                <a:srgbClr val="425563"/>
              </a:buClr>
              <a:buFont typeface="Arial" panose="020B0604020202020204" pitchFamily="34" charset="0"/>
              <a:buChar char="•"/>
            </a:pPr>
            <a:r>
              <a:rPr lang="en-GB" sz="2000" dirty="0">
                <a:latin typeface="Arial"/>
                <a:cs typeface="Arial"/>
              </a:rPr>
              <a:t>relevant authorities have to review representations and to make a further decision about whether to proceed with the award of the contract, return to an earlier step in the process or abandon the process </a:t>
            </a:r>
          </a:p>
          <a:p>
            <a:pPr marL="342900" indent="-342900">
              <a:buClr>
                <a:srgbClr val="425563"/>
              </a:buClr>
              <a:buFont typeface="Arial" panose="020B0604020202020204" pitchFamily="34" charset="0"/>
              <a:buChar char="•"/>
            </a:pPr>
            <a:r>
              <a:rPr lang="en-GB" sz="2000" dirty="0">
                <a:latin typeface="Arial"/>
                <a:cs typeface="Arial"/>
              </a:rPr>
              <a:t>where a provider remains unsatisfied that a relevant authority has followed processes or met the requirements of the PSR when awarding a contract, it may seek a review by the </a:t>
            </a:r>
            <a:r>
              <a:rPr lang="en-GB" sz="2000" b="1" dirty="0">
                <a:latin typeface="Arial"/>
                <a:cs typeface="Arial"/>
              </a:rPr>
              <a:t>Independent Patient Choice and Procurement Panel</a:t>
            </a:r>
            <a:endParaRPr lang="en-GB" sz="2000" dirty="0">
              <a:latin typeface="Arial"/>
              <a:cs typeface="Arial"/>
            </a:endParaRPr>
          </a:p>
          <a:p>
            <a:pPr marL="342900" indent="-342900">
              <a:buClr>
                <a:srgbClr val="425563"/>
              </a:buClr>
              <a:buFont typeface="Arial" panose="020B0604020202020204" pitchFamily="34" charset="0"/>
              <a:buChar char="•"/>
            </a:pPr>
            <a:r>
              <a:rPr lang="en-GB" sz="2000" dirty="0">
                <a:latin typeface="Arial"/>
                <a:cs typeface="Arial"/>
              </a:rPr>
              <a:t>the panel may accept representations and offer advice to the relevant authority; the relevant authority will take a further decision based on that advice about whether to proceed with the award of the contract, return to an earlier step in the process or abandon the process</a:t>
            </a:r>
            <a:endParaRPr lang="en-GB" sz="2000" dirty="0">
              <a:latin typeface="Arial" panose="020B0604020202020204" pitchFamily="34" charset="0"/>
              <a:cs typeface="Arial" panose="020B0604020202020204" pitchFamily="34" charset="0"/>
            </a:endParaRPr>
          </a:p>
          <a:p>
            <a:endParaRPr lang="en-GB" sz="2000" dirty="0"/>
          </a:p>
        </p:txBody>
      </p:sp>
      <p:sp>
        <p:nvSpPr>
          <p:cNvPr id="3" name="Text Placeholder 2">
            <a:extLst>
              <a:ext uri="{FF2B5EF4-FFF2-40B4-BE49-F238E27FC236}">
                <a16:creationId xmlns:a16="http://schemas.microsoft.com/office/drawing/2014/main" id="{D63B4B19-CD99-B861-FFD8-ABF843AD8C6C}"/>
              </a:ext>
            </a:extLst>
          </p:cNvPr>
          <p:cNvSpPr>
            <a:spLocks noGrp="1"/>
          </p:cNvSpPr>
          <p:nvPr>
            <p:ph type="body" sz="quarter" idx="13"/>
          </p:nvPr>
        </p:nvSpPr>
        <p:spPr>
          <a:xfrm>
            <a:off x="432001" y="1558610"/>
            <a:ext cx="11012644" cy="865186"/>
          </a:xfrm>
        </p:spPr>
        <p:txBody>
          <a:bodyPr/>
          <a:lstStyle/>
          <a:p>
            <a:r>
              <a:rPr lang="en-GB" sz="2000" b="0" dirty="0">
                <a:solidFill>
                  <a:schemeClr val="tx1"/>
                </a:solidFill>
              </a:rPr>
              <a:t>The standstill period applies where relevant authorities followed direct award process C, the most suitable provider process or the competitive process. The standstill period does not apply to direct award processes A and B. </a:t>
            </a:r>
          </a:p>
          <a:p>
            <a:endParaRPr lang="en-GB" dirty="0"/>
          </a:p>
        </p:txBody>
      </p:sp>
      <p:sp>
        <p:nvSpPr>
          <p:cNvPr id="4" name="Title 3">
            <a:extLst>
              <a:ext uri="{FF2B5EF4-FFF2-40B4-BE49-F238E27FC236}">
                <a16:creationId xmlns:a16="http://schemas.microsoft.com/office/drawing/2014/main" id="{79162435-3FD0-BCBE-94BC-9A6B3BAD82AC}"/>
              </a:ext>
            </a:extLst>
          </p:cNvPr>
          <p:cNvSpPr>
            <a:spLocks noGrp="1"/>
          </p:cNvSpPr>
          <p:nvPr>
            <p:ph type="title"/>
          </p:nvPr>
        </p:nvSpPr>
        <p:spPr/>
        <p:txBody>
          <a:bodyPr/>
          <a:lstStyle/>
          <a:p>
            <a:r>
              <a:rPr lang="en-GB" b="1" dirty="0">
                <a:solidFill>
                  <a:srgbClr val="003087"/>
                </a:solidFill>
                <a:latin typeface="Arial" panose="020B0604020202020204" pitchFamily="34" charset="0"/>
                <a:cs typeface="Arial" panose="020B0604020202020204" pitchFamily="34" charset="0"/>
              </a:rPr>
              <a:t>Reviewing decisions during the standstill period</a:t>
            </a:r>
            <a:endParaRPr lang="en-GB" dirty="0">
              <a:solidFill>
                <a:srgbClr val="003087"/>
              </a:solidFill>
            </a:endParaRPr>
          </a:p>
        </p:txBody>
      </p:sp>
    </p:spTree>
    <p:extLst>
      <p:ext uri="{BB962C8B-B14F-4D97-AF65-F5344CB8AC3E}">
        <p14:creationId xmlns:p14="http://schemas.microsoft.com/office/powerpoint/2010/main" val="1691390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HSD-Refresh-Theme-NOV1120B">
  <a:themeElements>
    <a:clrScheme name="Custom 2">
      <a:dk1>
        <a:srgbClr val="FFFFFF"/>
      </a:dk1>
      <a:lt1>
        <a:srgbClr val="231F20"/>
      </a:lt1>
      <a:dk2>
        <a:srgbClr val="005EB8"/>
      </a:dk2>
      <a:lt2>
        <a:srgbClr val="F4F6F8"/>
      </a:lt2>
      <a:accent1>
        <a:srgbClr val="003087"/>
      </a:accent1>
      <a:accent2>
        <a:srgbClr val="768692"/>
      </a:accent2>
      <a:accent3>
        <a:srgbClr val="C7CED3"/>
      </a:accent3>
      <a:accent4>
        <a:srgbClr val="99DDEB"/>
      </a:accent4>
      <a:accent5>
        <a:srgbClr val="80D2CC"/>
      </a:accent5>
      <a:accent6>
        <a:srgbClr val="425563"/>
      </a:accent6>
      <a:hlink>
        <a:srgbClr val="005EB8"/>
      </a:hlink>
      <a:folHlink>
        <a:srgbClr val="00308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HSD-PPT-Template-Refresh_NOV2020-B" id="{06B772CD-B1AE-2743-BE7F-0BA8B46714EA}" vid="{16F65E12-3586-BC44-90B1-43C17D3850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5F62D387EB6D94FA37A43C78AF01709" ma:contentTypeVersion="22" ma:contentTypeDescription="Create a new document." ma:contentTypeScope="" ma:versionID="71a8840b532dd714d6c31ff92c8527cd">
  <xsd:schema xmlns:xsd="http://www.w3.org/2001/XMLSchema" xmlns:xs="http://www.w3.org/2001/XMLSchema" xmlns:p="http://schemas.microsoft.com/office/2006/metadata/properties" xmlns:ns2="c5451c4e-31c2-4d3b-beac-a800aba8e14e" xmlns:ns3="0acf7547-5092-4336-8b16-1590888ff79f" targetNamespace="http://schemas.microsoft.com/office/2006/metadata/properties" ma:root="true" ma:fieldsID="44ac7a8137885c80516c8cc30f43529e" ns2:_="" ns3:_="">
    <xsd:import namespace="c5451c4e-31c2-4d3b-beac-a800aba8e14e"/>
    <xsd:import namespace="0acf7547-5092-4336-8b16-1590888ff79f"/>
    <xsd:element name="properties">
      <xsd:complexType>
        <xsd:sequence>
          <xsd:element name="documentManagement">
            <xsd:complexType>
              <xsd:all>
                <xsd:element ref="ns2:More_x0020_details" minOccurs="0"/>
                <xsd:element ref="ns2:Nameoffoldermanager" minOccurs="0"/>
                <xsd:element ref="ns2:Review_x0020_Date" minOccurs="0"/>
                <xsd:element ref="ns2:Actualmeetingdate" minOccurs="0"/>
                <xsd:element ref="ns2:Notes" minOccurs="0"/>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3:_ip_UnifiedCompliancePolicyProperties" minOccurs="0"/>
                <xsd:element ref="ns3:_ip_UnifiedCompliancePolicyUIActio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451c4e-31c2-4d3b-beac-a800aba8e14e" elementFormDefault="qualified">
    <xsd:import namespace="http://schemas.microsoft.com/office/2006/documentManagement/types"/>
    <xsd:import namespace="http://schemas.microsoft.com/office/infopath/2007/PartnerControls"/>
    <xsd:element name="More_x0020_details" ma:index="5" nillable="true" ma:displayName="More details" ma:description="More info on file" ma:internalName="More_x0020_details" ma:readOnly="false">
      <xsd:simpleType>
        <xsd:restriction base="dms:Note">
          <xsd:maxLength value="255"/>
        </xsd:restriction>
      </xsd:simpleType>
    </xsd:element>
    <xsd:element name="Nameoffoldermanager" ma:index="6" nillable="true" ma:displayName="Folder manager name" ma:internalName="Nameoffoldermanager" ma:readOnly="false">
      <xsd:simpleType>
        <xsd:restriction base="dms:Text">
          <xsd:maxLength value="255"/>
        </xsd:restriction>
      </xsd:simpleType>
    </xsd:element>
    <xsd:element name="Review_x0020_Date" ma:index="7" nillable="true" ma:displayName="Review date" ma:indexed="true" ma:internalName="Review_x0020_Date" ma:readOnly="false">
      <xsd:simpleType>
        <xsd:restriction base="dms:Text"/>
      </xsd:simpleType>
    </xsd:element>
    <xsd:element name="Actualmeetingdate" ma:index="8" nillable="true" ma:displayName="Actual meeting date " ma:description="Please sort by this field " ma:format="DateOnly" ma:internalName="Actualmeetingdate" ma:readOnly="false">
      <xsd:simpleType>
        <xsd:restriction base="dms:DateTime"/>
      </xsd:simpleType>
    </xsd:element>
    <xsd:element name="Notes" ma:index="9" nillable="true" ma:displayName="Notes" ma:internalName="Notes0" ma:readOnly="false">
      <xsd:simpleType>
        <xsd:restriction base="dms:Note">
          <xsd:maxLength value="255"/>
        </xsd:restriction>
      </xsd:simpleType>
    </xsd:element>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MediaServiceSearchProperties" ma:index="15" nillable="true" ma:displayName="MediaServiceSearchProperties" ma:hidden="true" ma:internalName="MediaServiceSearchProperties" ma:readOnly="true">
      <xsd:simpleType>
        <xsd:restriction base="dms:Note"/>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c8d5fda-b97d-42c6-97e2-f76465e161c0" ma:termSetId="09814cd3-568e-fe90-9814-8d621ff8fb84" ma:anchorId="fba54fb3-c3e1-fe81-a776-ca4b69148c4d" ma:open="true" ma:isKeyword="false">
      <xsd:complexType>
        <xsd:sequence>
          <xsd:element ref="pc:Terms" minOccurs="0" maxOccurs="1"/>
        </xsd:sequence>
      </xsd:complexType>
    </xsd:element>
    <xsd:element name="MediaServiceOCR" ma:index="24" nillable="true" ma:displayName="Extracted Text" ma:internalName="MediaServiceOCR" ma:readOnly="true">
      <xsd:simpleType>
        <xsd:restriction base="dms:Note">
          <xsd:maxLength value="255"/>
        </xsd:restriction>
      </xsd:simpleType>
    </xsd:element>
    <xsd:element name="MediaServiceLocation" ma:index="27"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acf7547-5092-4336-8b16-1590888ff79f"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9ade67b6-6def-419d-b382-1977f886c89c}" ma:internalName="TaxCatchAll" ma:showField="CatchAllData" ma:web="0acf7547-5092-4336-8b16-1590888ff79f">
      <xsd:complexType>
        <xsd:complexContent>
          <xsd:extension base="dms:MultiChoiceLookup">
            <xsd:sequence>
              <xsd:element name="Value" type="dms:Lookup" maxOccurs="unbounded" minOccurs="0" nillable="true"/>
            </xsd:sequence>
          </xsd:extension>
        </xsd:complexContent>
      </xsd:complexType>
    </xsd:element>
    <xsd:element name="_ip_UnifiedCompliancePolicyProperties" ma:index="25" nillable="true" ma:displayName="Unified Compliance Policy Properties" ma:internalName="_ip_UnifiedCompliancePolicyProperties" ma:readOnly="false">
      <xsd:simpleType>
        <xsd:restriction base="dms:Note"/>
      </xsd:simpleType>
    </xsd:element>
    <xsd:element name="_ip_UnifiedCompliancePolicyUIAction" ma:index="26" nillable="true" ma:displayName="Unified Compliance Policy UI Action" ma:hidden="true" ma:internalName="_ip_UnifiedCompliancePolicyUIAction" ma:readOnly="fals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0acf7547-5092-4336-8b16-1590888ff79f" xsi:nil="true"/>
    <_ip_UnifiedCompliancePolicyProperties xmlns="0acf7547-5092-4336-8b16-1590888ff79f" xsi:nil="true"/>
    <Review_x0020_Date xmlns="c5451c4e-31c2-4d3b-beac-a800aba8e14e" xsi:nil="true"/>
    <More_x0020_details xmlns="c5451c4e-31c2-4d3b-beac-a800aba8e14e" xsi:nil="true"/>
    <lcf76f155ced4ddcb4097134ff3c332f xmlns="c5451c4e-31c2-4d3b-beac-a800aba8e14e">
      <Terms xmlns="http://schemas.microsoft.com/office/infopath/2007/PartnerControls"/>
    </lcf76f155ced4ddcb4097134ff3c332f>
    <Nameoffoldermanager xmlns="c5451c4e-31c2-4d3b-beac-a800aba8e14e" xsi:nil="true"/>
    <TaxCatchAll xmlns="0acf7547-5092-4336-8b16-1590888ff79f" xsi:nil="true"/>
    <Actualmeetingdate xmlns="c5451c4e-31c2-4d3b-beac-a800aba8e14e" xsi:nil="true"/>
    <Notes xmlns="c5451c4e-31c2-4d3b-beac-a800aba8e14e" xsi:nil="true"/>
  </documentManagement>
</p:properties>
</file>

<file path=customXml/itemProps1.xml><?xml version="1.0" encoding="utf-8"?>
<ds:datastoreItem xmlns:ds="http://schemas.openxmlformats.org/officeDocument/2006/customXml" ds:itemID="{DDC809E6-768F-41E9-AC5A-0A58E2DA46A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5451c4e-31c2-4d3b-beac-a800aba8e14e"/>
    <ds:schemaRef ds:uri="0acf7547-5092-4336-8b16-1590888ff7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7B6D4F5-ECA0-4A22-A4DD-3335756FD664}">
  <ds:schemaRefs>
    <ds:schemaRef ds:uri="http://schemas.microsoft.com/sharepoint/v3/contenttype/forms"/>
  </ds:schemaRefs>
</ds:datastoreItem>
</file>

<file path=customXml/itemProps3.xml><?xml version="1.0" encoding="utf-8"?>
<ds:datastoreItem xmlns:ds="http://schemas.openxmlformats.org/officeDocument/2006/customXml" ds:itemID="{A12B3C52-C4E5-4003-8240-632FDE102EAB}">
  <ds:schemaRefs>
    <ds:schemaRef ds:uri="cccaf3ac-2de9-44d4-aa31-54302fceb5f7"/>
    <ds:schemaRef ds:uri="http://www.w3.org/XML/1998/namespace"/>
    <ds:schemaRef ds:uri="http://purl.org/dc/terms/"/>
    <ds:schemaRef ds:uri="http://schemas.openxmlformats.org/package/2006/metadata/core-properties"/>
    <ds:schemaRef ds:uri="http://schemas.microsoft.com/sharepoint/v3"/>
    <ds:schemaRef ds:uri="http://purl.org/dc/elements/1.1/"/>
    <ds:schemaRef ds:uri="http://purl.org/dc/dcmitype/"/>
    <ds:schemaRef ds:uri="http://schemas.microsoft.com/office/2006/metadata/properties"/>
    <ds:schemaRef ds:uri="http://schemas.microsoft.com/office/2006/documentManagement/types"/>
    <ds:schemaRef ds:uri="http://schemas.microsoft.com/office/infopath/2007/PartnerControls"/>
    <ds:schemaRef ds:uri="b760dbe5-498d-4966-acf4-cac2bd560c4e"/>
    <ds:schemaRef ds:uri="48ec9c36-d908-4ebe-96cf-3d1e494044ca"/>
    <ds:schemaRef ds:uri="0acf7547-5092-4336-8b16-1590888ff79f"/>
    <ds:schemaRef ds:uri="c5451c4e-31c2-4d3b-beac-a800aba8e14e"/>
  </ds:schemaRefs>
</ds:datastoreItem>
</file>

<file path=docProps/app.xml><?xml version="1.0" encoding="utf-8"?>
<Properties xmlns="http://schemas.openxmlformats.org/officeDocument/2006/extended-properties" xmlns:vt="http://schemas.openxmlformats.org/officeDocument/2006/docPropsVTypes">
  <Template/>
  <TotalTime>0</TotalTime>
  <Words>1539</Words>
  <Application>Microsoft Office PowerPoint</Application>
  <PresentationFormat>Widescreen</PresentationFormat>
  <Paragraphs>125</Paragraphs>
  <Slides>12</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-apple-system</vt:lpstr>
      <vt:lpstr>Arial</vt:lpstr>
      <vt:lpstr>Calibri</vt:lpstr>
      <vt:lpstr>NHSD-Refresh-Theme-NOV1120B</vt:lpstr>
      <vt:lpstr>The Provider Selection Regime</vt:lpstr>
      <vt:lpstr>Overview</vt:lpstr>
      <vt:lpstr>Context for the legislation</vt:lpstr>
      <vt:lpstr>Key points of the PSR</vt:lpstr>
      <vt:lpstr>Scope of the PSR legislation</vt:lpstr>
      <vt:lpstr>Overview of the provider selection processes</vt:lpstr>
      <vt:lpstr>The basic selection criteria and key criteria </vt:lpstr>
      <vt:lpstr>Transparency</vt:lpstr>
      <vt:lpstr>Reviewing decisions during the standstill period</vt:lpstr>
      <vt:lpstr>Transitional provisions</vt:lpstr>
      <vt:lpstr>Helpful materials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Gregory Wye</dc:creator>
  <cp:lastModifiedBy>MCMAHON, Amy (NHS ENGLAND - X24)</cp:lastModifiedBy>
  <cp:revision>35</cp:revision>
  <dcterms:created xsi:type="dcterms:W3CDTF">2020-11-30T10:49:03Z</dcterms:created>
  <dcterms:modified xsi:type="dcterms:W3CDTF">2025-04-02T15:43:57Z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0x01010055F62D387EB6D94FA37A43C78AF01709</vt:lpwstr>
  </property>
  <property fmtid="{D5CDD505-2E9C-101B-9397-08002B2CF9AE}" pid="3" name="_dlc_DocIdItemGuid">
    <vt:lpwstr>56579ddb-1cdf-4035-9a3d-2da04fab6c26</vt:lpwstr>
  </property>
  <property fmtid="{D5CDD505-2E9C-101B-9397-08002B2CF9AE}" pid="4" name="MediaServiceImageTags">
    <vt:lpwstr/>
  </property>
  <property fmtid="{D5CDD505-2E9C-101B-9397-08002B2CF9AE}" pid="5" name="_ExtendedDescription">
    <vt:lpwstr/>
  </property>
</Properties>
</file>