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6"/>
  </p:notesMasterIdLst>
  <p:sldIdLst>
    <p:sldId id="256" r:id="rId5"/>
    <p:sldId id="279" r:id="rId6"/>
    <p:sldId id="278" r:id="rId7"/>
    <p:sldId id="280" r:id="rId8"/>
    <p:sldId id="257" r:id="rId9"/>
    <p:sldId id="258" r:id="rId10"/>
    <p:sldId id="259" r:id="rId11"/>
    <p:sldId id="2147476122" r:id="rId12"/>
    <p:sldId id="2147476123" r:id="rId13"/>
    <p:sldId id="263" r:id="rId14"/>
    <p:sldId id="26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2AB44C-2114-009D-0894-B386D41A7B24}" name="Adam Smith" initials="AS" userId="Adam Smith" providerId="None"/>
  <p188:author id="{A1990F91-05C1-2B86-9EEC-BF5108B7D126}" name="Nicholas Kroll" initials="NK" userId="S::Nicholas.Kroll@england.nhs.uk::72927ad0-5be3-4126-a7b0-a045a8abe2b7" providerId="AD"/>
  <p188:author id="{EE0F6AB1-E0F6-0DD8-FC9A-76E33B8AAE94}" name="Samantha Riley" initials="SR" userId="S::samantha.riley1@england.nhs.uk::6c25f977-be38-4c5d-8994-207ea261a52f" providerId="AD"/>
  <p188:author id="{CB8C05DA-E461-5CCB-FCA5-67BB7398928C}" name="Adam Smith" initials="" userId="S::adam.smith@england.nhs.uk::fba175aa-d509-4477-a25e-3b5a4b86c7f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F3F2"/>
    <a:srgbClr val="E2D286"/>
    <a:srgbClr val="666666"/>
    <a:srgbClr val="CFF5FD"/>
    <a:srgbClr val="D0FCEE"/>
    <a:srgbClr val="005EB8"/>
    <a:srgbClr val="FF6600"/>
    <a:srgbClr val="A6A6A6"/>
    <a:srgbClr val="D9D9D9"/>
    <a:srgbClr val="99C7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658243-3AFE-401A-811D-C5871C95A566}" v="6" dt="2024-11-07T17:30:19.0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241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OK, Estelle (NHS ENGLAND - X24)" userId="f5e4c143-6d78-4f47-96af-fce261f8b98d" providerId="ADAL" clId="{D3658243-3AFE-401A-811D-C5871C95A566}"/>
    <pc:docChg chg="undo custSel modSld">
      <pc:chgData name="HOOK, Estelle (NHS ENGLAND - X24)" userId="f5e4c143-6d78-4f47-96af-fce261f8b98d" providerId="ADAL" clId="{D3658243-3AFE-401A-811D-C5871C95A566}" dt="2024-11-11T08:56:55.322" v="281" actId="20577"/>
      <pc:docMkLst>
        <pc:docMk/>
      </pc:docMkLst>
      <pc:sldChg chg="modSp mod">
        <pc:chgData name="HOOK, Estelle (NHS ENGLAND - X24)" userId="f5e4c143-6d78-4f47-96af-fce261f8b98d" providerId="ADAL" clId="{D3658243-3AFE-401A-811D-C5871C95A566}" dt="2024-11-11T08:56:55.322" v="281" actId="20577"/>
        <pc:sldMkLst>
          <pc:docMk/>
          <pc:sldMk cId="2655096637" sldId="256"/>
        </pc:sldMkLst>
        <pc:spChg chg="mod">
          <ac:chgData name="HOOK, Estelle (NHS ENGLAND - X24)" userId="f5e4c143-6d78-4f47-96af-fce261f8b98d" providerId="ADAL" clId="{D3658243-3AFE-401A-811D-C5871C95A566}" dt="2024-11-11T08:56:55.322" v="281" actId="20577"/>
          <ac:spMkLst>
            <pc:docMk/>
            <pc:sldMk cId="2655096637" sldId="256"/>
            <ac:spMk id="5" creationId="{C3BADFD4-62ED-A459-46B9-3ABC2DB74DEE}"/>
          </ac:spMkLst>
        </pc:spChg>
      </pc:sldChg>
      <pc:sldChg chg="modSp mod">
        <pc:chgData name="HOOK, Estelle (NHS ENGLAND - X24)" userId="f5e4c143-6d78-4f47-96af-fce261f8b98d" providerId="ADAL" clId="{D3658243-3AFE-401A-811D-C5871C95A566}" dt="2024-11-07T15:38:32.096" v="30" actId="20577"/>
        <pc:sldMkLst>
          <pc:docMk/>
          <pc:sldMk cId="4054221512" sldId="257"/>
        </pc:sldMkLst>
        <pc:spChg chg="mod">
          <ac:chgData name="HOOK, Estelle (NHS ENGLAND - X24)" userId="f5e4c143-6d78-4f47-96af-fce261f8b98d" providerId="ADAL" clId="{D3658243-3AFE-401A-811D-C5871C95A566}" dt="2024-11-07T15:38:32.096" v="30" actId="20577"/>
          <ac:spMkLst>
            <pc:docMk/>
            <pc:sldMk cId="4054221512" sldId="257"/>
            <ac:spMk id="2" creationId="{3C334269-40A2-31E1-D0E8-61266D12A89F}"/>
          </ac:spMkLst>
        </pc:spChg>
      </pc:sldChg>
      <pc:sldChg chg="modSp mod">
        <pc:chgData name="HOOK, Estelle (NHS ENGLAND - X24)" userId="f5e4c143-6d78-4f47-96af-fce261f8b98d" providerId="ADAL" clId="{D3658243-3AFE-401A-811D-C5871C95A566}" dt="2024-11-10T19:13:50.367" v="259" actId="20577"/>
        <pc:sldMkLst>
          <pc:docMk/>
          <pc:sldMk cId="4100968883" sldId="258"/>
        </pc:sldMkLst>
        <pc:spChg chg="mod">
          <ac:chgData name="HOOK, Estelle (NHS ENGLAND - X24)" userId="f5e4c143-6d78-4f47-96af-fce261f8b98d" providerId="ADAL" clId="{D3658243-3AFE-401A-811D-C5871C95A566}" dt="2024-11-07T15:38:37.772" v="32" actId="20577"/>
          <ac:spMkLst>
            <pc:docMk/>
            <pc:sldMk cId="4100968883" sldId="258"/>
            <ac:spMk id="2" creationId="{3C334269-40A2-31E1-D0E8-61266D12A89F}"/>
          </ac:spMkLst>
        </pc:spChg>
        <pc:spChg chg="mod">
          <ac:chgData name="HOOK, Estelle (NHS ENGLAND - X24)" userId="f5e4c143-6d78-4f47-96af-fce261f8b98d" providerId="ADAL" clId="{D3658243-3AFE-401A-811D-C5871C95A566}" dt="2024-11-10T19:13:50.367" v="259" actId="20577"/>
          <ac:spMkLst>
            <pc:docMk/>
            <pc:sldMk cId="4100968883" sldId="258"/>
            <ac:spMk id="5" creationId="{09E1DCCB-63D9-D263-0CE9-09878ECA9A56}"/>
          </ac:spMkLst>
        </pc:spChg>
        <pc:spChg chg="mod">
          <ac:chgData name="HOOK, Estelle (NHS ENGLAND - X24)" userId="f5e4c143-6d78-4f47-96af-fce261f8b98d" providerId="ADAL" clId="{D3658243-3AFE-401A-811D-C5871C95A566}" dt="2024-11-07T17:19:39.665" v="85" actId="6549"/>
          <ac:spMkLst>
            <pc:docMk/>
            <pc:sldMk cId="4100968883" sldId="258"/>
            <ac:spMk id="7" creationId="{BF2E3869-26DF-45C6-71DE-7C6CF9D9674A}"/>
          </ac:spMkLst>
        </pc:spChg>
      </pc:sldChg>
      <pc:sldChg chg="modSp mod">
        <pc:chgData name="HOOK, Estelle (NHS ENGLAND - X24)" userId="f5e4c143-6d78-4f47-96af-fce261f8b98d" providerId="ADAL" clId="{D3658243-3AFE-401A-811D-C5871C95A566}" dt="2024-11-07T17:19:54.716" v="90" actId="20577"/>
        <pc:sldMkLst>
          <pc:docMk/>
          <pc:sldMk cId="3742633690" sldId="259"/>
        </pc:sldMkLst>
        <pc:spChg chg="mod">
          <ac:chgData name="HOOK, Estelle (NHS ENGLAND - X24)" userId="f5e4c143-6d78-4f47-96af-fce261f8b98d" providerId="ADAL" clId="{D3658243-3AFE-401A-811D-C5871C95A566}" dt="2024-11-07T17:19:54.716" v="90" actId="20577"/>
          <ac:spMkLst>
            <pc:docMk/>
            <pc:sldMk cId="3742633690" sldId="259"/>
            <ac:spMk id="2" creationId="{3C334269-40A2-31E1-D0E8-61266D12A89F}"/>
          </ac:spMkLst>
        </pc:spChg>
      </pc:sldChg>
      <pc:sldChg chg="modSp mod">
        <pc:chgData name="HOOK, Estelle (NHS ENGLAND - X24)" userId="f5e4c143-6d78-4f47-96af-fce261f8b98d" providerId="ADAL" clId="{D3658243-3AFE-401A-811D-C5871C95A566}" dt="2024-11-10T19:03:06.948" v="237" actId="20577"/>
        <pc:sldMkLst>
          <pc:docMk/>
          <pc:sldMk cId="1049362476" sldId="262"/>
        </pc:sldMkLst>
        <pc:spChg chg="mod">
          <ac:chgData name="HOOK, Estelle (NHS ENGLAND - X24)" userId="f5e4c143-6d78-4f47-96af-fce261f8b98d" providerId="ADAL" clId="{D3658243-3AFE-401A-811D-C5871C95A566}" dt="2024-11-07T17:32:03.191" v="201" actId="2711"/>
          <ac:spMkLst>
            <pc:docMk/>
            <pc:sldMk cId="1049362476" sldId="262"/>
            <ac:spMk id="6" creationId="{6FB388D7-0B0E-F924-F821-57EE41917FB3}"/>
          </ac:spMkLst>
        </pc:spChg>
        <pc:graphicFrameChg chg="modGraphic">
          <ac:chgData name="HOOK, Estelle (NHS ENGLAND - X24)" userId="f5e4c143-6d78-4f47-96af-fce261f8b98d" providerId="ADAL" clId="{D3658243-3AFE-401A-811D-C5871C95A566}" dt="2024-11-10T19:03:06.948" v="237" actId="20577"/>
          <ac:graphicFrameMkLst>
            <pc:docMk/>
            <pc:sldMk cId="1049362476" sldId="262"/>
            <ac:graphicFrameMk id="5" creationId="{0EE59D6B-CCAE-8154-1ACC-C656B7933192}"/>
          </ac:graphicFrameMkLst>
        </pc:graphicFrameChg>
      </pc:sldChg>
      <pc:sldChg chg="modSp mod">
        <pc:chgData name="HOOK, Estelle (NHS ENGLAND - X24)" userId="f5e4c143-6d78-4f47-96af-fce261f8b98d" providerId="ADAL" clId="{D3658243-3AFE-401A-811D-C5871C95A566}" dt="2024-11-10T19:03:51.336" v="244" actId="20577"/>
        <pc:sldMkLst>
          <pc:docMk/>
          <pc:sldMk cId="3374868329" sldId="263"/>
        </pc:sldMkLst>
        <pc:spChg chg="mod">
          <ac:chgData name="HOOK, Estelle (NHS ENGLAND - X24)" userId="f5e4c143-6d78-4f47-96af-fce261f8b98d" providerId="ADAL" clId="{D3658243-3AFE-401A-811D-C5871C95A566}" dt="2024-11-10T19:03:51.336" v="244" actId="20577"/>
          <ac:spMkLst>
            <pc:docMk/>
            <pc:sldMk cId="3374868329" sldId="263"/>
            <ac:spMk id="9" creationId="{DA3F6DAC-600F-F8D0-EB66-496D0F26B40D}"/>
          </ac:spMkLst>
        </pc:spChg>
      </pc:sldChg>
      <pc:sldChg chg="modSp mod">
        <pc:chgData name="HOOK, Estelle (NHS ENGLAND - X24)" userId="f5e4c143-6d78-4f47-96af-fce261f8b98d" providerId="ADAL" clId="{D3658243-3AFE-401A-811D-C5871C95A566}" dt="2024-11-07T17:16:38.932" v="65" actId="403"/>
        <pc:sldMkLst>
          <pc:docMk/>
          <pc:sldMk cId="965426398" sldId="278"/>
        </pc:sldMkLst>
        <pc:spChg chg="mod">
          <ac:chgData name="HOOK, Estelle (NHS ENGLAND - X24)" userId="f5e4c143-6d78-4f47-96af-fce261f8b98d" providerId="ADAL" clId="{D3658243-3AFE-401A-811D-C5871C95A566}" dt="2024-11-07T16:55:44.431" v="38" actId="6549"/>
          <ac:spMkLst>
            <pc:docMk/>
            <pc:sldMk cId="965426398" sldId="278"/>
            <ac:spMk id="24" creationId="{4027DDCB-1A42-5EF5-3D6B-47D26A076E2E}"/>
          </ac:spMkLst>
        </pc:spChg>
        <pc:graphicFrameChg chg="mod modGraphic">
          <ac:chgData name="HOOK, Estelle (NHS ENGLAND - X24)" userId="f5e4c143-6d78-4f47-96af-fce261f8b98d" providerId="ADAL" clId="{D3658243-3AFE-401A-811D-C5871C95A566}" dt="2024-11-07T17:15:53.377" v="59" actId="14734"/>
          <ac:graphicFrameMkLst>
            <pc:docMk/>
            <pc:sldMk cId="965426398" sldId="278"/>
            <ac:graphicFrameMk id="12" creationId="{788323F6-5531-8085-CC31-68DA6D99C866}"/>
          </ac:graphicFrameMkLst>
        </pc:graphicFrameChg>
        <pc:graphicFrameChg chg="mod modGraphic">
          <ac:chgData name="HOOK, Estelle (NHS ENGLAND - X24)" userId="f5e4c143-6d78-4f47-96af-fce261f8b98d" providerId="ADAL" clId="{D3658243-3AFE-401A-811D-C5871C95A566}" dt="2024-11-07T17:16:38.932" v="65" actId="403"/>
          <ac:graphicFrameMkLst>
            <pc:docMk/>
            <pc:sldMk cId="965426398" sldId="278"/>
            <ac:graphicFrameMk id="19" creationId="{12280E01-35C1-B511-0FDD-6C002A72C05A}"/>
          </ac:graphicFrameMkLst>
        </pc:graphicFrameChg>
      </pc:sldChg>
      <pc:sldChg chg="modSp mod">
        <pc:chgData name="HOOK, Estelle (NHS ENGLAND - X24)" userId="f5e4c143-6d78-4f47-96af-fce261f8b98d" providerId="ADAL" clId="{D3658243-3AFE-401A-811D-C5871C95A566}" dt="2024-11-10T19:16:57.863" v="260" actId="6549"/>
        <pc:sldMkLst>
          <pc:docMk/>
          <pc:sldMk cId="994251424" sldId="279"/>
        </pc:sldMkLst>
        <pc:spChg chg="mod">
          <ac:chgData name="HOOK, Estelle (NHS ENGLAND - X24)" userId="f5e4c143-6d78-4f47-96af-fce261f8b98d" providerId="ADAL" clId="{D3658243-3AFE-401A-811D-C5871C95A566}" dt="2024-11-10T19:16:57.863" v="260" actId="6549"/>
          <ac:spMkLst>
            <pc:docMk/>
            <pc:sldMk cId="994251424" sldId="279"/>
            <ac:spMk id="3" creationId="{95DF131F-7DAE-AFF7-B237-AD3409867200}"/>
          </ac:spMkLst>
        </pc:spChg>
      </pc:sldChg>
      <pc:sldChg chg="modSp mod">
        <pc:chgData name="HOOK, Estelle (NHS ENGLAND - X24)" userId="f5e4c143-6d78-4f47-96af-fce261f8b98d" providerId="ADAL" clId="{D3658243-3AFE-401A-811D-C5871C95A566}" dt="2024-11-07T17:23:21.332" v="108" actId="6549"/>
        <pc:sldMkLst>
          <pc:docMk/>
          <pc:sldMk cId="2374223301" sldId="2147476122"/>
        </pc:sldMkLst>
        <pc:spChg chg="mod">
          <ac:chgData name="HOOK, Estelle (NHS ENGLAND - X24)" userId="f5e4c143-6d78-4f47-96af-fce261f8b98d" providerId="ADAL" clId="{D3658243-3AFE-401A-811D-C5871C95A566}" dt="2024-11-07T17:20:47.966" v="99" actId="20577"/>
          <ac:spMkLst>
            <pc:docMk/>
            <pc:sldMk cId="2374223301" sldId="2147476122"/>
            <ac:spMk id="5" creationId="{2A97C223-9880-2AD9-5449-06D4E4B296CB}"/>
          </ac:spMkLst>
        </pc:spChg>
        <pc:spChg chg="mod">
          <ac:chgData name="HOOK, Estelle (NHS ENGLAND - X24)" userId="f5e4c143-6d78-4f47-96af-fce261f8b98d" providerId="ADAL" clId="{D3658243-3AFE-401A-811D-C5871C95A566}" dt="2024-11-07T17:22:47.689" v="107" actId="6549"/>
          <ac:spMkLst>
            <pc:docMk/>
            <pc:sldMk cId="2374223301" sldId="2147476122"/>
            <ac:spMk id="16" creationId="{98412A43-D92F-8738-357F-24CBB1BA14E9}"/>
          </ac:spMkLst>
        </pc:spChg>
        <pc:spChg chg="mod">
          <ac:chgData name="HOOK, Estelle (NHS ENGLAND - X24)" userId="f5e4c143-6d78-4f47-96af-fce261f8b98d" providerId="ADAL" clId="{D3658243-3AFE-401A-811D-C5871C95A566}" dt="2024-11-07T17:23:21.332" v="108" actId="6549"/>
          <ac:spMkLst>
            <pc:docMk/>
            <pc:sldMk cId="2374223301" sldId="2147476122"/>
            <ac:spMk id="17" creationId="{E47341CE-AC04-BC30-E26C-7F0515690C22}"/>
          </ac:spMkLst>
        </pc:spChg>
      </pc:sldChg>
      <pc:sldChg chg="modSp mod">
        <pc:chgData name="HOOK, Estelle (NHS ENGLAND - X24)" userId="f5e4c143-6d78-4f47-96af-fce261f8b98d" providerId="ADAL" clId="{D3658243-3AFE-401A-811D-C5871C95A566}" dt="2024-11-10T19:10:53.504" v="258" actId="20577"/>
        <pc:sldMkLst>
          <pc:docMk/>
          <pc:sldMk cId="3836956544" sldId="2147476123"/>
        </pc:sldMkLst>
        <pc:spChg chg="mod">
          <ac:chgData name="HOOK, Estelle (NHS ENGLAND - X24)" userId="f5e4c143-6d78-4f47-96af-fce261f8b98d" providerId="ADAL" clId="{D3658243-3AFE-401A-811D-C5871C95A566}" dt="2024-11-07T17:25:07.549" v="132" actId="20577"/>
          <ac:spMkLst>
            <pc:docMk/>
            <pc:sldMk cId="3836956544" sldId="2147476123"/>
            <ac:spMk id="5" creationId="{428BE9FD-45E4-47A3-C5F7-EC2212F427DF}"/>
          </ac:spMkLst>
        </pc:spChg>
        <pc:spChg chg="mod">
          <ac:chgData name="HOOK, Estelle (NHS ENGLAND - X24)" userId="f5e4c143-6d78-4f47-96af-fce261f8b98d" providerId="ADAL" clId="{D3658243-3AFE-401A-811D-C5871C95A566}" dt="2024-11-10T19:10:53.504" v="258" actId="20577"/>
          <ac:spMkLst>
            <pc:docMk/>
            <pc:sldMk cId="3836956544" sldId="2147476123"/>
            <ac:spMk id="14" creationId="{98412A43-D92F-8738-357F-24CBB1BA14E9}"/>
          </ac:spMkLst>
        </pc:spChg>
        <pc:spChg chg="mod">
          <ac:chgData name="HOOK, Estelle (NHS ENGLAND - X24)" userId="f5e4c143-6d78-4f47-96af-fce261f8b98d" providerId="ADAL" clId="{D3658243-3AFE-401A-811D-C5871C95A566}" dt="2024-11-07T17:23:25.220" v="109" actId="6549"/>
          <ac:spMkLst>
            <pc:docMk/>
            <pc:sldMk cId="3836956544" sldId="2147476123"/>
            <ac:spMk id="16" creationId="{7E71B24F-23CB-B97B-2CC6-545A656715DD}"/>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nhsengland-my.sharepoint.com/personal/nicholas_kroll_england_nhs_uk/Documents/IMD%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nhsengland-my.sharepoint.com/personal/nicholas_kroll_england_nhs_uk/Documents/IMD%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nhsengland-my.sharepoint.com/personal/nicholas_kroll_england_nhs_uk/Documents/IMD%20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https://nhsengland-my.sharepoint.com/personal/nicholas_kroll_england_nhs_uk/Documents/IMD%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GB" sz="1200" b="0" i="0" u="none" strike="noStrike" baseline="0"/>
              <a:t>Age standardised activity rates with 95% confidence intervals for emergency attendances by IMD quintile</a:t>
            </a:r>
            <a:endParaRPr lang="en-GB" sz="120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percentage"/>
            <c:noEndCap val="0"/>
            <c:val val="5"/>
            <c:spPr>
              <a:noFill/>
              <a:ln w="9525" cap="flat" cmpd="sng" algn="ctr">
                <a:solidFill>
                  <a:schemeClr val="tx1">
                    <a:lumMod val="65000"/>
                    <a:lumOff val="35000"/>
                  </a:schemeClr>
                </a:solidFill>
                <a:round/>
              </a:ln>
              <a:effectLst/>
            </c:spPr>
          </c:errBars>
          <c:cat>
            <c:strRef>
              <c:f>Sheet1!$I$2:$I$6</c:f>
              <c:strCache>
                <c:ptCount val="5"/>
                <c:pt idx="0">
                  <c:v>IMD quintile 1 (20% most deprived)</c:v>
                </c:pt>
                <c:pt idx="1">
                  <c:v>IMD quintile 2</c:v>
                </c:pt>
                <c:pt idx="2">
                  <c:v>IMD quintile 3</c:v>
                </c:pt>
                <c:pt idx="3">
                  <c:v>IMD quintile 4</c:v>
                </c:pt>
                <c:pt idx="4">
                  <c:v>IMD quintile 5 (20% least deprived)</c:v>
                </c:pt>
              </c:strCache>
            </c:strRef>
          </c:cat>
          <c:val>
            <c:numRef>
              <c:f>Sheet1!$J$2:$J$6</c:f>
              <c:numCache>
                <c:formatCode>General</c:formatCode>
                <c:ptCount val="5"/>
                <c:pt idx="0">
                  <c:v>142</c:v>
                </c:pt>
                <c:pt idx="1">
                  <c:v>85</c:v>
                </c:pt>
                <c:pt idx="2">
                  <c:v>79</c:v>
                </c:pt>
                <c:pt idx="3">
                  <c:v>50</c:v>
                </c:pt>
                <c:pt idx="4">
                  <c:v>65</c:v>
                </c:pt>
              </c:numCache>
            </c:numRef>
          </c:val>
          <c:extLst>
            <c:ext xmlns:c16="http://schemas.microsoft.com/office/drawing/2014/chart" uri="{C3380CC4-5D6E-409C-BE32-E72D297353CC}">
              <c16:uniqueId val="{00000000-D619-4B68-9DAA-A8E26730A162}"/>
            </c:ext>
          </c:extLst>
        </c:ser>
        <c:dLbls>
          <c:dLblPos val="outEnd"/>
          <c:showLegendKey val="0"/>
          <c:showVal val="1"/>
          <c:showCatName val="0"/>
          <c:showSerName val="0"/>
          <c:showPercent val="0"/>
          <c:showBubbleSize val="0"/>
        </c:dLbls>
        <c:gapWidth val="219"/>
        <c:overlap val="-27"/>
        <c:axId val="675083375"/>
        <c:axId val="675079535"/>
      </c:barChart>
      <c:catAx>
        <c:axId val="6750833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5079535"/>
        <c:crosses val="autoZero"/>
        <c:auto val="1"/>
        <c:lblAlgn val="ctr"/>
        <c:lblOffset val="100"/>
        <c:noMultiLvlLbl val="0"/>
      </c:catAx>
      <c:valAx>
        <c:axId val="67507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50833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solidFill>
        <a:schemeClr val="bg1">
          <a:lumMod val="50000"/>
        </a:schemeClr>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GB" sz="1200" b="0" i="0" u="none" strike="noStrike" baseline="0"/>
              <a:t>Age standardised activity rates with 95% confidence intervals for emergency attendances by ethnicity group</a:t>
            </a:r>
            <a:endParaRPr lang="en-GB" sz="120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percentage"/>
            <c:noEndCap val="0"/>
            <c:val val="5"/>
            <c:spPr>
              <a:noFill/>
              <a:ln w="9525" cap="flat" cmpd="sng" algn="ctr">
                <a:solidFill>
                  <a:schemeClr val="tx1">
                    <a:lumMod val="65000"/>
                    <a:lumOff val="35000"/>
                  </a:schemeClr>
                </a:solidFill>
                <a:round/>
              </a:ln>
              <a:effectLst/>
            </c:spPr>
          </c:errBars>
          <c:cat>
            <c:strRef>
              <c:f>Sheet1!$L$2:$L$6</c:f>
              <c:strCache>
                <c:ptCount val="5"/>
                <c:pt idx="0">
                  <c:v>Asian</c:v>
                </c:pt>
                <c:pt idx="1">
                  <c:v>Black</c:v>
                </c:pt>
                <c:pt idx="2">
                  <c:v>Mixed</c:v>
                </c:pt>
                <c:pt idx="3">
                  <c:v>White</c:v>
                </c:pt>
                <c:pt idx="4">
                  <c:v>Other</c:v>
                </c:pt>
              </c:strCache>
            </c:strRef>
          </c:cat>
          <c:val>
            <c:numRef>
              <c:f>Sheet1!$M$2:$M$6</c:f>
              <c:numCache>
                <c:formatCode>General</c:formatCode>
                <c:ptCount val="5"/>
                <c:pt idx="0">
                  <c:v>35</c:v>
                </c:pt>
                <c:pt idx="1">
                  <c:v>14</c:v>
                </c:pt>
                <c:pt idx="2">
                  <c:v>11</c:v>
                </c:pt>
                <c:pt idx="3">
                  <c:v>290</c:v>
                </c:pt>
                <c:pt idx="4">
                  <c:v>65</c:v>
                </c:pt>
              </c:numCache>
            </c:numRef>
          </c:val>
          <c:extLst>
            <c:ext xmlns:c16="http://schemas.microsoft.com/office/drawing/2014/chart" uri="{C3380CC4-5D6E-409C-BE32-E72D297353CC}">
              <c16:uniqueId val="{00000000-878A-4A97-9A0C-F6497273B967}"/>
            </c:ext>
          </c:extLst>
        </c:ser>
        <c:dLbls>
          <c:dLblPos val="outEnd"/>
          <c:showLegendKey val="0"/>
          <c:showVal val="1"/>
          <c:showCatName val="0"/>
          <c:showSerName val="0"/>
          <c:showPercent val="0"/>
          <c:showBubbleSize val="0"/>
        </c:dLbls>
        <c:gapWidth val="219"/>
        <c:overlap val="-27"/>
        <c:axId val="675083375"/>
        <c:axId val="675079535"/>
      </c:barChart>
      <c:catAx>
        <c:axId val="6750833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5079535"/>
        <c:crosses val="autoZero"/>
        <c:auto val="1"/>
        <c:lblAlgn val="ctr"/>
        <c:lblOffset val="100"/>
        <c:noMultiLvlLbl val="0"/>
      </c:catAx>
      <c:valAx>
        <c:axId val="67507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50833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solidFill>
        <a:schemeClr val="bg1">
          <a:lumMod val="50000"/>
        </a:schemeClr>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GB" sz="1200"/>
              <a:t>52+</a:t>
            </a:r>
            <a:r>
              <a:rPr lang="en-GB" sz="1200" baseline="0"/>
              <a:t> week w</a:t>
            </a:r>
            <a:r>
              <a:rPr lang="en-GB" sz="1200"/>
              <a:t>aiting list by deprivation</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1"/>
          <c:tx>
            <c:strRef>
              <c:f>Sheet1!$B$1</c:f>
              <c:strCache>
                <c:ptCount val="1"/>
                <c:pt idx="0">
                  <c:v>Population</c:v>
                </c:pt>
              </c:strCache>
            </c:strRef>
          </c:tx>
          <c:spPr>
            <a:solidFill>
              <a:schemeClr val="tx2">
                <a:lumMod val="50000"/>
                <a:lumOff val="50000"/>
                <a:alpha val="30000"/>
              </a:schemeClr>
            </a:solidFill>
            <a:ln>
              <a:noFill/>
            </a:ln>
            <a:effectLst/>
          </c:spPr>
          <c:invertIfNegative val="0"/>
          <c:cat>
            <c:strRef>
              <c:f>Sheet1!$A$2:$A$6</c:f>
              <c:strCache>
                <c:ptCount val="5"/>
                <c:pt idx="0">
                  <c:v>IMD quintile 1 (20% most deprived)</c:v>
                </c:pt>
                <c:pt idx="1">
                  <c:v>IMD quintile 2</c:v>
                </c:pt>
                <c:pt idx="2">
                  <c:v>IMD quintile 3</c:v>
                </c:pt>
                <c:pt idx="3">
                  <c:v>IMD quintile 4</c:v>
                </c:pt>
                <c:pt idx="4">
                  <c:v>IMD quintile 5 (20% least deprived)</c:v>
                </c:pt>
              </c:strCache>
            </c:strRef>
          </c:cat>
          <c:val>
            <c:numRef>
              <c:f>Sheet1!$B$2:$B$6</c:f>
              <c:numCache>
                <c:formatCode>General</c:formatCode>
                <c:ptCount val="5"/>
                <c:pt idx="0">
                  <c:v>0.09</c:v>
                </c:pt>
                <c:pt idx="1">
                  <c:v>0.12</c:v>
                </c:pt>
                <c:pt idx="2">
                  <c:v>0.34</c:v>
                </c:pt>
                <c:pt idx="3">
                  <c:v>0.25</c:v>
                </c:pt>
                <c:pt idx="4">
                  <c:v>0.2</c:v>
                </c:pt>
              </c:numCache>
            </c:numRef>
          </c:val>
          <c:extLst>
            <c:ext xmlns:c16="http://schemas.microsoft.com/office/drawing/2014/chart" uri="{C3380CC4-5D6E-409C-BE32-E72D297353CC}">
              <c16:uniqueId val="{00000000-E6BF-47BF-83A7-01D4B9503990}"/>
            </c:ext>
          </c:extLst>
        </c:ser>
        <c:dLbls>
          <c:showLegendKey val="0"/>
          <c:showVal val="0"/>
          <c:showCatName val="0"/>
          <c:showSerName val="0"/>
          <c:showPercent val="0"/>
          <c:showBubbleSize val="0"/>
        </c:dLbls>
        <c:gapWidth val="50"/>
        <c:axId val="276378655"/>
        <c:axId val="276379615"/>
      </c:barChart>
      <c:barChart>
        <c:barDir val="bar"/>
        <c:grouping val="clustered"/>
        <c:varyColors val="0"/>
        <c:ser>
          <c:idx val="1"/>
          <c:order val="0"/>
          <c:tx>
            <c:strRef>
              <c:f>Sheet1!$C$1</c:f>
              <c:strCache>
                <c:ptCount val="1"/>
                <c:pt idx="0">
                  <c:v>Actual</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IMD quintile 1 (20% most deprived)</c:v>
                </c:pt>
                <c:pt idx="1">
                  <c:v>IMD quintile 2</c:v>
                </c:pt>
                <c:pt idx="2">
                  <c:v>IMD quintile 3</c:v>
                </c:pt>
                <c:pt idx="3">
                  <c:v>IMD quintile 4</c:v>
                </c:pt>
                <c:pt idx="4">
                  <c:v>IMD quintile 5 (20% least deprived)</c:v>
                </c:pt>
              </c:strCache>
            </c:strRef>
          </c:cat>
          <c:val>
            <c:numRef>
              <c:f>Sheet1!$C$2:$C$6</c:f>
              <c:numCache>
                <c:formatCode>General</c:formatCode>
                <c:ptCount val="5"/>
                <c:pt idx="0">
                  <c:v>0.16</c:v>
                </c:pt>
                <c:pt idx="1">
                  <c:v>0.19</c:v>
                </c:pt>
                <c:pt idx="2">
                  <c:v>0.34</c:v>
                </c:pt>
                <c:pt idx="3">
                  <c:v>0.2</c:v>
                </c:pt>
                <c:pt idx="4">
                  <c:v>0.11</c:v>
                </c:pt>
              </c:numCache>
            </c:numRef>
          </c:val>
          <c:extLst>
            <c:ext xmlns:c16="http://schemas.microsoft.com/office/drawing/2014/chart" uri="{C3380CC4-5D6E-409C-BE32-E72D297353CC}">
              <c16:uniqueId val="{00000001-E6BF-47BF-83A7-01D4B9503990}"/>
            </c:ext>
          </c:extLst>
        </c:ser>
        <c:dLbls>
          <c:showLegendKey val="0"/>
          <c:showVal val="0"/>
          <c:showCatName val="0"/>
          <c:showSerName val="0"/>
          <c:showPercent val="0"/>
          <c:showBubbleSize val="0"/>
        </c:dLbls>
        <c:gapWidth val="430"/>
        <c:axId val="562367215"/>
        <c:axId val="562366255"/>
      </c:barChart>
      <c:catAx>
        <c:axId val="27637865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6379615"/>
        <c:crosses val="autoZero"/>
        <c:auto val="1"/>
        <c:lblAlgn val="ctr"/>
        <c:lblOffset val="100"/>
        <c:noMultiLvlLbl val="0"/>
      </c:catAx>
      <c:valAx>
        <c:axId val="276379615"/>
        <c:scaling>
          <c:orientation val="minMax"/>
          <c:max val="0.5"/>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6378655"/>
        <c:crosses val="autoZero"/>
        <c:crossBetween val="between"/>
      </c:valAx>
      <c:valAx>
        <c:axId val="562366255"/>
        <c:scaling>
          <c:orientation val="minMax"/>
          <c:max val="0.5"/>
        </c:scaling>
        <c:delete val="0"/>
        <c:axPos val="t"/>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2367215"/>
        <c:crosses val="max"/>
        <c:crossBetween val="between"/>
      </c:valAx>
      <c:catAx>
        <c:axId val="562367215"/>
        <c:scaling>
          <c:orientation val="minMax"/>
        </c:scaling>
        <c:delete val="1"/>
        <c:axPos val="l"/>
        <c:numFmt formatCode="General" sourceLinked="1"/>
        <c:majorTickMark val="out"/>
        <c:minorTickMark val="none"/>
        <c:tickLblPos val="nextTo"/>
        <c:crossAx val="562366255"/>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5875">
      <a:solidFill>
        <a:schemeClr val="bg1">
          <a:lumMod val="50000"/>
        </a:schemeClr>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GB" sz="1200"/>
              <a:t>52+</a:t>
            </a:r>
            <a:r>
              <a:rPr lang="en-GB" sz="1200" baseline="0"/>
              <a:t> week waiting list by ethnicity</a:t>
            </a:r>
          </a:p>
          <a:p>
            <a:pPr>
              <a:defRPr sz="1200"/>
            </a:pPr>
            <a:endParaRPr lang="en-GB" sz="120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1"/>
          <c:tx>
            <c:strRef>
              <c:f>Sheet1!$F$1</c:f>
              <c:strCache>
                <c:ptCount val="1"/>
                <c:pt idx="0">
                  <c:v>Population</c:v>
                </c:pt>
              </c:strCache>
            </c:strRef>
          </c:tx>
          <c:spPr>
            <a:solidFill>
              <a:schemeClr val="tx2">
                <a:lumMod val="50000"/>
                <a:lumOff val="50000"/>
                <a:alpha val="30000"/>
              </a:schemeClr>
            </a:solidFill>
            <a:ln>
              <a:noFill/>
            </a:ln>
            <a:effectLst/>
          </c:spPr>
          <c:invertIfNegative val="0"/>
          <c:cat>
            <c:strRef>
              <c:f>Sheet1!$E$2:$E$6</c:f>
              <c:strCache>
                <c:ptCount val="5"/>
                <c:pt idx="0">
                  <c:v>Asian</c:v>
                </c:pt>
                <c:pt idx="1">
                  <c:v>Black</c:v>
                </c:pt>
                <c:pt idx="2">
                  <c:v>Mixed</c:v>
                </c:pt>
                <c:pt idx="3">
                  <c:v>White</c:v>
                </c:pt>
                <c:pt idx="4">
                  <c:v>Other</c:v>
                </c:pt>
              </c:strCache>
            </c:strRef>
          </c:cat>
          <c:val>
            <c:numRef>
              <c:f>Sheet1!$F$2:$F$6</c:f>
              <c:numCache>
                <c:formatCode>General</c:formatCode>
                <c:ptCount val="5"/>
                <c:pt idx="0">
                  <c:v>0.09</c:v>
                </c:pt>
                <c:pt idx="1">
                  <c:v>0.09</c:v>
                </c:pt>
                <c:pt idx="2">
                  <c:v>0.25</c:v>
                </c:pt>
                <c:pt idx="3">
                  <c:v>0.45</c:v>
                </c:pt>
                <c:pt idx="4">
                  <c:v>0.12</c:v>
                </c:pt>
              </c:numCache>
            </c:numRef>
          </c:val>
          <c:extLst>
            <c:ext xmlns:c16="http://schemas.microsoft.com/office/drawing/2014/chart" uri="{C3380CC4-5D6E-409C-BE32-E72D297353CC}">
              <c16:uniqueId val="{00000000-7653-46BC-BF1D-D5AA3A55E554}"/>
            </c:ext>
          </c:extLst>
        </c:ser>
        <c:dLbls>
          <c:showLegendKey val="0"/>
          <c:showVal val="0"/>
          <c:showCatName val="0"/>
          <c:showSerName val="0"/>
          <c:showPercent val="0"/>
          <c:showBubbleSize val="0"/>
        </c:dLbls>
        <c:gapWidth val="50"/>
        <c:axId val="276378655"/>
        <c:axId val="276379615"/>
      </c:barChart>
      <c:barChart>
        <c:barDir val="bar"/>
        <c:grouping val="clustered"/>
        <c:varyColors val="0"/>
        <c:ser>
          <c:idx val="1"/>
          <c:order val="0"/>
          <c:tx>
            <c:strRef>
              <c:f>Sheet1!$G$1</c:f>
              <c:strCache>
                <c:ptCount val="1"/>
                <c:pt idx="0">
                  <c:v>Actual</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Sheet1!$E$2:$E$6</c:f>
              <c:strCache>
                <c:ptCount val="5"/>
                <c:pt idx="0">
                  <c:v>Asian</c:v>
                </c:pt>
                <c:pt idx="1">
                  <c:v>Black</c:v>
                </c:pt>
                <c:pt idx="2">
                  <c:v>Mixed</c:v>
                </c:pt>
                <c:pt idx="3">
                  <c:v>White</c:v>
                </c:pt>
                <c:pt idx="4">
                  <c:v>Other</c:v>
                </c:pt>
              </c:strCache>
            </c:strRef>
          </c:cat>
          <c:val>
            <c:numRef>
              <c:f>Sheet1!$G$2:$G$6</c:f>
              <c:numCache>
                <c:formatCode>General</c:formatCode>
                <c:ptCount val="5"/>
                <c:pt idx="0">
                  <c:v>7.0000000000000007E-2</c:v>
                </c:pt>
                <c:pt idx="1">
                  <c:v>7.0000000000000007E-2</c:v>
                </c:pt>
                <c:pt idx="2">
                  <c:v>0.24</c:v>
                </c:pt>
                <c:pt idx="3">
                  <c:v>0.42</c:v>
                </c:pt>
                <c:pt idx="4">
                  <c:v>0.2</c:v>
                </c:pt>
              </c:numCache>
            </c:numRef>
          </c:val>
          <c:extLst>
            <c:ext xmlns:c16="http://schemas.microsoft.com/office/drawing/2014/chart" uri="{C3380CC4-5D6E-409C-BE32-E72D297353CC}">
              <c16:uniqueId val="{00000001-7653-46BC-BF1D-D5AA3A55E554}"/>
            </c:ext>
          </c:extLst>
        </c:ser>
        <c:dLbls>
          <c:showLegendKey val="0"/>
          <c:showVal val="0"/>
          <c:showCatName val="0"/>
          <c:showSerName val="0"/>
          <c:showPercent val="0"/>
          <c:showBubbleSize val="0"/>
        </c:dLbls>
        <c:gapWidth val="430"/>
        <c:axId val="562367215"/>
        <c:axId val="562366255"/>
      </c:barChart>
      <c:catAx>
        <c:axId val="27637865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6379615"/>
        <c:crosses val="autoZero"/>
        <c:auto val="1"/>
        <c:lblAlgn val="ctr"/>
        <c:lblOffset val="100"/>
        <c:noMultiLvlLbl val="0"/>
      </c:catAx>
      <c:valAx>
        <c:axId val="276379615"/>
        <c:scaling>
          <c:orientation val="minMax"/>
          <c:max val="0.5"/>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6378655"/>
        <c:crosses val="autoZero"/>
        <c:crossBetween val="between"/>
      </c:valAx>
      <c:valAx>
        <c:axId val="562366255"/>
        <c:scaling>
          <c:orientation val="minMax"/>
          <c:max val="0.5"/>
        </c:scaling>
        <c:delete val="0"/>
        <c:axPos val="t"/>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2367215"/>
        <c:crosses val="max"/>
        <c:crossBetween val="between"/>
      </c:valAx>
      <c:catAx>
        <c:axId val="562367215"/>
        <c:scaling>
          <c:orientation val="minMax"/>
        </c:scaling>
        <c:delete val="1"/>
        <c:axPos val="l"/>
        <c:numFmt formatCode="General" sourceLinked="1"/>
        <c:majorTickMark val="out"/>
        <c:minorTickMark val="none"/>
        <c:tickLblPos val="nextTo"/>
        <c:crossAx val="562366255"/>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w="12700">
      <a:solidFill>
        <a:sysClr val="window" lastClr="FFFFFF">
          <a:lumMod val="50000"/>
        </a:sysClr>
      </a:solid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CB0A7C-9A0B-4FCF-B7CC-749647BBA026}" type="datetimeFigureOut">
              <a:rPr lang="en-GB" smtClean="0"/>
              <a:t>11/11/2024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939A20-4D3F-4947-8A6A-4AAE620CCA2E}" type="slidenum">
              <a:rPr lang="en-GB" smtClean="0"/>
              <a:t>‹#›</a:t>
            </a:fld>
            <a:endParaRPr lang="en-GB"/>
          </a:p>
        </p:txBody>
      </p:sp>
    </p:spTree>
    <p:extLst>
      <p:ext uri="{BB962C8B-B14F-4D97-AF65-F5344CB8AC3E}">
        <p14:creationId xmlns:p14="http://schemas.microsoft.com/office/powerpoint/2010/main" val="2249019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Table subject to change depending on what detail is needed.</a:t>
            </a:r>
          </a:p>
          <a:p>
            <a:r>
              <a:rPr lang="en-GB"/>
              <a:t>Consider keeping the original table for this slide and change the table header to the dark blue for consistency.</a:t>
            </a:r>
          </a:p>
        </p:txBody>
      </p:sp>
      <p:sp>
        <p:nvSpPr>
          <p:cNvPr id="4" name="Slide Number Placeholder 3"/>
          <p:cNvSpPr>
            <a:spLocks noGrp="1"/>
          </p:cNvSpPr>
          <p:nvPr>
            <p:ph type="sldNum" sz="quarter" idx="5"/>
          </p:nvPr>
        </p:nvSpPr>
        <p:spPr/>
        <p:txBody>
          <a:bodyPr/>
          <a:lstStyle/>
          <a:p>
            <a:fld id="{D376E706-400C-4AE1-901F-6C969653DF42}" type="slidenum">
              <a:rPr lang="en-GB" smtClean="0"/>
              <a:t>8</a:t>
            </a:fld>
            <a:endParaRPr lang="en-GB"/>
          </a:p>
        </p:txBody>
      </p:sp>
    </p:spTree>
    <p:extLst>
      <p:ext uri="{BB962C8B-B14F-4D97-AF65-F5344CB8AC3E}">
        <p14:creationId xmlns:p14="http://schemas.microsoft.com/office/powerpoint/2010/main" val="1043270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Table subject to change depending on what detail is needed.</a:t>
            </a:r>
          </a:p>
          <a:p>
            <a:r>
              <a:rPr lang="en-GB"/>
              <a:t>Consider keeping the original table for this slide and change the table header to the dark blue for consistency.</a:t>
            </a:r>
          </a:p>
        </p:txBody>
      </p:sp>
      <p:sp>
        <p:nvSpPr>
          <p:cNvPr id="4" name="Slide Number Placeholder 3"/>
          <p:cNvSpPr>
            <a:spLocks noGrp="1"/>
          </p:cNvSpPr>
          <p:nvPr>
            <p:ph type="sldNum" sz="quarter" idx="5"/>
          </p:nvPr>
        </p:nvSpPr>
        <p:spPr/>
        <p:txBody>
          <a:bodyPr/>
          <a:lstStyle/>
          <a:p>
            <a:fld id="{D376E706-400C-4AE1-901F-6C969653DF42}" type="slidenum">
              <a:rPr lang="en-GB" smtClean="0"/>
              <a:t>9</a:t>
            </a:fld>
            <a:endParaRPr lang="en-GB"/>
          </a:p>
        </p:txBody>
      </p:sp>
    </p:spTree>
    <p:extLst>
      <p:ext uri="{BB962C8B-B14F-4D97-AF65-F5344CB8AC3E}">
        <p14:creationId xmlns:p14="http://schemas.microsoft.com/office/powerpoint/2010/main" val="1809470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9C39A-0987-9BE1-FCBF-1924E6FC0960}"/>
              </a:ext>
            </a:extLst>
          </p:cNvPr>
          <p:cNvSpPr>
            <a:spLocks noGrp="1"/>
          </p:cNvSpPr>
          <p:nvPr>
            <p:ph type="ctrTitle"/>
          </p:nvPr>
        </p:nvSpPr>
        <p:spPr>
          <a:xfrm>
            <a:off x="1524000" y="1122363"/>
            <a:ext cx="9144000" cy="2387600"/>
          </a:xfrm>
        </p:spPr>
        <p:txBody>
          <a:bodyPr anchor="ctr"/>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BDCA6ED3-0CE9-2BC2-54EA-6154D4B00322}"/>
              </a:ext>
            </a:extLst>
          </p:cNvPr>
          <p:cNvSpPr>
            <a:spLocks noGrp="1"/>
          </p:cNvSpPr>
          <p:nvPr>
            <p:ph type="subTitle" idx="1"/>
          </p:nvPr>
        </p:nvSpPr>
        <p:spPr>
          <a:xfrm>
            <a:off x="1524000" y="3602038"/>
            <a:ext cx="9144000" cy="1655762"/>
          </a:xfrm>
        </p:spPr>
        <p:txBody>
          <a:bodyPr anchor="ct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5" name="Footer Placeholder 4">
            <a:extLst>
              <a:ext uri="{FF2B5EF4-FFF2-40B4-BE49-F238E27FC236}">
                <a16:creationId xmlns:a16="http://schemas.microsoft.com/office/drawing/2014/main" id="{20251D7A-DD24-9B26-5EC1-18AAB9D8C1CD}"/>
              </a:ext>
            </a:extLst>
          </p:cNvPr>
          <p:cNvSpPr>
            <a:spLocks noGrp="1"/>
          </p:cNvSpPr>
          <p:nvPr>
            <p:ph type="ftr" sz="quarter" idx="11"/>
          </p:nvPr>
        </p:nvSpPr>
        <p:spPr/>
        <p:txBody>
          <a:bodyPr/>
          <a:lstStyle/>
          <a:p>
            <a:r>
              <a:rPr lang="en-GB"/>
              <a:t>Integrated Performance Report - NHS Somewhere ICB</a:t>
            </a:r>
          </a:p>
        </p:txBody>
      </p:sp>
      <p:sp>
        <p:nvSpPr>
          <p:cNvPr id="6" name="Slide Number Placeholder 5">
            <a:extLst>
              <a:ext uri="{FF2B5EF4-FFF2-40B4-BE49-F238E27FC236}">
                <a16:creationId xmlns:a16="http://schemas.microsoft.com/office/drawing/2014/main" id="{4F404F69-D7C7-04B4-BD5D-26B882C45D8F}"/>
              </a:ext>
            </a:extLst>
          </p:cNvPr>
          <p:cNvSpPr>
            <a:spLocks noGrp="1"/>
          </p:cNvSpPr>
          <p:nvPr>
            <p:ph type="sldNum" sz="quarter" idx="12"/>
          </p:nvPr>
        </p:nvSpPr>
        <p:spPr/>
        <p:txBody>
          <a:bodyPr/>
          <a:lstStyle/>
          <a:p>
            <a:fld id="{434ECC57-02CD-4332-A889-1BA25B575469}" type="slidenum">
              <a:rPr lang="en-GB" smtClean="0"/>
              <a:t>‹#›</a:t>
            </a:fld>
            <a:endParaRPr lang="en-GB"/>
          </a:p>
        </p:txBody>
      </p:sp>
    </p:spTree>
    <p:extLst>
      <p:ext uri="{BB962C8B-B14F-4D97-AF65-F5344CB8AC3E}">
        <p14:creationId xmlns:p14="http://schemas.microsoft.com/office/powerpoint/2010/main" val="4098392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58265-A80C-A126-1E9F-F93EF693CBB9}"/>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C9478A38-3FD4-86EE-9A58-D6BC2669478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31E5476-2198-08AE-5D5D-2F82692680BE}"/>
              </a:ext>
            </a:extLst>
          </p:cNvPr>
          <p:cNvSpPr>
            <a:spLocks noGrp="1"/>
          </p:cNvSpPr>
          <p:nvPr>
            <p:ph type="dt" sz="half" idx="10"/>
          </p:nvPr>
        </p:nvSpPr>
        <p:spPr>
          <a:xfrm>
            <a:off x="838200" y="6356350"/>
            <a:ext cx="2743200" cy="365125"/>
          </a:xfrm>
          <a:prstGeom prst="rect">
            <a:avLst/>
          </a:prstGeom>
        </p:spPr>
        <p:txBody>
          <a:bodyPr/>
          <a:lstStyle/>
          <a:p>
            <a:endParaRPr lang="en-GB"/>
          </a:p>
        </p:txBody>
      </p:sp>
      <p:sp>
        <p:nvSpPr>
          <p:cNvPr id="5" name="Footer Placeholder 4">
            <a:extLst>
              <a:ext uri="{FF2B5EF4-FFF2-40B4-BE49-F238E27FC236}">
                <a16:creationId xmlns:a16="http://schemas.microsoft.com/office/drawing/2014/main" id="{4F613E54-ABC6-1970-28CC-4EB7924790CE}"/>
              </a:ext>
            </a:extLst>
          </p:cNvPr>
          <p:cNvSpPr>
            <a:spLocks noGrp="1"/>
          </p:cNvSpPr>
          <p:nvPr>
            <p:ph type="ftr" sz="quarter" idx="11"/>
          </p:nvPr>
        </p:nvSpPr>
        <p:spPr/>
        <p:txBody>
          <a:bodyPr/>
          <a:lstStyle/>
          <a:p>
            <a:r>
              <a:rPr lang="en-GB"/>
              <a:t>Integrated Performance Report - NHS Somewhere ICB</a:t>
            </a:r>
          </a:p>
        </p:txBody>
      </p:sp>
      <p:sp>
        <p:nvSpPr>
          <p:cNvPr id="6" name="Slide Number Placeholder 5">
            <a:extLst>
              <a:ext uri="{FF2B5EF4-FFF2-40B4-BE49-F238E27FC236}">
                <a16:creationId xmlns:a16="http://schemas.microsoft.com/office/drawing/2014/main" id="{5DD99206-2101-39B9-0ADE-00B87FD34DE0}"/>
              </a:ext>
            </a:extLst>
          </p:cNvPr>
          <p:cNvSpPr>
            <a:spLocks noGrp="1"/>
          </p:cNvSpPr>
          <p:nvPr>
            <p:ph type="sldNum" sz="quarter" idx="12"/>
          </p:nvPr>
        </p:nvSpPr>
        <p:spPr/>
        <p:txBody>
          <a:bodyPr/>
          <a:lstStyle/>
          <a:p>
            <a:fld id="{434ECC57-02CD-4332-A889-1BA25B575469}" type="slidenum">
              <a:rPr lang="en-GB" smtClean="0"/>
              <a:t>‹#›</a:t>
            </a:fld>
            <a:endParaRPr lang="en-GB"/>
          </a:p>
        </p:txBody>
      </p:sp>
    </p:spTree>
    <p:extLst>
      <p:ext uri="{BB962C8B-B14F-4D97-AF65-F5344CB8AC3E}">
        <p14:creationId xmlns:p14="http://schemas.microsoft.com/office/powerpoint/2010/main" val="170029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E9AC8A-734D-75B3-4C3D-AC47B3980893}"/>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1D40753A-AF58-72DF-468C-DA6D04B1FA6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C4913DB-9E08-958E-7E31-3F47D1931868}"/>
              </a:ext>
            </a:extLst>
          </p:cNvPr>
          <p:cNvSpPr>
            <a:spLocks noGrp="1"/>
          </p:cNvSpPr>
          <p:nvPr>
            <p:ph type="dt" sz="half" idx="10"/>
          </p:nvPr>
        </p:nvSpPr>
        <p:spPr>
          <a:xfrm>
            <a:off x="838200" y="6356350"/>
            <a:ext cx="2743200" cy="365125"/>
          </a:xfrm>
          <a:prstGeom prst="rect">
            <a:avLst/>
          </a:prstGeom>
        </p:spPr>
        <p:txBody>
          <a:bodyPr/>
          <a:lstStyle/>
          <a:p>
            <a:endParaRPr lang="en-GB"/>
          </a:p>
        </p:txBody>
      </p:sp>
      <p:sp>
        <p:nvSpPr>
          <p:cNvPr id="5" name="Footer Placeholder 4">
            <a:extLst>
              <a:ext uri="{FF2B5EF4-FFF2-40B4-BE49-F238E27FC236}">
                <a16:creationId xmlns:a16="http://schemas.microsoft.com/office/drawing/2014/main" id="{878EFCF2-1CAE-FF9F-F897-1DADC1FDDDB9}"/>
              </a:ext>
            </a:extLst>
          </p:cNvPr>
          <p:cNvSpPr>
            <a:spLocks noGrp="1"/>
          </p:cNvSpPr>
          <p:nvPr>
            <p:ph type="ftr" sz="quarter" idx="11"/>
          </p:nvPr>
        </p:nvSpPr>
        <p:spPr/>
        <p:txBody>
          <a:bodyPr/>
          <a:lstStyle/>
          <a:p>
            <a:r>
              <a:rPr lang="en-GB"/>
              <a:t>Integrated Performance Report - NHS Somewhere ICB</a:t>
            </a:r>
          </a:p>
        </p:txBody>
      </p:sp>
      <p:sp>
        <p:nvSpPr>
          <p:cNvPr id="6" name="Slide Number Placeholder 5">
            <a:extLst>
              <a:ext uri="{FF2B5EF4-FFF2-40B4-BE49-F238E27FC236}">
                <a16:creationId xmlns:a16="http://schemas.microsoft.com/office/drawing/2014/main" id="{7DA1C588-2ECA-75AB-66F6-EA2F3C6E05A6}"/>
              </a:ext>
            </a:extLst>
          </p:cNvPr>
          <p:cNvSpPr>
            <a:spLocks noGrp="1"/>
          </p:cNvSpPr>
          <p:nvPr>
            <p:ph type="sldNum" sz="quarter" idx="12"/>
          </p:nvPr>
        </p:nvSpPr>
        <p:spPr/>
        <p:txBody>
          <a:bodyPr/>
          <a:lstStyle/>
          <a:p>
            <a:fld id="{434ECC57-02CD-4332-A889-1BA25B575469}" type="slidenum">
              <a:rPr lang="en-GB" smtClean="0"/>
              <a:t>‹#›</a:t>
            </a:fld>
            <a:endParaRPr lang="en-GB"/>
          </a:p>
        </p:txBody>
      </p:sp>
    </p:spTree>
    <p:extLst>
      <p:ext uri="{BB962C8B-B14F-4D97-AF65-F5344CB8AC3E}">
        <p14:creationId xmlns:p14="http://schemas.microsoft.com/office/powerpoint/2010/main" val="3191741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424AA-3B1F-143E-813C-C719D657EDFC}"/>
              </a:ext>
            </a:extLst>
          </p:cNvPr>
          <p:cNvSpPr>
            <a:spLocks noGrp="1"/>
          </p:cNvSpPr>
          <p:nvPr>
            <p:ph type="title"/>
          </p:nvPr>
        </p:nvSpPr>
        <p:spPr>
          <a:xfrm>
            <a:off x="251999" y="252000"/>
            <a:ext cx="10080000" cy="540000"/>
          </a:xfrm>
        </p:spPr>
        <p:txBody>
          <a:bodyPr>
            <a:normAutofit/>
          </a:bodyPr>
          <a:lstStyle>
            <a:lvl1pPr>
              <a:defRPr sz="3200">
                <a:solidFill>
                  <a:srgbClr val="005EB8"/>
                </a:solidFill>
              </a:defRPr>
            </a:lvl1pPr>
          </a:lstStyle>
          <a:p>
            <a:r>
              <a:rPr lang="en-GB"/>
              <a:t>Click to edit Master title style</a:t>
            </a:r>
          </a:p>
        </p:txBody>
      </p:sp>
      <p:sp>
        <p:nvSpPr>
          <p:cNvPr id="3" name="Content Placeholder 2">
            <a:extLst>
              <a:ext uri="{FF2B5EF4-FFF2-40B4-BE49-F238E27FC236}">
                <a16:creationId xmlns:a16="http://schemas.microsoft.com/office/drawing/2014/main" id="{861B97FF-C65D-B8D8-D0B1-D238E43E49D3}"/>
              </a:ext>
            </a:extLst>
          </p:cNvPr>
          <p:cNvSpPr>
            <a:spLocks noGrp="1"/>
          </p:cNvSpPr>
          <p:nvPr>
            <p:ph idx="1"/>
          </p:nvPr>
        </p:nvSpPr>
        <p:spPr>
          <a:xfrm>
            <a:off x="251998" y="1008000"/>
            <a:ext cx="11664000" cy="5076000"/>
          </a:xfrm>
        </p:spPr>
        <p:txBody>
          <a:bodyPr/>
          <a:lstStyle>
            <a:lvl1pPr>
              <a:defRPr sz="2400"/>
            </a:lvl1pPr>
            <a:lvl2pPr>
              <a:defRPr sz="2000"/>
            </a:lvl2pPr>
            <a:lvl3pPr>
              <a:defRPr sz="1800"/>
            </a:lvl3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Footer Placeholder 4">
            <a:extLst>
              <a:ext uri="{FF2B5EF4-FFF2-40B4-BE49-F238E27FC236}">
                <a16:creationId xmlns:a16="http://schemas.microsoft.com/office/drawing/2014/main" id="{7F815014-AADE-29B1-9211-716210BC29B2}"/>
              </a:ext>
            </a:extLst>
          </p:cNvPr>
          <p:cNvSpPr>
            <a:spLocks noGrp="1"/>
          </p:cNvSpPr>
          <p:nvPr>
            <p:ph type="ftr" sz="quarter" idx="11"/>
          </p:nvPr>
        </p:nvSpPr>
        <p:spPr/>
        <p:txBody>
          <a:bodyPr/>
          <a:lstStyle/>
          <a:p>
            <a:r>
              <a:rPr lang="en-GB"/>
              <a:t>Integrated Performance Report - NHS Somewhere ICB</a:t>
            </a:r>
          </a:p>
        </p:txBody>
      </p:sp>
      <p:sp>
        <p:nvSpPr>
          <p:cNvPr id="6" name="Slide Number Placeholder 5">
            <a:extLst>
              <a:ext uri="{FF2B5EF4-FFF2-40B4-BE49-F238E27FC236}">
                <a16:creationId xmlns:a16="http://schemas.microsoft.com/office/drawing/2014/main" id="{043B822A-E2A7-BADC-9046-490F4B74245E}"/>
              </a:ext>
            </a:extLst>
          </p:cNvPr>
          <p:cNvSpPr>
            <a:spLocks noGrp="1"/>
          </p:cNvSpPr>
          <p:nvPr>
            <p:ph type="sldNum" sz="quarter" idx="12"/>
          </p:nvPr>
        </p:nvSpPr>
        <p:spPr/>
        <p:txBody>
          <a:bodyPr/>
          <a:lstStyle/>
          <a:p>
            <a:fld id="{434ECC57-02CD-4332-A889-1BA25B575469}" type="slidenum">
              <a:rPr lang="en-GB" smtClean="0"/>
              <a:t>‹#›</a:t>
            </a:fld>
            <a:endParaRPr lang="en-GB"/>
          </a:p>
        </p:txBody>
      </p:sp>
    </p:spTree>
    <p:extLst>
      <p:ext uri="{BB962C8B-B14F-4D97-AF65-F5344CB8AC3E}">
        <p14:creationId xmlns:p14="http://schemas.microsoft.com/office/powerpoint/2010/main" val="11754533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E2310-9538-9903-B63E-4AE02F5398F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C304D557-8C9E-35E5-D300-736B132852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5" name="Footer Placeholder 4">
            <a:extLst>
              <a:ext uri="{FF2B5EF4-FFF2-40B4-BE49-F238E27FC236}">
                <a16:creationId xmlns:a16="http://schemas.microsoft.com/office/drawing/2014/main" id="{61C05A60-4C57-3841-6FB5-6009146F1282}"/>
              </a:ext>
            </a:extLst>
          </p:cNvPr>
          <p:cNvSpPr>
            <a:spLocks noGrp="1"/>
          </p:cNvSpPr>
          <p:nvPr>
            <p:ph type="ftr" sz="quarter" idx="11"/>
          </p:nvPr>
        </p:nvSpPr>
        <p:spPr/>
        <p:txBody>
          <a:bodyPr/>
          <a:lstStyle/>
          <a:p>
            <a:r>
              <a:rPr lang="en-GB"/>
              <a:t>Integrated Performance Report - NHS Somewhere ICB</a:t>
            </a:r>
          </a:p>
        </p:txBody>
      </p:sp>
      <p:sp>
        <p:nvSpPr>
          <p:cNvPr id="6" name="Slide Number Placeholder 5">
            <a:extLst>
              <a:ext uri="{FF2B5EF4-FFF2-40B4-BE49-F238E27FC236}">
                <a16:creationId xmlns:a16="http://schemas.microsoft.com/office/drawing/2014/main" id="{ED59F738-32D1-551A-F520-11FDE300A979}"/>
              </a:ext>
            </a:extLst>
          </p:cNvPr>
          <p:cNvSpPr>
            <a:spLocks noGrp="1"/>
          </p:cNvSpPr>
          <p:nvPr>
            <p:ph type="sldNum" sz="quarter" idx="12"/>
          </p:nvPr>
        </p:nvSpPr>
        <p:spPr/>
        <p:txBody>
          <a:bodyPr/>
          <a:lstStyle/>
          <a:p>
            <a:fld id="{434ECC57-02CD-4332-A889-1BA25B575469}" type="slidenum">
              <a:rPr lang="en-GB" smtClean="0"/>
              <a:t>‹#›</a:t>
            </a:fld>
            <a:endParaRPr lang="en-GB"/>
          </a:p>
        </p:txBody>
      </p:sp>
    </p:spTree>
    <p:extLst>
      <p:ext uri="{BB962C8B-B14F-4D97-AF65-F5344CB8AC3E}">
        <p14:creationId xmlns:p14="http://schemas.microsoft.com/office/powerpoint/2010/main" val="1425860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EAD5D-04E6-DD66-D3B1-2CCFBA64AF3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7C61FF0-B151-6A46-60B1-17FB43DEA72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F6D2FD1-FFB8-F9F8-9D34-122C9BE6AC7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088A9D0-2BB9-F09A-D2D4-6453BB6B8987}"/>
              </a:ext>
            </a:extLst>
          </p:cNvPr>
          <p:cNvSpPr>
            <a:spLocks noGrp="1"/>
          </p:cNvSpPr>
          <p:nvPr>
            <p:ph type="dt" sz="half" idx="10"/>
          </p:nvPr>
        </p:nvSpPr>
        <p:spPr>
          <a:xfrm>
            <a:off x="838200" y="6356350"/>
            <a:ext cx="2743200" cy="365125"/>
          </a:xfrm>
          <a:prstGeom prst="rect">
            <a:avLst/>
          </a:prstGeom>
        </p:spPr>
        <p:txBody>
          <a:bodyPr/>
          <a:lstStyle/>
          <a:p>
            <a:endParaRPr lang="en-GB"/>
          </a:p>
        </p:txBody>
      </p:sp>
      <p:sp>
        <p:nvSpPr>
          <p:cNvPr id="6" name="Footer Placeholder 5">
            <a:extLst>
              <a:ext uri="{FF2B5EF4-FFF2-40B4-BE49-F238E27FC236}">
                <a16:creationId xmlns:a16="http://schemas.microsoft.com/office/drawing/2014/main" id="{ADE61EB0-A685-E95F-8921-B7679AC999B0}"/>
              </a:ext>
            </a:extLst>
          </p:cNvPr>
          <p:cNvSpPr>
            <a:spLocks noGrp="1"/>
          </p:cNvSpPr>
          <p:nvPr>
            <p:ph type="ftr" sz="quarter" idx="11"/>
          </p:nvPr>
        </p:nvSpPr>
        <p:spPr/>
        <p:txBody>
          <a:bodyPr/>
          <a:lstStyle/>
          <a:p>
            <a:r>
              <a:rPr lang="en-GB"/>
              <a:t>Integrated Performance Report - NHS Somewhere ICB</a:t>
            </a:r>
          </a:p>
        </p:txBody>
      </p:sp>
      <p:sp>
        <p:nvSpPr>
          <p:cNvPr id="7" name="Slide Number Placeholder 6">
            <a:extLst>
              <a:ext uri="{FF2B5EF4-FFF2-40B4-BE49-F238E27FC236}">
                <a16:creationId xmlns:a16="http://schemas.microsoft.com/office/drawing/2014/main" id="{D7768DD2-401F-E343-D1BD-C66D29EAAF85}"/>
              </a:ext>
            </a:extLst>
          </p:cNvPr>
          <p:cNvSpPr>
            <a:spLocks noGrp="1"/>
          </p:cNvSpPr>
          <p:nvPr>
            <p:ph type="sldNum" sz="quarter" idx="12"/>
          </p:nvPr>
        </p:nvSpPr>
        <p:spPr/>
        <p:txBody>
          <a:bodyPr/>
          <a:lstStyle/>
          <a:p>
            <a:fld id="{434ECC57-02CD-4332-A889-1BA25B575469}" type="slidenum">
              <a:rPr lang="en-GB" smtClean="0"/>
              <a:t>‹#›</a:t>
            </a:fld>
            <a:endParaRPr lang="en-GB"/>
          </a:p>
        </p:txBody>
      </p:sp>
    </p:spTree>
    <p:extLst>
      <p:ext uri="{BB962C8B-B14F-4D97-AF65-F5344CB8AC3E}">
        <p14:creationId xmlns:p14="http://schemas.microsoft.com/office/powerpoint/2010/main" val="127292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3C4DC-CCDC-59E9-4A22-4660D1B654AB}"/>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0DB57C8D-2F02-A001-9B65-ECF35212A0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DC055AD-8546-EF5F-E885-392E39B5D9A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2ABFB45-98F7-DCDD-0C9F-CE5B50AE56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C03F897-03E9-EDD8-6DA0-8DD8A15DC6B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1B1B1BB6-6EBD-9EF6-015C-DCCBEAF37189}"/>
              </a:ext>
            </a:extLst>
          </p:cNvPr>
          <p:cNvSpPr>
            <a:spLocks noGrp="1"/>
          </p:cNvSpPr>
          <p:nvPr>
            <p:ph type="dt" sz="half" idx="10"/>
          </p:nvPr>
        </p:nvSpPr>
        <p:spPr>
          <a:xfrm>
            <a:off x="838200" y="6356350"/>
            <a:ext cx="2743200" cy="365125"/>
          </a:xfrm>
          <a:prstGeom prst="rect">
            <a:avLst/>
          </a:prstGeom>
        </p:spPr>
        <p:txBody>
          <a:bodyPr/>
          <a:lstStyle/>
          <a:p>
            <a:endParaRPr lang="en-GB"/>
          </a:p>
        </p:txBody>
      </p:sp>
      <p:sp>
        <p:nvSpPr>
          <p:cNvPr id="8" name="Footer Placeholder 7">
            <a:extLst>
              <a:ext uri="{FF2B5EF4-FFF2-40B4-BE49-F238E27FC236}">
                <a16:creationId xmlns:a16="http://schemas.microsoft.com/office/drawing/2014/main" id="{9307B54C-1F5C-3416-2E98-0A2EFEF3F221}"/>
              </a:ext>
            </a:extLst>
          </p:cNvPr>
          <p:cNvSpPr>
            <a:spLocks noGrp="1"/>
          </p:cNvSpPr>
          <p:nvPr>
            <p:ph type="ftr" sz="quarter" idx="11"/>
          </p:nvPr>
        </p:nvSpPr>
        <p:spPr/>
        <p:txBody>
          <a:bodyPr/>
          <a:lstStyle/>
          <a:p>
            <a:r>
              <a:rPr lang="en-GB"/>
              <a:t>Integrated Performance Report - NHS Somewhere ICB</a:t>
            </a:r>
          </a:p>
        </p:txBody>
      </p:sp>
      <p:sp>
        <p:nvSpPr>
          <p:cNvPr id="9" name="Slide Number Placeholder 8">
            <a:extLst>
              <a:ext uri="{FF2B5EF4-FFF2-40B4-BE49-F238E27FC236}">
                <a16:creationId xmlns:a16="http://schemas.microsoft.com/office/drawing/2014/main" id="{C0C6A8A5-B69A-C610-EC2A-FA019E84CF43}"/>
              </a:ext>
            </a:extLst>
          </p:cNvPr>
          <p:cNvSpPr>
            <a:spLocks noGrp="1"/>
          </p:cNvSpPr>
          <p:nvPr>
            <p:ph type="sldNum" sz="quarter" idx="12"/>
          </p:nvPr>
        </p:nvSpPr>
        <p:spPr/>
        <p:txBody>
          <a:bodyPr/>
          <a:lstStyle/>
          <a:p>
            <a:fld id="{434ECC57-02CD-4332-A889-1BA25B575469}" type="slidenum">
              <a:rPr lang="en-GB" smtClean="0"/>
              <a:t>‹#›</a:t>
            </a:fld>
            <a:endParaRPr lang="en-GB"/>
          </a:p>
        </p:txBody>
      </p:sp>
    </p:spTree>
    <p:extLst>
      <p:ext uri="{BB962C8B-B14F-4D97-AF65-F5344CB8AC3E}">
        <p14:creationId xmlns:p14="http://schemas.microsoft.com/office/powerpoint/2010/main" val="352362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0D480-67ED-99C8-2349-4266519DEBC7}"/>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636E7A7E-633F-D58E-B909-692D7F8D7F5C}"/>
              </a:ext>
            </a:extLst>
          </p:cNvPr>
          <p:cNvSpPr>
            <a:spLocks noGrp="1"/>
          </p:cNvSpPr>
          <p:nvPr>
            <p:ph type="dt" sz="half" idx="10"/>
          </p:nvPr>
        </p:nvSpPr>
        <p:spPr>
          <a:xfrm>
            <a:off x="838200" y="6356350"/>
            <a:ext cx="2743200" cy="365125"/>
          </a:xfrm>
          <a:prstGeom prst="rect">
            <a:avLst/>
          </a:prstGeom>
        </p:spPr>
        <p:txBody>
          <a:bodyPr/>
          <a:lstStyle/>
          <a:p>
            <a:endParaRPr lang="en-GB"/>
          </a:p>
        </p:txBody>
      </p:sp>
      <p:sp>
        <p:nvSpPr>
          <p:cNvPr id="4" name="Footer Placeholder 3">
            <a:extLst>
              <a:ext uri="{FF2B5EF4-FFF2-40B4-BE49-F238E27FC236}">
                <a16:creationId xmlns:a16="http://schemas.microsoft.com/office/drawing/2014/main" id="{12527FA5-8EAD-0DEE-BCCB-37AE98A79641}"/>
              </a:ext>
            </a:extLst>
          </p:cNvPr>
          <p:cNvSpPr>
            <a:spLocks noGrp="1"/>
          </p:cNvSpPr>
          <p:nvPr>
            <p:ph type="ftr" sz="quarter" idx="11"/>
          </p:nvPr>
        </p:nvSpPr>
        <p:spPr/>
        <p:txBody>
          <a:bodyPr/>
          <a:lstStyle/>
          <a:p>
            <a:r>
              <a:rPr lang="en-GB"/>
              <a:t>Integrated Performance Report - NHS Somewhere ICB</a:t>
            </a:r>
          </a:p>
        </p:txBody>
      </p:sp>
      <p:sp>
        <p:nvSpPr>
          <p:cNvPr id="5" name="Slide Number Placeholder 4">
            <a:extLst>
              <a:ext uri="{FF2B5EF4-FFF2-40B4-BE49-F238E27FC236}">
                <a16:creationId xmlns:a16="http://schemas.microsoft.com/office/drawing/2014/main" id="{ED304063-B15F-2EEF-FEA1-7FB303FAA042}"/>
              </a:ext>
            </a:extLst>
          </p:cNvPr>
          <p:cNvSpPr>
            <a:spLocks noGrp="1"/>
          </p:cNvSpPr>
          <p:nvPr>
            <p:ph type="sldNum" sz="quarter" idx="12"/>
          </p:nvPr>
        </p:nvSpPr>
        <p:spPr/>
        <p:txBody>
          <a:bodyPr/>
          <a:lstStyle/>
          <a:p>
            <a:fld id="{434ECC57-02CD-4332-A889-1BA25B575469}" type="slidenum">
              <a:rPr lang="en-GB" smtClean="0"/>
              <a:t>‹#›</a:t>
            </a:fld>
            <a:endParaRPr lang="en-GB"/>
          </a:p>
        </p:txBody>
      </p:sp>
    </p:spTree>
    <p:extLst>
      <p:ext uri="{BB962C8B-B14F-4D97-AF65-F5344CB8AC3E}">
        <p14:creationId xmlns:p14="http://schemas.microsoft.com/office/powerpoint/2010/main" val="96948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0D2619-E1F3-1D5B-D2E2-29B2438B0663}"/>
              </a:ext>
            </a:extLst>
          </p:cNvPr>
          <p:cNvSpPr>
            <a:spLocks noGrp="1"/>
          </p:cNvSpPr>
          <p:nvPr>
            <p:ph type="dt" sz="half" idx="10"/>
          </p:nvPr>
        </p:nvSpPr>
        <p:spPr>
          <a:xfrm>
            <a:off x="838200" y="6356350"/>
            <a:ext cx="2743200" cy="365125"/>
          </a:xfrm>
          <a:prstGeom prst="rect">
            <a:avLst/>
          </a:prstGeom>
        </p:spPr>
        <p:txBody>
          <a:bodyPr/>
          <a:lstStyle/>
          <a:p>
            <a:endParaRPr lang="en-GB"/>
          </a:p>
        </p:txBody>
      </p:sp>
      <p:sp>
        <p:nvSpPr>
          <p:cNvPr id="3" name="Footer Placeholder 2">
            <a:extLst>
              <a:ext uri="{FF2B5EF4-FFF2-40B4-BE49-F238E27FC236}">
                <a16:creationId xmlns:a16="http://schemas.microsoft.com/office/drawing/2014/main" id="{3B5F84B8-D683-DE6B-15CE-E934770CD1CD}"/>
              </a:ext>
            </a:extLst>
          </p:cNvPr>
          <p:cNvSpPr>
            <a:spLocks noGrp="1"/>
          </p:cNvSpPr>
          <p:nvPr>
            <p:ph type="ftr" sz="quarter" idx="11"/>
          </p:nvPr>
        </p:nvSpPr>
        <p:spPr/>
        <p:txBody>
          <a:bodyPr/>
          <a:lstStyle/>
          <a:p>
            <a:r>
              <a:rPr lang="en-GB"/>
              <a:t>Integrated Performance Report - NHS Somewhere ICB</a:t>
            </a:r>
          </a:p>
        </p:txBody>
      </p:sp>
      <p:sp>
        <p:nvSpPr>
          <p:cNvPr id="4" name="Slide Number Placeholder 3">
            <a:extLst>
              <a:ext uri="{FF2B5EF4-FFF2-40B4-BE49-F238E27FC236}">
                <a16:creationId xmlns:a16="http://schemas.microsoft.com/office/drawing/2014/main" id="{20C6AD41-B5AF-04A2-E1E2-BFFB030D865D}"/>
              </a:ext>
            </a:extLst>
          </p:cNvPr>
          <p:cNvSpPr>
            <a:spLocks noGrp="1"/>
          </p:cNvSpPr>
          <p:nvPr>
            <p:ph type="sldNum" sz="quarter" idx="12"/>
          </p:nvPr>
        </p:nvSpPr>
        <p:spPr/>
        <p:txBody>
          <a:bodyPr/>
          <a:lstStyle/>
          <a:p>
            <a:fld id="{434ECC57-02CD-4332-A889-1BA25B575469}" type="slidenum">
              <a:rPr lang="en-GB" smtClean="0"/>
              <a:t>‹#›</a:t>
            </a:fld>
            <a:endParaRPr lang="en-GB"/>
          </a:p>
        </p:txBody>
      </p:sp>
    </p:spTree>
    <p:extLst>
      <p:ext uri="{BB962C8B-B14F-4D97-AF65-F5344CB8AC3E}">
        <p14:creationId xmlns:p14="http://schemas.microsoft.com/office/powerpoint/2010/main" val="38193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E0F6B-0672-EA8C-6326-DF2DD0F508A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594B0525-DF83-EAFE-A319-27FBF3CB27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3E232E5-0CC6-8284-480C-D3D48022E2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5F59691-51BD-16C2-B06E-738DF8BDEBB6}"/>
              </a:ext>
            </a:extLst>
          </p:cNvPr>
          <p:cNvSpPr>
            <a:spLocks noGrp="1"/>
          </p:cNvSpPr>
          <p:nvPr>
            <p:ph type="dt" sz="half" idx="10"/>
          </p:nvPr>
        </p:nvSpPr>
        <p:spPr>
          <a:xfrm>
            <a:off x="838200" y="6356350"/>
            <a:ext cx="2743200" cy="365125"/>
          </a:xfrm>
          <a:prstGeom prst="rect">
            <a:avLst/>
          </a:prstGeom>
        </p:spPr>
        <p:txBody>
          <a:bodyPr/>
          <a:lstStyle/>
          <a:p>
            <a:endParaRPr lang="en-GB"/>
          </a:p>
        </p:txBody>
      </p:sp>
      <p:sp>
        <p:nvSpPr>
          <p:cNvPr id="6" name="Footer Placeholder 5">
            <a:extLst>
              <a:ext uri="{FF2B5EF4-FFF2-40B4-BE49-F238E27FC236}">
                <a16:creationId xmlns:a16="http://schemas.microsoft.com/office/drawing/2014/main" id="{D778278F-0859-9A2B-B107-186326B73AAA}"/>
              </a:ext>
            </a:extLst>
          </p:cNvPr>
          <p:cNvSpPr>
            <a:spLocks noGrp="1"/>
          </p:cNvSpPr>
          <p:nvPr>
            <p:ph type="ftr" sz="quarter" idx="11"/>
          </p:nvPr>
        </p:nvSpPr>
        <p:spPr/>
        <p:txBody>
          <a:bodyPr/>
          <a:lstStyle/>
          <a:p>
            <a:r>
              <a:rPr lang="en-GB"/>
              <a:t>Integrated Performance Report - NHS Somewhere ICB</a:t>
            </a:r>
          </a:p>
        </p:txBody>
      </p:sp>
      <p:sp>
        <p:nvSpPr>
          <p:cNvPr id="7" name="Slide Number Placeholder 6">
            <a:extLst>
              <a:ext uri="{FF2B5EF4-FFF2-40B4-BE49-F238E27FC236}">
                <a16:creationId xmlns:a16="http://schemas.microsoft.com/office/drawing/2014/main" id="{BEABEED3-D400-90BE-B7FC-B9BF017399F7}"/>
              </a:ext>
            </a:extLst>
          </p:cNvPr>
          <p:cNvSpPr>
            <a:spLocks noGrp="1"/>
          </p:cNvSpPr>
          <p:nvPr>
            <p:ph type="sldNum" sz="quarter" idx="12"/>
          </p:nvPr>
        </p:nvSpPr>
        <p:spPr/>
        <p:txBody>
          <a:bodyPr/>
          <a:lstStyle/>
          <a:p>
            <a:fld id="{434ECC57-02CD-4332-A889-1BA25B575469}" type="slidenum">
              <a:rPr lang="en-GB" smtClean="0"/>
              <a:t>‹#›</a:t>
            </a:fld>
            <a:endParaRPr lang="en-GB"/>
          </a:p>
        </p:txBody>
      </p:sp>
    </p:spTree>
    <p:extLst>
      <p:ext uri="{BB962C8B-B14F-4D97-AF65-F5344CB8AC3E}">
        <p14:creationId xmlns:p14="http://schemas.microsoft.com/office/powerpoint/2010/main" val="1811855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A49DA-892C-F4B1-B7D8-6A6E9F74416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A800FB71-3AE3-E9FF-D662-4F0479AEE3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9DE519F-4AC1-037B-3492-7C18079FA8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7FDF17D-685C-BEF7-20E2-6D24990B87EB}"/>
              </a:ext>
            </a:extLst>
          </p:cNvPr>
          <p:cNvSpPr>
            <a:spLocks noGrp="1"/>
          </p:cNvSpPr>
          <p:nvPr>
            <p:ph type="dt" sz="half" idx="10"/>
          </p:nvPr>
        </p:nvSpPr>
        <p:spPr>
          <a:xfrm>
            <a:off x="838200" y="6356350"/>
            <a:ext cx="2743200" cy="365125"/>
          </a:xfrm>
          <a:prstGeom prst="rect">
            <a:avLst/>
          </a:prstGeom>
        </p:spPr>
        <p:txBody>
          <a:bodyPr/>
          <a:lstStyle/>
          <a:p>
            <a:endParaRPr lang="en-GB"/>
          </a:p>
        </p:txBody>
      </p:sp>
      <p:sp>
        <p:nvSpPr>
          <p:cNvPr id="6" name="Footer Placeholder 5">
            <a:extLst>
              <a:ext uri="{FF2B5EF4-FFF2-40B4-BE49-F238E27FC236}">
                <a16:creationId xmlns:a16="http://schemas.microsoft.com/office/drawing/2014/main" id="{3A6AD633-A840-21A2-4411-BC4A36CBEFAF}"/>
              </a:ext>
            </a:extLst>
          </p:cNvPr>
          <p:cNvSpPr>
            <a:spLocks noGrp="1"/>
          </p:cNvSpPr>
          <p:nvPr>
            <p:ph type="ftr" sz="quarter" idx="11"/>
          </p:nvPr>
        </p:nvSpPr>
        <p:spPr/>
        <p:txBody>
          <a:bodyPr/>
          <a:lstStyle/>
          <a:p>
            <a:r>
              <a:rPr lang="en-GB"/>
              <a:t>Integrated Performance Report - NHS Somewhere ICB</a:t>
            </a:r>
          </a:p>
        </p:txBody>
      </p:sp>
      <p:sp>
        <p:nvSpPr>
          <p:cNvPr id="7" name="Slide Number Placeholder 6">
            <a:extLst>
              <a:ext uri="{FF2B5EF4-FFF2-40B4-BE49-F238E27FC236}">
                <a16:creationId xmlns:a16="http://schemas.microsoft.com/office/drawing/2014/main" id="{297A1D43-753C-631A-6223-0A3F1F5253F0}"/>
              </a:ext>
            </a:extLst>
          </p:cNvPr>
          <p:cNvSpPr>
            <a:spLocks noGrp="1"/>
          </p:cNvSpPr>
          <p:nvPr>
            <p:ph type="sldNum" sz="quarter" idx="12"/>
          </p:nvPr>
        </p:nvSpPr>
        <p:spPr/>
        <p:txBody>
          <a:bodyPr/>
          <a:lstStyle/>
          <a:p>
            <a:fld id="{434ECC57-02CD-4332-A889-1BA25B575469}" type="slidenum">
              <a:rPr lang="en-GB" smtClean="0"/>
              <a:t>‹#›</a:t>
            </a:fld>
            <a:endParaRPr lang="en-GB"/>
          </a:p>
        </p:txBody>
      </p:sp>
    </p:spTree>
    <p:extLst>
      <p:ext uri="{BB962C8B-B14F-4D97-AF65-F5344CB8AC3E}">
        <p14:creationId xmlns:p14="http://schemas.microsoft.com/office/powerpoint/2010/main" val="2662292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B2CF04-55F7-79ED-2DB0-12D09F156A34}"/>
              </a:ext>
            </a:extLst>
          </p:cNvPr>
          <p:cNvSpPr/>
          <p:nvPr userDrawn="1"/>
        </p:nvSpPr>
        <p:spPr>
          <a:xfrm>
            <a:off x="0" y="6516000"/>
            <a:ext cx="12192000" cy="360000"/>
          </a:xfrm>
          <a:prstGeom prst="rect">
            <a:avLst/>
          </a:prstGeom>
          <a:solidFill>
            <a:srgbClr val="005EB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2" name="Title Placeholder 1">
            <a:extLst>
              <a:ext uri="{FF2B5EF4-FFF2-40B4-BE49-F238E27FC236}">
                <a16:creationId xmlns:a16="http://schemas.microsoft.com/office/drawing/2014/main" id="{7B37D5DD-4F24-40E3-F0F0-F258A870A6A4}"/>
              </a:ext>
            </a:extLst>
          </p:cNvPr>
          <p:cNvSpPr>
            <a:spLocks noGrp="1"/>
          </p:cNvSpPr>
          <p:nvPr>
            <p:ph type="title"/>
          </p:nvPr>
        </p:nvSpPr>
        <p:spPr>
          <a:xfrm>
            <a:off x="252000" y="252000"/>
            <a:ext cx="10080000" cy="540000"/>
          </a:xfrm>
          <a:prstGeom prst="rect">
            <a:avLst/>
          </a:prstGeom>
        </p:spPr>
        <p:txBody>
          <a:bodyPr vert="horz" lIns="91440" tIns="45720" rIns="91440" bIns="45720" rtlCol="0" anchor="t">
            <a:normAutofit/>
          </a:bodyPr>
          <a:lstStyle/>
          <a:p>
            <a:r>
              <a:rPr lang="en-GB"/>
              <a:t>Click to edit Master title style</a:t>
            </a:r>
          </a:p>
        </p:txBody>
      </p:sp>
      <p:sp>
        <p:nvSpPr>
          <p:cNvPr id="3" name="Text Placeholder 2">
            <a:extLst>
              <a:ext uri="{FF2B5EF4-FFF2-40B4-BE49-F238E27FC236}">
                <a16:creationId xmlns:a16="http://schemas.microsoft.com/office/drawing/2014/main" id="{B5D17F2D-CC5F-812B-F74B-E4C7E34E64B3}"/>
              </a:ext>
            </a:extLst>
          </p:cNvPr>
          <p:cNvSpPr>
            <a:spLocks noGrp="1"/>
          </p:cNvSpPr>
          <p:nvPr>
            <p:ph type="body" idx="1"/>
          </p:nvPr>
        </p:nvSpPr>
        <p:spPr>
          <a:xfrm>
            <a:off x="252000" y="1008000"/>
            <a:ext cx="11664000" cy="50760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Footer Placeholder 4">
            <a:extLst>
              <a:ext uri="{FF2B5EF4-FFF2-40B4-BE49-F238E27FC236}">
                <a16:creationId xmlns:a16="http://schemas.microsoft.com/office/drawing/2014/main" id="{6C0334E9-53C5-E96B-E68B-8046A1B4217F}"/>
              </a:ext>
            </a:extLst>
          </p:cNvPr>
          <p:cNvSpPr>
            <a:spLocks noGrp="1"/>
          </p:cNvSpPr>
          <p:nvPr>
            <p:ph type="ftr" sz="quarter" idx="3"/>
          </p:nvPr>
        </p:nvSpPr>
        <p:spPr>
          <a:xfrm>
            <a:off x="252000" y="6570000"/>
            <a:ext cx="4140000" cy="252000"/>
          </a:xfrm>
          <a:prstGeom prst="rect">
            <a:avLst/>
          </a:prstGeom>
        </p:spPr>
        <p:txBody>
          <a:bodyPr vert="horz" lIns="91440" tIns="45720" rIns="91440" bIns="45720" rtlCol="0" anchor="ctr"/>
          <a:lstStyle>
            <a:lvl1pPr algn="l">
              <a:defRPr sz="1000">
                <a:solidFill>
                  <a:schemeClr val="bg1"/>
                </a:solidFill>
                <a:latin typeface="Arial" panose="020B0604020202020204" pitchFamily="34" charset="0"/>
                <a:cs typeface="Arial" panose="020B0604020202020204" pitchFamily="34" charset="0"/>
              </a:defRPr>
            </a:lvl1pPr>
          </a:lstStyle>
          <a:p>
            <a:r>
              <a:rPr lang="en-GB"/>
              <a:t>Integrated Performance Report - NHS Somewhere ICB</a:t>
            </a:r>
          </a:p>
        </p:txBody>
      </p:sp>
      <p:sp>
        <p:nvSpPr>
          <p:cNvPr id="6" name="Slide Number Placeholder 5">
            <a:extLst>
              <a:ext uri="{FF2B5EF4-FFF2-40B4-BE49-F238E27FC236}">
                <a16:creationId xmlns:a16="http://schemas.microsoft.com/office/drawing/2014/main" id="{45FE8E0C-AE6B-C0BF-FBDA-E8F64056E27B}"/>
              </a:ext>
            </a:extLst>
          </p:cNvPr>
          <p:cNvSpPr>
            <a:spLocks noGrp="1"/>
          </p:cNvSpPr>
          <p:nvPr>
            <p:ph type="sldNum" sz="quarter" idx="4"/>
          </p:nvPr>
        </p:nvSpPr>
        <p:spPr>
          <a:xfrm>
            <a:off x="11556000" y="6570000"/>
            <a:ext cx="425040" cy="252000"/>
          </a:xfrm>
          <a:prstGeom prst="rect">
            <a:avLst/>
          </a:prstGeom>
        </p:spPr>
        <p:txBody>
          <a:bodyPr vert="horz" lIns="91440" tIns="45720" rIns="91440" bIns="45720" rtlCol="0" anchor="ctr"/>
          <a:lstStyle>
            <a:lvl1pPr algn="ctr">
              <a:defRPr sz="1000">
                <a:solidFill>
                  <a:schemeClr val="bg1"/>
                </a:solidFill>
                <a:latin typeface="Arial" panose="020B0604020202020204" pitchFamily="34" charset="0"/>
                <a:cs typeface="Arial" panose="020B0604020202020204" pitchFamily="34" charset="0"/>
              </a:defRPr>
            </a:lvl1pPr>
          </a:lstStyle>
          <a:p>
            <a:fld id="{434ECC57-02CD-4332-A889-1BA25B575469}" type="slidenum">
              <a:rPr lang="en-GB" smtClean="0"/>
              <a:pPr/>
              <a:t>‹#›</a:t>
            </a:fld>
            <a:endParaRPr lang="en-GB"/>
          </a:p>
        </p:txBody>
      </p:sp>
      <p:pic>
        <p:nvPicPr>
          <p:cNvPr id="9" name="Picture 8">
            <a:extLst>
              <a:ext uri="{FF2B5EF4-FFF2-40B4-BE49-F238E27FC236}">
                <a16:creationId xmlns:a16="http://schemas.microsoft.com/office/drawing/2014/main" id="{147BB1C0-7BF9-1299-7FD2-FEE2BBF8D618}"/>
              </a:ext>
            </a:extLst>
          </p:cNvPr>
          <p:cNvPicPr>
            <a:picLocks noChangeAspect="1"/>
          </p:cNvPicPr>
          <p:nvPr userDrawn="1"/>
        </p:nvPicPr>
        <p:blipFill>
          <a:blip r:embed="rId13"/>
          <a:stretch>
            <a:fillRect/>
          </a:stretch>
        </p:blipFill>
        <p:spPr>
          <a:xfrm>
            <a:off x="10656000" y="252000"/>
            <a:ext cx="1271205" cy="511953"/>
          </a:xfrm>
          <a:prstGeom prst="rect">
            <a:avLst/>
          </a:prstGeom>
        </p:spPr>
      </p:pic>
    </p:spTree>
    <p:extLst>
      <p:ext uri="{BB962C8B-B14F-4D97-AF65-F5344CB8AC3E}">
        <p14:creationId xmlns:p14="http://schemas.microsoft.com/office/powerpoint/2010/main" val="1949235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3200" kern="1200">
          <a:solidFill>
            <a:srgbClr val="005EB8"/>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12.png"/><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hyperlink" Target="https://gbr01.safelinks.protection.outlook.com/?url=https%3A%2F%2Fwww.england.nhs.uk%2Fpublication%2Fnhs-englands-statement-on-information-on-health-inequalities%2F&amp;data=05%7C02%7Csamantha.riley1%40nhs.net%7C6d61c5a33bdc41761b0b08dca59eb566%7C37c354b285b047f5b22207b48d774ee3%7C0%7C0%7C638567348266478975%7CUnknown%7CTWFpbGZsb3d8eyJWIjoiMC4wLjAwMDAiLCJQIjoiV2luMzIiLCJBTiI6Ik1haWwiLCJXVCI6Mn0%3D%7C0%7C%7C%7C&amp;sdata=QJkPRJcJ0Cur1lNKEieuIbwrbUZrAKC79cSTT4nJuh4%3D&amp;reserved=0"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7.emf"/></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04AC0C-81F5-44EC-C55D-12A33DF92FC4}"/>
              </a:ext>
            </a:extLst>
          </p:cNvPr>
          <p:cNvSpPr>
            <a:spLocks noGrp="1"/>
          </p:cNvSpPr>
          <p:nvPr>
            <p:ph type="ctrTitle"/>
          </p:nvPr>
        </p:nvSpPr>
        <p:spPr>
          <a:xfrm>
            <a:off x="893661" y="1122363"/>
            <a:ext cx="9774339" cy="2387600"/>
          </a:xfrm>
        </p:spPr>
        <p:txBody>
          <a:bodyPr>
            <a:normAutofit/>
          </a:bodyPr>
          <a:lstStyle/>
          <a:p>
            <a:pPr algn="l">
              <a:lnSpc>
                <a:spcPct val="130000"/>
              </a:lnSpc>
              <a:spcBef>
                <a:spcPts val="0"/>
              </a:spcBef>
            </a:pPr>
            <a:r>
              <a:rPr lang="en-GB" sz="5400">
                <a:solidFill>
                  <a:srgbClr val="005EB8"/>
                </a:solidFill>
              </a:rPr>
              <a:t>Integrated Performance Report</a:t>
            </a:r>
            <a:br>
              <a:rPr lang="en-GB" sz="5400">
                <a:solidFill>
                  <a:srgbClr val="005EB8"/>
                </a:solidFill>
              </a:rPr>
            </a:br>
            <a:r>
              <a:rPr lang="en-GB" sz="4400">
                <a:solidFill>
                  <a:srgbClr val="005EB8"/>
                </a:solidFill>
              </a:rPr>
              <a:t>NHS Somewhere ICB </a:t>
            </a:r>
            <a:endParaRPr lang="en-GB" sz="5400">
              <a:solidFill>
                <a:srgbClr val="005EB8"/>
              </a:solidFill>
            </a:endParaRPr>
          </a:p>
        </p:txBody>
      </p:sp>
      <p:sp>
        <p:nvSpPr>
          <p:cNvPr id="5" name="Subtitle 4">
            <a:extLst>
              <a:ext uri="{FF2B5EF4-FFF2-40B4-BE49-F238E27FC236}">
                <a16:creationId xmlns:a16="http://schemas.microsoft.com/office/drawing/2014/main" id="{C3BADFD4-62ED-A459-46B9-3ABC2DB74DEE}"/>
              </a:ext>
            </a:extLst>
          </p:cNvPr>
          <p:cNvSpPr>
            <a:spLocks noGrp="1"/>
          </p:cNvSpPr>
          <p:nvPr>
            <p:ph type="subTitle" idx="1"/>
          </p:nvPr>
        </p:nvSpPr>
        <p:spPr>
          <a:xfrm>
            <a:off x="893661" y="3579779"/>
            <a:ext cx="10774464" cy="2295504"/>
          </a:xfrm>
        </p:spPr>
        <p:txBody>
          <a:bodyPr>
            <a:normAutofit fontScale="92500" lnSpcReduction="10000"/>
          </a:bodyPr>
          <a:lstStyle/>
          <a:p>
            <a:pPr algn="l"/>
            <a:r>
              <a:rPr lang="en-GB" sz="1800" dirty="0"/>
              <a:t>March 2024 data</a:t>
            </a:r>
          </a:p>
          <a:p>
            <a:pPr algn="l"/>
            <a:endParaRPr lang="en-GB" sz="1800" dirty="0"/>
          </a:p>
          <a:p>
            <a:pPr algn="l"/>
            <a:r>
              <a:rPr lang="en-GB" sz="1800" dirty="0"/>
              <a:t>[This sample report contains a range of visualisations and page formats which are useful in guiding board level conversations. </a:t>
            </a:r>
          </a:p>
          <a:p>
            <a:pPr algn="l"/>
            <a:r>
              <a:rPr lang="en-GB" sz="1800" dirty="0"/>
              <a:t>ICBs are encouraged to consider the most appropriate format for local use and which view of data is most useful for each measure (place or provider). </a:t>
            </a:r>
          </a:p>
          <a:p>
            <a:pPr algn="l"/>
            <a:r>
              <a:rPr lang="en-GB" sz="1800" dirty="0"/>
              <a:t>It is recommended that once agreed, a consistent format and style is adopted for all sections of the integrated performance report.]</a:t>
            </a:r>
          </a:p>
        </p:txBody>
      </p:sp>
    </p:spTree>
    <p:extLst>
      <p:ext uri="{BB962C8B-B14F-4D97-AF65-F5344CB8AC3E}">
        <p14:creationId xmlns:p14="http://schemas.microsoft.com/office/powerpoint/2010/main" val="2655096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34269-40A2-31E1-D0E8-61266D12A89F}"/>
              </a:ext>
            </a:extLst>
          </p:cNvPr>
          <p:cNvSpPr>
            <a:spLocks noGrp="1"/>
          </p:cNvSpPr>
          <p:nvPr>
            <p:ph type="title"/>
          </p:nvPr>
        </p:nvSpPr>
        <p:spPr/>
        <p:txBody>
          <a:bodyPr/>
          <a:lstStyle/>
          <a:p>
            <a:r>
              <a:rPr lang="en-GB"/>
              <a:t>Inequality overview</a:t>
            </a:r>
          </a:p>
        </p:txBody>
      </p:sp>
      <p:sp>
        <p:nvSpPr>
          <p:cNvPr id="3" name="Footer Placeholder 2">
            <a:extLst>
              <a:ext uri="{FF2B5EF4-FFF2-40B4-BE49-F238E27FC236}">
                <a16:creationId xmlns:a16="http://schemas.microsoft.com/office/drawing/2014/main" id="{DD83BF1A-737D-72CF-F8FF-BE1E0053CF30}"/>
              </a:ext>
            </a:extLst>
          </p:cNvPr>
          <p:cNvSpPr>
            <a:spLocks noGrp="1"/>
          </p:cNvSpPr>
          <p:nvPr>
            <p:ph type="ftr" sz="quarter" idx="11"/>
          </p:nvPr>
        </p:nvSpPr>
        <p:spPr/>
        <p:txBody>
          <a:bodyPr/>
          <a:lstStyle/>
          <a:p>
            <a:r>
              <a:rPr lang="en-GB"/>
              <a:t>Integrated Performance Report - NHS Somewhere ICB</a:t>
            </a:r>
          </a:p>
        </p:txBody>
      </p:sp>
      <p:sp>
        <p:nvSpPr>
          <p:cNvPr id="4" name="Slide Number Placeholder 3">
            <a:extLst>
              <a:ext uri="{FF2B5EF4-FFF2-40B4-BE49-F238E27FC236}">
                <a16:creationId xmlns:a16="http://schemas.microsoft.com/office/drawing/2014/main" id="{FA118907-2EF6-E529-0ECE-EC2E978C0998}"/>
              </a:ext>
            </a:extLst>
          </p:cNvPr>
          <p:cNvSpPr>
            <a:spLocks noGrp="1"/>
          </p:cNvSpPr>
          <p:nvPr>
            <p:ph type="sldNum" sz="quarter" idx="12"/>
          </p:nvPr>
        </p:nvSpPr>
        <p:spPr/>
        <p:txBody>
          <a:bodyPr/>
          <a:lstStyle/>
          <a:p>
            <a:fld id="{434ECC57-02CD-4332-A889-1BA25B575469}" type="slidenum">
              <a:rPr lang="en-GB" smtClean="0"/>
              <a:t>10</a:t>
            </a:fld>
            <a:endParaRPr lang="en-GB"/>
          </a:p>
        </p:txBody>
      </p:sp>
      <p:graphicFrame>
        <p:nvGraphicFramePr>
          <p:cNvPr id="5" name="Chart 4">
            <a:extLst>
              <a:ext uri="{FF2B5EF4-FFF2-40B4-BE49-F238E27FC236}">
                <a16:creationId xmlns:a16="http://schemas.microsoft.com/office/drawing/2014/main" id="{649615DB-1B41-FA4D-8A1F-BF01BC96B962}"/>
              </a:ext>
            </a:extLst>
          </p:cNvPr>
          <p:cNvGraphicFramePr>
            <a:graphicFrameLocks/>
          </p:cNvGraphicFramePr>
          <p:nvPr>
            <p:extLst>
              <p:ext uri="{D42A27DB-BD31-4B8C-83A1-F6EECF244321}">
                <p14:modId xmlns:p14="http://schemas.microsoft.com/office/powerpoint/2010/main" val="1015106396"/>
              </p:ext>
            </p:extLst>
          </p:nvPr>
        </p:nvGraphicFramePr>
        <p:xfrm>
          <a:off x="6096000" y="922076"/>
          <a:ext cx="4518000" cy="21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0F70321B-23D4-60E7-2815-69F1CF40D376}"/>
              </a:ext>
            </a:extLst>
          </p:cNvPr>
          <p:cNvGraphicFramePr>
            <a:graphicFrameLocks/>
          </p:cNvGraphicFramePr>
          <p:nvPr>
            <p:extLst>
              <p:ext uri="{D42A27DB-BD31-4B8C-83A1-F6EECF244321}">
                <p14:modId xmlns:p14="http://schemas.microsoft.com/office/powerpoint/2010/main" val="4246501774"/>
              </p:ext>
            </p:extLst>
          </p:nvPr>
        </p:nvGraphicFramePr>
        <p:xfrm>
          <a:off x="6096000" y="3164707"/>
          <a:ext cx="4518000" cy="21600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DA3F6DAC-600F-F8D0-EB66-496D0F26B40D}"/>
              </a:ext>
            </a:extLst>
          </p:cNvPr>
          <p:cNvSpPr txBox="1"/>
          <p:nvPr/>
        </p:nvSpPr>
        <p:spPr>
          <a:xfrm>
            <a:off x="380502" y="5464894"/>
            <a:ext cx="11811498" cy="1046440"/>
          </a:xfrm>
          <a:prstGeom prst="rect">
            <a:avLst/>
          </a:prstGeom>
          <a:noFill/>
        </p:spPr>
        <p:txBody>
          <a:bodyPr wrap="square">
            <a:spAutoFit/>
          </a:bodyPr>
          <a:lstStyle/>
          <a:p>
            <a:r>
              <a:rPr lang="en-GB" sz="1200" i="0" dirty="0">
                <a:solidFill>
                  <a:srgbClr val="202A30"/>
                </a:solidFill>
                <a:effectLst/>
                <a:latin typeface="Arial" panose="020B0604020202020204" pitchFamily="34" charset="0"/>
                <a:cs typeface="Arial" panose="020B0604020202020204" pitchFamily="34" charset="0"/>
                <a:hlinkClick r:id="rId4"/>
              </a:rPr>
              <a:t>NHS England’s statement </a:t>
            </a:r>
            <a:r>
              <a:rPr lang="en-GB" sz="1200" dirty="0">
                <a:latin typeface="Arial" panose="020B0604020202020204" pitchFamily="34" charset="0"/>
                <a:cs typeface="Arial" panose="020B0604020202020204" pitchFamily="34" charset="0"/>
                <a:hlinkClick r:id="rId4"/>
              </a:rPr>
              <a:t>sets out the information on health inequalities </a:t>
            </a:r>
            <a:r>
              <a:rPr lang="en-GB" sz="1200" dirty="0">
                <a:latin typeface="Arial" panose="020B0604020202020204" pitchFamily="34" charset="0"/>
                <a:cs typeface="Arial" panose="020B0604020202020204" pitchFamily="34" charset="0"/>
              </a:rPr>
              <a:t>that, in NHS England’s view, relevant NHS bodies should collect, analyse and publish as part of addressing health inequalities. ICB boards should publish a range of health inequality indicators (Core20PLUS5) including measures broken down by</a:t>
            </a:r>
            <a:r>
              <a:rPr lang="en-GB" sz="1200" kern="100" dirty="0">
                <a:effectLst/>
                <a:latin typeface="Arial" panose="020B0604020202020204" pitchFamily="34" charset="0"/>
                <a:ea typeface="Calibri" panose="020F0502020204030204" pitchFamily="34" charset="0"/>
                <a:cs typeface="Arial" panose="020B0604020202020204" pitchFamily="34" charset="0"/>
              </a:rPr>
              <a:t> deprivation and ethnicity (where available). </a:t>
            </a:r>
            <a:r>
              <a:rPr lang="en-GB" sz="1200" i="0" dirty="0">
                <a:solidFill>
                  <a:srgbClr val="202A30"/>
                </a:solidFill>
                <a:effectLst/>
                <a:latin typeface="Arial" panose="020B0604020202020204" pitchFamily="34" charset="0"/>
                <a:cs typeface="Arial" panose="020B0604020202020204" pitchFamily="34" charset="0"/>
              </a:rPr>
              <a:t>As examples, the charts above show the number of 52+ week waiters and age standardised rates for emergency admissions broken down by deprivation level and ethnicity.</a:t>
            </a:r>
            <a:endParaRPr lang="en-GB" sz="1200" kern="100" dirty="0">
              <a:effectLst/>
              <a:latin typeface="Arial" panose="020B0604020202020204" pitchFamily="34" charset="0"/>
              <a:ea typeface="Calibri" panose="020F0502020204030204" pitchFamily="34" charset="0"/>
              <a:cs typeface="Arial" panose="020B0604020202020204" pitchFamily="34" charset="0"/>
            </a:endParaRPr>
          </a:p>
          <a:p>
            <a:endParaRPr lang="en-GB" sz="1400" kern="1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Chart 9">
            <a:extLst>
              <a:ext uri="{FF2B5EF4-FFF2-40B4-BE49-F238E27FC236}">
                <a16:creationId xmlns:a16="http://schemas.microsoft.com/office/drawing/2014/main" id="{01546EB6-76CF-E1DE-F728-7112F7192A40}"/>
              </a:ext>
            </a:extLst>
          </p:cNvPr>
          <p:cNvGraphicFramePr>
            <a:graphicFrameLocks/>
          </p:cNvGraphicFramePr>
          <p:nvPr>
            <p:extLst>
              <p:ext uri="{D42A27DB-BD31-4B8C-83A1-F6EECF244321}">
                <p14:modId xmlns:p14="http://schemas.microsoft.com/office/powerpoint/2010/main" val="3081843765"/>
              </p:ext>
            </p:extLst>
          </p:nvPr>
        </p:nvGraphicFramePr>
        <p:xfrm>
          <a:off x="1402307" y="923787"/>
          <a:ext cx="4519035" cy="216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Chart 10">
            <a:extLst>
              <a:ext uri="{FF2B5EF4-FFF2-40B4-BE49-F238E27FC236}">
                <a16:creationId xmlns:a16="http://schemas.microsoft.com/office/drawing/2014/main" id="{08756B6D-1D2C-D53E-33CD-28EBA3440351}"/>
              </a:ext>
            </a:extLst>
          </p:cNvPr>
          <p:cNvGraphicFramePr>
            <a:graphicFrameLocks/>
          </p:cNvGraphicFramePr>
          <p:nvPr>
            <p:extLst>
              <p:ext uri="{D42A27DB-BD31-4B8C-83A1-F6EECF244321}">
                <p14:modId xmlns:p14="http://schemas.microsoft.com/office/powerpoint/2010/main" val="4009750142"/>
              </p:ext>
            </p:extLst>
          </p:nvPr>
        </p:nvGraphicFramePr>
        <p:xfrm>
          <a:off x="1402307" y="3164707"/>
          <a:ext cx="4519035" cy="2160000"/>
        </p:xfrm>
        <a:graphic>
          <a:graphicData uri="http://schemas.openxmlformats.org/drawingml/2006/chart">
            <c:chart xmlns:c="http://schemas.openxmlformats.org/drawingml/2006/chart" xmlns:r="http://schemas.openxmlformats.org/officeDocument/2006/relationships" r:id="rId6"/>
          </a:graphicData>
        </a:graphic>
      </p:graphicFrame>
      <p:grpSp>
        <p:nvGrpSpPr>
          <p:cNvPr id="14" name="Group 13">
            <a:extLst>
              <a:ext uri="{FF2B5EF4-FFF2-40B4-BE49-F238E27FC236}">
                <a16:creationId xmlns:a16="http://schemas.microsoft.com/office/drawing/2014/main" id="{F3A20DE5-8B2C-9CF8-F6B1-239BBF4E14E2}"/>
              </a:ext>
            </a:extLst>
          </p:cNvPr>
          <p:cNvGrpSpPr/>
          <p:nvPr/>
        </p:nvGrpSpPr>
        <p:grpSpPr>
          <a:xfrm>
            <a:off x="9747795" y="118238"/>
            <a:ext cx="678359" cy="673762"/>
            <a:chOff x="4882577" y="43103"/>
            <a:chExt cx="678359" cy="673762"/>
          </a:xfrm>
        </p:grpSpPr>
        <p:sp>
          <p:nvSpPr>
            <p:cNvPr id="15" name="Flowchart: Connector 14">
              <a:extLst>
                <a:ext uri="{FF2B5EF4-FFF2-40B4-BE49-F238E27FC236}">
                  <a16:creationId xmlns:a16="http://schemas.microsoft.com/office/drawing/2014/main" id="{48B08D45-0EC3-726A-08B9-674EF529676B}"/>
                </a:ext>
              </a:extLst>
            </p:cNvPr>
            <p:cNvSpPr/>
            <p:nvPr/>
          </p:nvSpPr>
          <p:spPr>
            <a:xfrm>
              <a:off x="4882577" y="43103"/>
              <a:ext cx="678359" cy="673762"/>
            </a:xfrm>
            <a:prstGeom prst="flowChartConnector">
              <a:avLst/>
            </a:prstGeom>
            <a:solidFill>
              <a:srgbClr val="E2D286"/>
            </a:solid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15">
              <a:extLst>
                <a:ext uri="{FF2B5EF4-FFF2-40B4-BE49-F238E27FC236}">
                  <a16:creationId xmlns:a16="http://schemas.microsoft.com/office/drawing/2014/main" id="{E3803470-864B-BED6-6179-A64CBC79142B}"/>
                </a:ext>
              </a:extLst>
            </p:cNvPr>
            <p:cNvPicPr>
              <a:picLocks noChangeAspect="1"/>
            </p:cNvPicPr>
            <p:nvPr/>
          </p:nvPicPr>
          <p:blipFill>
            <a:blip r:embed="rId7">
              <a:duotone>
                <a:schemeClr val="accent3">
                  <a:shade val="45000"/>
                  <a:satMod val="135000"/>
                </a:schemeClr>
                <a:prstClr val="white"/>
              </a:duotone>
            </a:blip>
            <a:stretch>
              <a:fillRect/>
            </a:stretch>
          </p:blipFill>
          <p:spPr>
            <a:xfrm>
              <a:off x="5026493" y="184721"/>
              <a:ext cx="390525" cy="390525"/>
            </a:xfrm>
            <a:prstGeom prst="rect">
              <a:avLst/>
            </a:prstGeom>
          </p:spPr>
        </p:pic>
      </p:grpSp>
    </p:spTree>
    <p:extLst>
      <p:ext uri="{BB962C8B-B14F-4D97-AF65-F5344CB8AC3E}">
        <p14:creationId xmlns:p14="http://schemas.microsoft.com/office/powerpoint/2010/main" val="3374868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34269-40A2-31E1-D0E8-61266D12A89F}"/>
              </a:ext>
            </a:extLst>
          </p:cNvPr>
          <p:cNvSpPr>
            <a:spLocks noGrp="1"/>
          </p:cNvSpPr>
          <p:nvPr>
            <p:ph type="title"/>
          </p:nvPr>
        </p:nvSpPr>
        <p:spPr/>
        <p:txBody>
          <a:bodyPr/>
          <a:lstStyle/>
          <a:p>
            <a:r>
              <a:rPr lang="en-GB" dirty="0"/>
              <a:t>Metric glossary and definitions</a:t>
            </a:r>
          </a:p>
        </p:txBody>
      </p:sp>
      <p:sp>
        <p:nvSpPr>
          <p:cNvPr id="3" name="Footer Placeholder 2">
            <a:extLst>
              <a:ext uri="{FF2B5EF4-FFF2-40B4-BE49-F238E27FC236}">
                <a16:creationId xmlns:a16="http://schemas.microsoft.com/office/drawing/2014/main" id="{DD83BF1A-737D-72CF-F8FF-BE1E0053CF30}"/>
              </a:ext>
            </a:extLst>
          </p:cNvPr>
          <p:cNvSpPr>
            <a:spLocks noGrp="1"/>
          </p:cNvSpPr>
          <p:nvPr>
            <p:ph type="ftr" sz="quarter" idx="11"/>
          </p:nvPr>
        </p:nvSpPr>
        <p:spPr/>
        <p:txBody>
          <a:bodyPr/>
          <a:lstStyle/>
          <a:p>
            <a:r>
              <a:rPr lang="en-GB"/>
              <a:t>Integrated Performance Report - NHS Somewhere ICB</a:t>
            </a:r>
          </a:p>
        </p:txBody>
      </p:sp>
      <p:sp>
        <p:nvSpPr>
          <p:cNvPr id="4" name="Slide Number Placeholder 3">
            <a:extLst>
              <a:ext uri="{FF2B5EF4-FFF2-40B4-BE49-F238E27FC236}">
                <a16:creationId xmlns:a16="http://schemas.microsoft.com/office/drawing/2014/main" id="{FA118907-2EF6-E529-0ECE-EC2E978C0998}"/>
              </a:ext>
            </a:extLst>
          </p:cNvPr>
          <p:cNvSpPr>
            <a:spLocks noGrp="1"/>
          </p:cNvSpPr>
          <p:nvPr>
            <p:ph type="sldNum" sz="quarter" idx="12"/>
          </p:nvPr>
        </p:nvSpPr>
        <p:spPr/>
        <p:txBody>
          <a:bodyPr/>
          <a:lstStyle/>
          <a:p>
            <a:fld id="{434ECC57-02CD-4332-A889-1BA25B575469}" type="slidenum">
              <a:rPr lang="en-GB" smtClean="0"/>
              <a:t>11</a:t>
            </a:fld>
            <a:endParaRPr lang="en-GB"/>
          </a:p>
        </p:txBody>
      </p:sp>
      <p:graphicFrame>
        <p:nvGraphicFramePr>
          <p:cNvPr id="5" name="Table 5">
            <a:extLst>
              <a:ext uri="{FF2B5EF4-FFF2-40B4-BE49-F238E27FC236}">
                <a16:creationId xmlns:a16="http://schemas.microsoft.com/office/drawing/2014/main" id="{0EE59D6B-CCAE-8154-1ACC-C656B7933192}"/>
              </a:ext>
            </a:extLst>
          </p:cNvPr>
          <p:cNvGraphicFramePr>
            <a:graphicFrameLocks noGrp="1"/>
          </p:cNvGraphicFramePr>
          <p:nvPr>
            <p:extLst>
              <p:ext uri="{D42A27DB-BD31-4B8C-83A1-F6EECF244321}">
                <p14:modId xmlns:p14="http://schemas.microsoft.com/office/powerpoint/2010/main" val="2171589272"/>
              </p:ext>
            </p:extLst>
          </p:nvPr>
        </p:nvGraphicFramePr>
        <p:xfrm>
          <a:off x="144000" y="816426"/>
          <a:ext cx="11772001" cy="5638800"/>
        </p:xfrm>
        <a:graphic>
          <a:graphicData uri="http://schemas.openxmlformats.org/drawingml/2006/table">
            <a:tbl>
              <a:tblPr firstRow="1" bandRow="1">
                <a:tableStyleId>{5940675A-B579-460E-94D1-54222C63F5DA}</a:tableStyleId>
              </a:tblPr>
              <a:tblGrid>
                <a:gridCol w="2904000">
                  <a:extLst>
                    <a:ext uri="{9D8B030D-6E8A-4147-A177-3AD203B41FA5}">
                      <a16:colId xmlns:a16="http://schemas.microsoft.com/office/drawing/2014/main" val="2901339504"/>
                    </a:ext>
                  </a:extLst>
                </a:gridCol>
                <a:gridCol w="1137920">
                  <a:extLst>
                    <a:ext uri="{9D8B030D-6E8A-4147-A177-3AD203B41FA5}">
                      <a16:colId xmlns:a16="http://schemas.microsoft.com/office/drawing/2014/main" val="3281939191"/>
                    </a:ext>
                  </a:extLst>
                </a:gridCol>
                <a:gridCol w="3251200">
                  <a:extLst>
                    <a:ext uri="{9D8B030D-6E8A-4147-A177-3AD203B41FA5}">
                      <a16:colId xmlns:a16="http://schemas.microsoft.com/office/drawing/2014/main" val="2319401640"/>
                    </a:ext>
                  </a:extLst>
                </a:gridCol>
                <a:gridCol w="3251200">
                  <a:extLst>
                    <a:ext uri="{9D8B030D-6E8A-4147-A177-3AD203B41FA5}">
                      <a16:colId xmlns:a16="http://schemas.microsoft.com/office/drawing/2014/main" val="479894420"/>
                    </a:ext>
                  </a:extLst>
                </a:gridCol>
                <a:gridCol w="1227681">
                  <a:extLst>
                    <a:ext uri="{9D8B030D-6E8A-4147-A177-3AD203B41FA5}">
                      <a16:colId xmlns:a16="http://schemas.microsoft.com/office/drawing/2014/main" val="2985124369"/>
                    </a:ext>
                  </a:extLst>
                </a:gridCol>
              </a:tblGrid>
              <a:tr h="427786">
                <a:tc>
                  <a:txBody>
                    <a:bodyPr/>
                    <a:lstStyle/>
                    <a:p>
                      <a:pPr algn="ctr"/>
                      <a:r>
                        <a:rPr lang="en-GB" sz="1200">
                          <a:solidFill>
                            <a:schemeClr val="bg1"/>
                          </a:solidFill>
                          <a:latin typeface="Arial" panose="020B0604020202020204" pitchFamily="34" charset="0"/>
                          <a:cs typeface="Arial" panose="020B0604020202020204" pitchFamily="34" charset="0"/>
                        </a:rPr>
                        <a:t>Metric</a:t>
                      </a:r>
                    </a:p>
                  </a:txBody>
                  <a:tcPr anchor="ctr">
                    <a:solidFill>
                      <a:srgbClr val="005EB8"/>
                    </a:solidFill>
                  </a:tcPr>
                </a:tc>
                <a:tc>
                  <a:txBody>
                    <a:bodyPr/>
                    <a:lstStyle/>
                    <a:p>
                      <a:pPr algn="ctr"/>
                      <a:r>
                        <a:rPr lang="en-GB" sz="1200">
                          <a:solidFill>
                            <a:schemeClr val="bg1"/>
                          </a:solidFill>
                          <a:latin typeface="Arial" panose="020B0604020202020204" pitchFamily="34" charset="0"/>
                          <a:cs typeface="Arial" panose="020B0604020202020204" pitchFamily="34" charset="0"/>
                        </a:rPr>
                        <a:t>Improvement Direction</a:t>
                      </a:r>
                    </a:p>
                  </a:txBody>
                  <a:tcPr anchor="ctr">
                    <a:solidFill>
                      <a:srgbClr val="005EB8"/>
                    </a:solidFill>
                  </a:tcPr>
                </a:tc>
                <a:tc>
                  <a:txBody>
                    <a:bodyPr/>
                    <a:lstStyle/>
                    <a:p>
                      <a:pPr algn="ctr"/>
                      <a:r>
                        <a:rPr lang="en-GB" sz="1200">
                          <a:solidFill>
                            <a:schemeClr val="bg1"/>
                          </a:solidFill>
                          <a:latin typeface="Arial" panose="020B0604020202020204" pitchFamily="34" charset="0"/>
                          <a:cs typeface="Arial" panose="020B0604020202020204" pitchFamily="34" charset="0"/>
                        </a:rPr>
                        <a:t>Definition</a:t>
                      </a:r>
                    </a:p>
                  </a:txBody>
                  <a:tcPr anchor="ctr">
                    <a:solidFill>
                      <a:srgbClr val="005EB8"/>
                    </a:solidFill>
                  </a:tcPr>
                </a:tc>
                <a:tc>
                  <a:txBody>
                    <a:bodyPr/>
                    <a:lstStyle/>
                    <a:p>
                      <a:pPr algn="ctr"/>
                      <a:r>
                        <a:rPr lang="en-GB" sz="1200">
                          <a:solidFill>
                            <a:schemeClr val="bg1"/>
                          </a:solidFill>
                          <a:latin typeface="Arial" panose="020B0604020202020204" pitchFamily="34" charset="0"/>
                          <a:cs typeface="Arial" panose="020B0604020202020204" pitchFamily="34" charset="0"/>
                        </a:rPr>
                        <a:t>Methodology / Exclusions</a:t>
                      </a:r>
                    </a:p>
                  </a:txBody>
                  <a:tcPr anchor="ctr">
                    <a:solidFill>
                      <a:srgbClr val="005EB8"/>
                    </a:solidFill>
                  </a:tcPr>
                </a:tc>
                <a:tc>
                  <a:txBody>
                    <a:bodyPr/>
                    <a:lstStyle/>
                    <a:p>
                      <a:pPr algn="ctr"/>
                      <a:r>
                        <a:rPr lang="en-GB" sz="1200">
                          <a:solidFill>
                            <a:schemeClr val="bg1"/>
                          </a:solidFill>
                          <a:latin typeface="Arial" panose="020B0604020202020204" pitchFamily="34" charset="0"/>
                          <a:cs typeface="Arial" panose="020B0604020202020204" pitchFamily="34" charset="0"/>
                        </a:rPr>
                        <a:t>Data Source</a:t>
                      </a:r>
                    </a:p>
                  </a:txBody>
                  <a:tcPr anchor="ctr">
                    <a:solidFill>
                      <a:srgbClr val="005EB8"/>
                    </a:solidFill>
                  </a:tcPr>
                </a:tc>
                <a:extLst>
                  <a:ext uri="{0D108BD9-81ED-4DB2-BD59-A6C34878D82A}">
                    <a16:rowId xmlns:a16="http://schemas.microsoft.com/office/drawing/2014/main" val="716489567"/>
                  </a:ext>
                </a:extLst>
              </a:tr>
              <a:tr h="256672">
                <a:tc>
                  <a:txBody>
                    <a:bodyPr/>
                    <a:lstStyle/>
                    <a:p>
                      <a:pPr algn="l" fontAlgn="b"/>
                      <a:r>
                        <a:rPr lang="en-GB" sz="1100" dirty="0">
                          <a:latin typeface="Arial" panose="020B0604020202020204" pitchFamily="34" charset="0"/>
                          <a:cs typeface="Arial" panose="020B0604020202020204" pitchFamily="34" charset="0"/>
                        </a:rPr>
                        <a:t>UEC ED 4hr performance</a:t>
                      </a:r>
                    </a:p>
                  </a:txBody>
                  <a:tcPr marL="7620" marR="7620" marT="7620" marB="0" anchor="ctr"/>
                </a:tc>
                <a:tc>
                  <a:txBody>
                    <a:bodyPr/>
                    <a:lstStyle/>
                    <a:p>
                      <a:pPr algn="ctr"/>
                      <a:r>
                        <a:rPr lang="en-GB" sz="1100">
                          <a:latin typeface="Arial" panose="020B0604020202020204" pitchFamily="34" charset="0"/>
                          <a:cs typeface="Arial" panose="020B0604020202020204" pitchFamily="34" charset="0"/>
                        </a:rPr>
                        <a:t>Up</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794279727"/>
                  </a:ext>
                </a:extLst>
              </a:tr>
              <a:tr h="256672">
                <a:tc>
                  <a:txBody>
                    <a:bodyPr/>
                    <a:lstStyle/>
                    <a:p>
                      <a:pPr algn="l" fontAlgn="b"/>
                      <a:r>
                        <a:rPr lang="en-GB" sz="1100" dirty="0">
                          <a:latin typeface="Arial" panose="020B0604020202020204" pitchFamily="34" charset="0"/>
                          <a:cs typeface="Arial" panose="020B0604020202020204" pitchFamily="34" charset="0"/>
                        </a:rPr>
                        <a:t>UEC ambulance CAT2 mean</a:t>
                      </a:r>
                    </a:p>
                  </a:txBody>
                  <a:tcPr marL="7620" marR="7620" marT="7620" marB="0" anchor="ctr"/>
                </a:tc>
                <a:tc>
                  <a:txBody>
                    <a:bodyPr/>
                    <a:lstStyle/>
                    <a:p>
                      <a:pPr algn="ctr"/>
                      <a:r>
                        <a:rPr lang="en-GB" sz="1100">
                          <a:latin typeface="Arial" panose="020B0604020202020204" pitchFamily="34" charset="0"/>
                          <a:cs typeface="Arial" panose="020B0604020202020204" pitchFamily="34" charset="0"/>
                        </a:rPr>
                        <a:t>Down</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055573368"/>
                  </a:ext>
                </a:extLst>
              </a:tr>
              <a:tr h="256672">
                <a:tc>
                  <a:txBody>
                    <a:bodyPr/>
                    <a:lstStyle/>
                    <a:p>
                      <a:pPr algn="l" fontAlgn="b"/>
                      <a:r>
                        <a:rPr lang="en-GB" sz="1100" dirty="0">
                          <a:latin typeface="Arial" panose="020B0604020202020204" pitchFamily="34" charset="0"/>
                          <a:cs typeface="Arial" panose="020B0604020202020204" pitchFamily="34" charset="0"/>
                        </a:rPr>
                        <a:t>RTT 18 </a:t>
                      </a:r>
                      <a:r>
                        <a:rPr lang="en-GB" sz="1100" dirty="0" err="1">
                          <a:latin typeface="Arial" panose="020B0604020202020204" pitchFamily="34" charset="0"/>
                          <a:cs typeface="Arial" panose="020B0604020202020204" pitchFamily="34" charset="0"/>
                        </a:rPr>
                        <a:t>wk</a:t>
                      </a:r>
                      <a:r>
                        <a:rPr lang="en-GB" sz="1100" dirty="0">
                          <a:latin typeface="Arial" panose="020B0604020202020204" pitchFamily="34" charset="0"/>
                          <a:cs typeface="Arial" panose="020B0604020202020204" pitchFamily="34" charset="0"/>
                        </a:rPr>
                        <a:t> waiting list</a:t>
                      </a:r>
                    </a:p>
                  </a:txBody>
                  <a:tcPr marL="7620" marR="7620" marT="762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a:latin typeface="Arial" panose="020B0604020202020204" pitchFamily="34" charset="0"/>
                          <a:cs typeface="Arial" panose="020B0604020202020204" pitchFamily="34" charset="0"/>
                        </a:rPr>
                        <a:t>Down</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433731351"/>
                  </a:ext>
                </a:extLst>
              </a:tr>
              <a:tr h="256672">
                <a:tc>
                  <a:txBody>
                    <a:bodyPr/>
                    <a:lstStyle/>
                    <a:p>
                      <a:pPr algn="l" fontAlgn="b"/>
                      <a:r>
                        <a:rPr lang="en-GB" sz="1100" dirty="0">
                          <a:latin typeface="Arial" panose="020B0604020202020204" pitchFamily="34" charset="0"/>
                          <a:cs typeface="Arial" panose="020B0604020202020204" pitchFamily="34" charset="0"/>
                        </a:rPr>
                        <a:t>RTT 18 </a:t>
                      </a:r>
                      <a:r>
                        <a:rPr lang="en-GB" sz="1100" dirty="0" err="1">
                          <a:latin typeface="Arial" panose="020B0604020202020204" pitchFamily="34" charset="0"/>
                          <a:cs typeface="Arial" panose="020B0604020202020204" pitchFamily="34" charset="0"/>
                        </a:rPr>
                        <a:t>wk</a:t>
                      </a:r>
                      <a:r>
                        <a:rPr lang="en-GB" sz="1100" dirty="0">
                          <a:latin typeface="Arial" panose="020B0604020202020204" pitchFamily="34" charset="0"/>
                          <a:cs typeface="Arial" panose="020B0604020202020204" pitchFamily="34" charset="0"/>
                        </a:rPr>
                        <a:t> 65+wk waits</a:t>
                      </a:r>
                    </a:p>
                  </a:txBody>
                  <a:tcPr marL="7620" marR="7620" marT="762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a:latin typeface="Arial" panose="020B0604020202020204" pitchFamily="34" charset="0"/>
                          <a:cs typeface="Arial" panose="020B0604020202020204" pitchFamily="34" charset="0"/>
                        </a:rPr>
                        <a:t>Down</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182305996"/>
                  </a:ext>
                </a:extLst>
              </a:tr>
              <a:tr h="256672">
                <a:tc>
                  <a:txBody>
                    <a:bodyPr/>
                    <a:lstStyle/>
                    <a:p>
                      <a:pPr algn="l" fontAlgn="b"/>
                      <a:r>
                        <a:rPr lang="en-GB" sz="1100" dirty="0">
                          <a:latin typeface="Arial" panose="020B0604020202020204" pitchFamily="34" charset="0"/>
                          <a:cs typeface="Arial" panose="020B0604020202020204" pitchFamily="34" charset="0"/>
                        </a:rPr>
                        <a:t>Diagnostics Waiting List</a:t>
                      </a:r>
                    </a:p>
                  </a:txBody>
                  <a:tcPr marL="7620" marR="7620" marT="762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a:latin typeface="Arial" panose="020B0604020202020204" pitchFamily="34" charset="0"/>
                          <a:cs typeface="Arial" panose="020B0604020202020204" pitchFamily="34" charset="0"/>
                        </a:rPr>
                        <a:t>Down</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830915141"/>
                  </a:ext>
                </a:extLst>
              </a:tr>
              <a:tr h="256672">
                <a:tc>
                  <a:txBody>
                    <a:bodyPr/>
                    <a:lstStyle/>
                    <a:p>
                      <a:pPr algn="l" fontAlgn="b"/>
                      <a:r>
                        <a:rPr lang="en-GB" sz="1100" dirty="0">
                          <a:latin typeface="Arial" panose="020B0604020202020204" pitchFamily="34" charset="0"/>
                          <a:cs typeface="Arial" panose="020B0604020202020204" pitchFamily="34" charset="0"/>
                        </a:rPr>
                        <a:t>Diagnostics within 6 </a:t>
                      </a:r>
                      <a:r>
                        <a:rPr lang="en-GB" sz="1100" dirty="0" err="1">
                          <a:latin typeface="Arial" panose="020B0604020202020204" pitchFamily="34" charset="0"/>
                          <a:cs typeface="Arial" panose="020B0604020202020204" pitchFamily="34" charset="0"/>
                        </a:rPr>
                        <a:t>wks</a:t>
                      </a:r>
                      <a:endParaRPr lang="en-GB" sz="1100" dirty="0">
                        <a:latin typeface="Arial" panose="020B0604020202020204" pitchFamily="34" charset="0"/>
                        <a:cs typeface="Arial" panose="020B0604020202020204" pitchFamily="34" charset="0"/>
                      </a:endParaRPr>
                    </a:p>
                  </a:txBody>
                  <a:tcPr marL="7620" marR="7620" marT="7620" marB="0" anchor="ctr"/>
                </a:tc>
                <a:tc>
                  <a:txBody>
                    <a:bodyPr/>
                    <a:lstStyle/>
                    <a:p>
                      <a:pPr algn="ctr"/>
                      <a:r>
                        <a:rPr lang="en-GB" sz="1100">
                          <a:latin typeface="Arial" panose="020B0604020202020204" pitchFamily="34" charset="0"/>
                          <a:cs typeface="Arial" panose="020B0604020202020204" pitchFamily="34" charset="0"/>
                        </a:rPr>
                        <a:t>Up</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7939506"/>
                  </a:ext>
                </a:extLst>
              </a:tr>
              <a:tr h="256672">
                <a:tc>
                  <a:txBody>
                    <a:bodyPr/>
                    <a:lstStyle/>
                    <a:p>
                      <a:pPr algn="l" fontAlgn="b"/>
                      <a:r>
                        <a:rPr lang="en-GB" sz="1100">
                          <a:latin typeface="Arial" panose="020B0604020202020204" pitchFamily="34" charset="0"/>
                          <a:cs typeface="Arial" panose="020B0604020202020204" pitchFamily="34" charset="0"/>
                        </a:rPr>
                        <a:t>Cancer 28 Day FDS </a:t>
                      </a:r>
                    </a:p>
                  </a:txBody>
                  <a:tcPr marL="7620" marR="7620" marT="762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a:latin typeface="Arial" panose="020B0604020202020204" pitchFamily="34" charset="0"/>
                          <a:cs typeface="Arial" panose="020B0604020202020204" pitchFamily="34" charset="0"/>
                        </a:rPr>
                        <a:t>Down</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056200714"/>
                  </a:ext>
                </a:extLst>
              </a:tr>
              <a:tr h="256672">
                <a:tc>
                  <a:txBody>
                    <a:bodyPr/>
                    <a:lstStyle/>
                    <a:p>
                      <a:pPr algn="l" fontAlgn="b"/>
                      <a:r>
                        <a:rPr lang="en-GB" sz="1100">
                          <a:latin typeface="Arial" panose="020B0604020202020204" pitchFamily="34" charset="0"/>
                          <a:cs typeface="Arial" panose="020B0604020202020204" pitchFamily="34" charset="0"/>
                        </a:rPr>
                        <a:t>Cancer 62 Day Waits</a:t>
                      </a:r>
                    </a:p>
                  </a:txBody>
                  <a:tcPr marL="7620" marR="7620" marT="762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a:latin typeface="Arial" panose="020B0604020202020204" pitchFamily="34" charset="0"/>
                          <a:cs typeface="Arial" panose="020B0604020202020204" pitchFamily="34" charset="0"/>
                        </a:rPr>
                        <a:t>Down</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181403613"/>
                  </a:ext>
                </a:extLst>
              </a:tr>
              <a:tr h="256672">
                <a:tc>
                  <a:txBody>
                    <a:bodyPr/>
                    <a:lstStyle/>
                    <a:p>
                      <a:pPr algn="l" fontAlgn="b"/>
                      <a:r>
                        <a:rPr lang="en-GB" sz="1100">
                          <a:latin typeface="Arial" panose="020B0604020202020204" pitchFamily="34" charset="0"/>
                          <a:cs typeface="Arial" panose="020B0604020202020204" pitchFamily="34" charset="0"/>
                        </a:rPr>
                        <a:t>GP Appointments</a:t>
                      </a:r>
                    </a:p>
                  </a:txBody>
                  <a:tcPr marL="7620" marR="7620" marT="7620" marB="0" anchor="ctr"/>
                </a:tc>
                <a:tc>
                  <a:txBody>
                    <a:bodyPr/>
                    <a:lstStyle/>
                    <a:p>
                      <a:pPr algn="ctr"/>
                      <a:r>
                        <a:rPr lang="en-GB" sz="1100">
                          <a:latin typeface="Arial" panose="020B0604020202020204" pitchFamily="34" charset="0"/>
                          <a:cs typeface="Arial" panose="020B0604020202020204" pitchFamily="34" charset="0"/>
                        </a:rPr>
                        <a:t>Up</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746725840"/>
                  </a:ext>
                </a:extLst>
              </a:tr>
              <a:tr h="256672">
                <a:tc>
                  <a:txBody>
                    <a:bodyPr/>
                    <a:lstStyle/>
                    <a:p>
                      <a:pPr algn="l" fontAlgn="b"/>
                      <a:r>
                        <a:rPr lang="en-GB" sz="1100" dirty="0">
                          <a:latin typeface="Arial" panose="020B0604020202020204" pitchFamily="34" charset="0"/>
                          <a:cs typeface="Arial" panose="020B0604020202020204" pitchFamily="34" charset="0"/>
                        </a:rPr>
                        <a:t>GP Booked &amp; Seen in 14 days</a:t>
                      </a:r>
                    </a:p>
                  </a:txBody>
                  <a:tcPr marL="7620" marR="7620" marT="7620" marB="0" anchor="ctr"/>
                </a:tc>
                <a:tc>
                  <a:txBody>
                    <a:bodyPr/>
                    <a:lstStyle/>
                    <a:p>
                      <a:pPr algn="ctr"/>
                      <a:r>
                        <a:rPr lang="en-GB" sz="1100">
                          <a:latin typeface="Arial" panose="020B0604020202020204" pitchFamily="34" charset="0"/>
                          <a:cs typeface="Arial" panose="020B0604020202020204" pitchFamily="34" charset="0"/>
                        </a:rPr>
                        <a:t>Up</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951439891"/>
                  </a:ext>
                </a:extLst>
              </a:tr>
              <a:tr h="256672">
                <a:tc>
                  <a:txBody>
                    <a:bodyPr/>
                    <a:lstStyle/>
                    <a:p>
                      <a:pPr algn="l" fontAlgn="b"/>
                      <a:r>
                        <a:rPr lang="en-GB" sz="1100">
                          <a:latin typeface="Arial" panose="020B0604020202020204" pitchFamily="34" charset="0"/>
                          <a:cs typeface="Arial" panose="020B0604020202020204" pitchFamily="34" charset="0"/>
                        </a:rPr>
                        <a:t>Community Waiting List</a:t>
                      </a:r>
                    </a:p>
                  </a:txBody>
                  <a:tcPr marL="7620" marR="7620" marT="762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a:latin typeface="Arial" panose="020B0604020202020204" pitchFamily="34" charset="0"/>
                          <a:cs typeface="Arial" panose="020B0604020202020204" pitchFamily="34" charset="0"/>
                        </a:rPr>
                        <a:t>Down</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978902020"/>
                  </a:ext>
                </a:extLst>
              </a:tr>
              <a:tr h="256672">
                <a:tc>
                  <a:txBody>
                    <a:bodyPr/>
                    <a:lstStyle/>
                    <a:p>
                      <a:pPr algn="l" fontAlgn="b"/>
                      <a:r>
                        <a:rPr lang="en-GB" sz="1100">
                          <a:latin typeface="Arial" panose="020B0604020202020204" pitchFamily="34" charset="0"/>
                          <a:cs typeface="Arial" panose="020B0604020202020204" pitchFamily="34" charset="0"/>
                        </a:rPr>
                        <a:t>Community 2hr UCR</a:t>
                      </a:r>
                    </a:p>
                  </a:txBody>
                  <a:tcPr marL="7620" marR="7620" marT="7620" marB="0" anchor="ctr"/>
                </a:tc>
                <a:tc>
                  <a:txBody>
                    <a:bodyPr/>
                    <a:lstStyle/>
                    <a:p>
                      <a:pPr algn="ctr"/>
                      <a:r>
                        <a:rPr lang="en-GB" sz="1100">
                          <a:latin typeface="Arial" panose="020B0604020202020204" pitchFamily="34" charset="0"/>
                          <a:cs typeface="Arial" panose="020B0604020202020204" pitchFamily="34" charset="0"/>
                        </a:rPr>
                        <a:t>Up</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720897058"/>
                  </a:ext>
                </a:extLst>
              </a:tr>
              <a:tr h="256672">
                <a:tc>
                  <a:txBody>
                    <a:bodyPr/>
                    <a:lstStyle/>
                    <a:p>
                      <a:pPr algn="l" fontAlgn="b"/>
                      <a:r>
                        <a:rPr lang="en-GB" sz="1100">
                          <a:latin typeface="Arial" panose="020B0604020202020204" pitchFamily="34" charset="0"/>
                          <a:cs typeface="Arial" panose="020B0604020202020204" pitchFamily="34" charset="0"/>
                        </a:rPr>
                        <a:t>PHI Hypertension Performance</a:t>
                      </a:r>
                    </a:p>
                  </a:txBody>
                  <a:tcPr marL="7620" marR="7620" marT="7620" marB="0" anchor="ctr"/>
                </a:tc>
                <a:tc>
                  <a:txBody>
                    <a:bodyPr/>
                    <a:lstStyle/>
                    <a:p>
                      <a:pPr algn="ctr"/>
                      <a:r>
                        <a:rPr lang="en-GB" sz="1100">
                          <a:latin typeface="Arial" panose="020B0604020202020204" pitchFamily="34" charset="0"/>
                          <a:cs typeface="Arial" panose="020B0604020202020204" pitchFamily="34" charset="0"/>
                        </a:rPr>
                        <a:t>Up</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516103873"/>
                  </a:ext>
                </a:extLst>
              </a:tr>
              <a:tr h="256672">
                <a:tc>
                  <a:txBody>
                    <a:bodyPr/>
                    <a:lstStyle/>
                    <a:p>
                      <a:pPr algn="l" fontAlgn="b"/>
                      <a:r>
                        <a:rPr lang="en-GB" sz="1100">
                          <a:latin typeface="Arial" panose="020B0604020202020204" pitchFamily="34" charset="0"/>
                          <a:cs typeface="Arial" panose="020B0604020202020204" pitchFamily="34" charset="0"/>
                        </a:rPr>
                        <a:t>PHI CVD Performance</a:t>
                      </a:r>
                    </a:p>
                  </a:txBody>
                  <a:tcPr marL="7620" marR="7620" marT="7620" marB="0" anchor="ctr"/>
                </a:tc>
                <a:tc>
                  <a:txBody>
                    <a:bodyPr/>
                    <a:lstStyle/>
                    <a:p>
                      <a:pPr algn="ctr"/>
                      <a:r>
                        <a:rPr lang="en-GB" sz="1100">
                          <a:latin typeface="Arial" panose="020B0604020202020204" pitchFamily="34" charset="0"/>
                          <a:cs typeface="Arial" panose="020B0604020202020204" pitchFamily="34" charset="0"/>
                        </a:rPr>
                        <a:t>Up</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358886090"/>
                  </a:ext>
                </a:extLst>
              </a:tr>
              <a:tr h="256672">
                <a:tc>
                  <a:txBody>
                    <a:bodyPr/>
                    <a:lstStyle/>
                    <a:p>
                      <a:pPr algn="l" fontAlgn="b"/>
                      <a:r>
                        <a:rPr lang="en-GB" sz="1100">
                          <a:latin typeface="Arial" panose="020B0604020202020204" pitchFamily="34" charset="0"/>
                          <a:cs typeface="Arial" panose="020B0604020202020204" pitchFamily="34" charset="0"/>
                        </a:rPr>
                        <a:t>LD&amp;A Health Checks in Month</a:t>
                      </a:r>
                    </a:p>
                  </a:txBody>
                  <a:tcPr marL="7620" marR="7620" marT="7620" marB="0" anchor="ctr"/>
                </a:tc>
                <a:tc>
                  <a:txBody>
                    <a:bodyPr/>
                    <a:lstStyle/>
                    <a:p>
                      <a:pPr algn="ctr"/>
                      <a:r>
                        <a:rPr lang="en-GB" sz="1100">
                          <a:latin typeface="Arial" panose="020B0604020202020204" pitchFamily="34" charset="0"/>
                          <a:cs typeface="Arial" panose="020B0604020202020204" pitchFamily="34" charset="0"/>
                        </a:rPr>
                        <a:t>Up</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381232245"/>
                  </a:ext>
                </a:extLst>
              </a:tr>
              <a:tr h="256672">
                <a:tc>
                  <a:txBody>
                    <a:bodyPr/>
                    <a:lstStyle/>
                    <a:p>
                      <a:pPr algn="l" fontAlgn="b"/>
                      <a:r>
                        <a:rPr lang="en-GB" sz="1100">
                          <a:latin typeface="Arial" panose="020B0604020202020204" pitchFamily="34" charset="0"/>
                          <a:cs typeface="Arial" panose="020B0604020202020204" pitchFamily="34" charset="0"/>
                        </a:rPr>
                        <a:t>LD&amp;A Adult IP Per Million</a:t>
                      </a:r>
                    </a:p>
                  </a:txBody>
                  <a:tcPr marL="7620" marR="7620" marT="7620" marB="0" anchor="ctr"/>
                </a:tc>
                <a:tc>
                  <a:txBody>
                    <a:bodyPr/>
                    <a:lstStyle/>
                    <a:p>
                      <a:pPr algn="ctr"/>
                      <a:r>
                        <a:rPr lang="en-GB" sz="1100">
                          <a:latin typeface="Arial" panose="020B0604020202020204" pitchFamily="34" charset="0"/>
                          <a:cs typeface="Arial" panose="020B0604020202020204" pitchFamily="34" charset="0"/>
                        </a:rPr>
                        <a:t>Down</a:t>
                      </a:r>
                    </a:p>
                  </a:txBody>
                  <a:tcPr anchor="ctr"/>
                </a:tc>
                <a:tc>
                  <a:txBody>
                    <a:bodyPr/>
                    <a:lstStyle/>
                    <a:p>
                      <a:pPr algn="ctr"/>
                      <a:endParaRPr lang="en-GB" sz="1100" dirty="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528307214"/>
                  </a:ext>
                </a:extLst>
              </a:tr>
              <a:tr h="256672">
                <a:tc>
                  <a:txBody>
                    <a:bodyPr/>
                    <a:lstStyle/>
                    <a:p>
                      <a:pPr algn="l" fontAlgn="b"/>
                      <a:r>
                        <a:rPr lang="en-GB" sz="1100">
                          <a:latin typeface="Arial" panose="020B0604020202020204" pitchFamily="34" charset="0"/>
                          <a:cs typeface="Arial" panose="020B0604020202020204" pitchFamily="34" charset="0"/>
                        </a:rPr>
                        <a:t>MH Dementia Diagnosis Rate</a:t>
                      </a:r>
                    </a:p>
                  </a:txBody>
                  <a:tcPr marL="7620" marR="7620" marT="7620" marB="0" anchor="ctr"/>
                </a:tc>
                <a:tc>
                  <a:txBody>
                    <a:bodyPr/>
                    <a:lstStyle/>
                    <a:p>
                      <a:pPr algn="ctr"/>
                      <a:r>
                        <a:rPr lang="en-GB" sz="1100">
                          <a:latin typeface="Arial" panose="020B0604020202020204" pitchFamily="34" charset="0"/>
                          <a:cs typeface="Arial" panose="020B0604020202020204" pitchFamily="34" charset="0"/>
                        </a:rPr>
                        <a:t>Up</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753524615"/>
                  </a:ext>
                </a:extLst>
              </a:tr>
              <a:tr h="256672">
                <a:tc>
                  <a:txBody>
                    <a:bodyPr/>
                    <a:lstStyle/>
                    <a:p>
                      <a:pPr algn="l" fontAlgn="b"/>
                      <a:r>
                        <a:rPr lang="en-GB" sz="1100">
                          <a:latin typeface="Arial" panose="020B0604020202020204" pitchFamily="34" charset="0"/>
                          <a:cs typeface="Arial" panose="020B0604020202020204" pitchFamily="34" charset="0"/>
                        </a:rPr>
                        <a:t>MH Inappropriate OOA</a:t>
                      </a:r>
                    </a:p>
                  </a:txBody>
                  <a:tcPr marL="7620" marR="7620" marT="762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a:latin typeface="Arial" panose="020B0604020202020204" pitchFamily="34" charset="0"/>
                          <a:cs typeface="Arial" panose="020B0604020202020204" pitchFamily="34" charset="0"/>
                        </a:rPr>
                        <a:t>Down</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415622207"/>
                  </a:ext>
                </a:extLst>
              </a:tr>
              <a:tr h="256672">
                <a:tc>
                  <a:txBody>
                    <a:bodyPr/>
                    <a:lstStyle/>
                    <a:p>
                      <a:pPr algn="l" fontAlgn="b"/>
                      <a:r>
                        <a:rPr lang="en-GB" sz="1100">
                          <a:latin typeface="Arial" panose="020B0604020202020204" pitchFamily="34" charset="0"/>
                          <a:cs typeface="Arial" panose="020B0604020202020204" pitchFamily="34" charset="0"/>
                        </a:rPr>
                        <a:t>Workforce Sickness Rate</a:t>
                      </a:r>
                    </a:p>
                  </a:txBody>
                  <a:tcPr marL="7620" marR="7620" marT="762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a:latin typeface="Arial" panose="020B0604020202020204" pitchFamily="34" charset="0"/>
                          <a:cs typeface="Arial" panose="020B0604020202020204" pitchFamily="34" charset="0"/>
                        </a:rPr>
                        <a:t>Down</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4121714042"/>
                  </a:ext>
                </a:extLst>
              </a:tr>
              <a:tr h="256672">
                <a:tc>
                  <a:txBody>
                    <a:bodyPr/>
                    <a:lstStyle/>
                    <a:p>
                      <a:pPr algn="l" fontAlgn="b"/>
                      <a:r>
                        <a:rPr lang="en-GB" sz="1100">
                          <a:latin typeface="Arial" panose="020B0604020202020204" pitchFamily="34" charset="0"/>
                          <a:cs typeface="Arial" panose="020B0604020202020204" pitchFamily="34" charset="0"/>
                        </a:rPr>
                        <a:t>Workforce Turnover Rate</a:t>
                      </a:r>
                    </a:p>
                  </a:txBody>
                  <a:tcPr marL="7620" marR="7620" marT="762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a:latin typeface="Arial" panose="020B0604020202020204" pitchFamily="34" charset="0"/>
                          <a:cs typeface="Arial" panose="020B0604020202020204" pitchFamily="34" charset="0"/>
                        </a:rPr>
                        <a:t>Down</a:t>
                      </a: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a:latin typeface="Arial" panose="020B0604020202020204" pitchFamily="34" charset="0"/>
                        <a:cs typeface="Arial" panose="020B0604020202020204" pitchFamily="34" charset="0"/>
                      </a:endParaRPr>
                    </a:p>
                  </a:txBody>
                  <a:tcPr anchor="ctr"/>
                </a:tc>
                <a:tc>
                  <a:txBody>
                    <a:bodyPr/>
                    <a:lstStyle/>
                    <a:p>
                      <a:pPr algn="ctr"/>
                      <a:endParaRPr lang="en-GB" sz="11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4211660801"/>
                  </a:ext>
                </a:extLst>
              </a:tr>
            </a:tbl>
          </a:graphicData>
        </a:graphic>
      </p:graphicFrame>
      <p:sp>
        <p:nvSpPr>
          <p:cNvPr id="6" name="TextBox 5">
            <a:extLst>
              <a:ext uri="{FF2B5EF4-FFF2-40B4-BE49-F238E27FC236}">
                <a16:creationId xmlns:a16="http://schemas.microsoft.com/office/drawing/2014/main" id="{6FB388D7-0B0E-F924-F821-57EE41917FB3}"/>
              </a:ext>
            </a:extLst>
          </p:cNvPr>
          <p:cNvSpPr txBox="1"/>
          <p:nvPr/>
        </p:nvSpPr>
        <p:spPr>
          <a:xfrm rot="20222546">
            <a:off x="2436501" y="3263667"/>
            <a:ext cx="7040918" cy="584775"/>
          </a:xfrm>
          <a:prstGeom prst="rect">
            <a:avLst/>
          </a:prstGeom>
          <a:solidFill>
            <a:srgbClr val="A6A6A6">
              <a:alpha val="65098"/>
            </a:srgbClr>
          </a:solidFill>
        </p:spPr>
        <p:txBody>
          <a:bodyPr wrap="square" rtlCol="0">
            <a:spAutoFit/>
          </a:bodyPr>
          <a:lstStyle/>
          <a:p>
            <a:pPr algn="ctr"/>
            <a:r>
              <a:rPr lang="en-GB" sz="3200" i="1" dirty="0">
                <a:latin typeface="Arial" panose="020B0604020202020204" pitchFamily="34" charset="0"/>
                <a:cs typeface="Arial" panose="020B0604020202020204" pitchFamily="34" charset="0"/>
              </a:rPr>
              <a:t>For local agreement and completion</a:t>
            </a:r>
          </a:p>
        </p:txBody>
      </p:sp>
    </p:spTree>
    <p:extLst>
      <p:ext uri="{BB962C8B-B14F-4D97-AF65-F5344CB8AC3E}">
        <p14:creationId xmlns:p14="http://schemas.microsoft.com/office/powerpoint/2010/main" val="1049362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aph with lines and dots&#10;&#10;Description automatically generated">
            <a:extLst>
              <a:ext uri="{FF2B5EF4-FFF2-40B4-BE49-F238E27FC236}">
                <a16:creationId xmlns:a16="http://schemas.microsoft.com/office/drawing/2014/main" id="{B4D5DD1D-7C8C-609E-CF09-86C766C3339A}"/>
              </a:ext>
            </a:extLst>
          </p:cNvPr>
          <p:cNvPicPr>
            <a:picLocks noChangeAspect="1"/>
          </p:cNvPicPr>
          <p:nvPr/>
        </p:nvPicPr>
        <p:blipFill>
          <a:blip r:embed="rId2"/>
          <a:stretch>
            <a:fillRect/>
          </a:stretch>
        </p:blipFill>
        <p:spPr>
          <a:xfrm>
            <a:off x="381185" y="3036349"/>
            <a:ext cx="5596750" cy="3061938"/>
          </a:xfrm>
          <a:prstGeom prst="rect">
            <a:avLst/>
          </a:prstGeom>
        </p:spPr>
      </p:pic>
      <p:sp>
        <p:nvSpPr>
          <p:cNvPr id="2" name="Title 1">
            <a:extLst>
              <a:ext uri="{FF2B5EF4-FFF2-40B4-BE49-F238E27FC236}">
                <a16:creationId xmlns:a16="http://schemas.microsoft.com/office/drawing/2014/main" id="{F2FBCB33-B114-5DF7-C806-CC87B6B97681}"/>
              </a:ext>
            </a:extLst>
          </p:cNvPr>
          <p:cNvSpPr>
            <a:spLocks noGrp="1"/>
          </p:cNvSpPr>
          <p:nvPr>
            <p:ph type="title"/>
          </p:nvPr>
        </p:nvSpPr>
        <p:spPr/>
        <p:txBody>
          <a:bodyPr/>
          <a:lstStyle/>
          <a:p>
            <a:r>
              <a:rPr lang="en-GB">
                <a:latin typeface="Arial"/>
                <a:cs typeface="Arial"/>
              </a:rPr>
              <a:t>Interpreting SPC charts</a:t>
            </a:r>
            <a:endParaRPr lang="en-US"/>
          </a:p>
        </p:txBody>
      </p:sp>
      <p:sp>
        <p:nvSpPr>
          <p:cNvPr id="3" name="Content Placeholder 2">
            <a:extLst>
              <a:ext uri="{FF2B5EF4-FFF2-40B4-BE49-F238E27FC236}">
                <a16:creationId xmlns:a16="http://schemas.microsoft.com/office/drawing/2014/main" id="{95DF131F-7DAE-AFF7-B237-AD3409867200}"/>
              </a:ext>
            </a:extLst>
          </p:cNvPr>
          <p:cNvSpPr>
            <a:spLocks noGrp="1"/>
          </p:cNvSpPr>
          <p:nvPr>
            <p:ph idx="1"/>
          </p:nvPr>
        </p:nvSpPr>
        <p:spPr>
          <a:xfrm>
            <a:off x="251998" y="1008000"/>
            <a:ext cx="11664000" cy="2158482"/>
          </a:xfrm>
        </p:spPr>
        <p:txBody>
          <a:bodyPr vert="horz" lIns="91440" tIns="45720" rIns="91440" bIns="45720" rtlCol="0" anchor="t">
            <a:noAutofit/>
          </a:bodyPr>
          <a:lstStyle/>
          <a:p>
            <a:pPr marL="0" indent="0">
              <a:buNone/>
            </a:pPr>
            <a:r>
              <a:rPr lang="en-GB" sz="1600" dirty="0">
                <a:latin typeface="Arial"/>
                <a:cs typeface="Arial"/>
              </a:rPr>
              <a:t>A statistical process control (SPC) chart is a useful tool to help distinguish between signals (which should be reacted to) and noise (which should not as it is occurring randomly).</a:t>
            </a:r>
          </a:p>
          <a:p>
            <a:pPr marL="0" indent="0">
              <a:buNone/>
            </a:pPr>
            <a:r>
              <a:rPr lang="en-GB" sz="1600" dirty="0">
                <a:latin typeface="Arial"/>
                <a:cs typeface="Arial"/>
              </a:rPr>
              <a:t>The following colour convention identifies important patterns evident within the SPC charts in this report.</a:t>
            </a:r>
          </a:p>
          <a:p>
            <a:pPr marL="0" indent="0">
              <a:buNone/>
            </a:pPr>
            <a:r>
              <a:rPr lang="en-GB" sz="1600" b="1" dirty="0">
                <a:solidFill>
                  <a:srgbClr val="FF6600"/>
                </a:solidFill>
                <a:latin typeface="Arial"/>
                <a:cs typeface="Arial"/>
              </a:rPr>
              <a:t>Orange</a:t>
            </a:r>
            <a:r>
              <a:rPr lang="en-GB" sz="1600" dirty="0">
                <a:latin typeface="Arial"/>
                <a:cs typeface="Arial"/>
              </a:rPr>
              <a:t> – there is a concerning pattern of data which needs to be investigated and improvement actions implemented</a:t>
            </a:r>
          </a:p>
          <a:p>
            <a:pPr marL="0" indent="0">
              <a:buNone/>
            </a:pPr>
            <a:r>
              <a:rPr lang="en-GB" sz="1600" b="1" dirty="0">
                <a:solidFill>
                  <a:srgbClr val="005EB8"/>
                </a:solidFill>
                <a:latin typeface="Arial"/>
                <a:cs typeface="Arial"/>
              </a:rPr>
              <a:t>Blue</a:t>
            </a:r>
            <a:r>
              <a:rPr lang="en-GB" sz="1600" dirty="0">
                <a:latin typeface="Arial"/>
                <a:cs typeface="Arial"/>
              </a:rPr>
              <a:t> – there is a pattern of improvement which should be learnt from</a:t>
            </a:r>
          </a:p>
          <a:p>
            <a:pPr marL="0" indent="0">
              <a:buNone/>
            </a:pPr>
            <a:r>
              <a:rPr lang="en-GB" sz="1600" b="1" dirty="0">
                <a:solidFill>
                  <a:schemeClr val="bg1">
                    <a:lumMod val="50000"/>
                  </a:schemeClr>
                </a:solidFill>
                <a:latin typeface="Arial"/>
                <a:cs typeface="Arial"/>
              </a:rPr>
              <a:t>Grey</a:t>
            </a:r>
            <a:r>
              <a:rPr lang="en-GB" sz="1600" dirty="0">
                <a:latin typeface="Arial"/>
                <a:cs typeface="Arial"/>
              </a:rPr>
              <a:t> – the pattern of variation is to be expected. The key question to be asked is whether the level of variation is acceptable</a:t>
            </a:r>
          </a:p>
          <a:p>
            <a:pPr marL="0" indent="0">
              <a:lnSpc>
                <a:spcPct val="100000"/>
              </a:lnSpc>
              <a:buNone/>
            </a:pPr>
            <a:br>
              <a:rPr lang="en-GB" sz="1600" dirty="0"/>
            </a:br>
            <a:r>
              <a:rPr lang="en-GB" sz="1600" dirty="0">
                <a:latin typeface="Arial"/>
                <a:cs typeface="Arial"/>
              </a:rPr>
              <a:t> </a:t>
            </a:r>
            <a:endParaRPr lang="en-GB" sz="1600" dirty="0"/>
          </a:p>
        </p:txBody>
      </p:sp>
      <p:sp>
        <p:nvSpPr>
          <p:cNvPr id="4" name="Footer Placeholder 3">
            <a:extLst>
              <a:ext uri="{FF2B5EF4-FFF2-40B4-BE49-F238E27FC236}">
                <a16:creationId xmlns:a16="http://schemas.microsoft.com/office/drawing/2014/main" id="{59859674-5885-48E7-818D-512C99422932}"/>
              </a:ext>
            </a:extLst>
          </p:cNvPr>
          <p:cNvSpPr>
            <a:spLocks noGrp="1"/>
          </p:cNvSpPr>
          <p:nvPr>
            <p:ph type="ftr" sz="quarter" idx="11"/>
          </p:nvPr>
        </p:nvSpPr>
        <p:spPr/>
        <p:txBody>
          <a:bodyPr/>
          <a:lstStyle/>
          <a:p>
            <a:r>
              <a:rPr lang="en-GB"/>
              <a:t>Integrated Performance Report - NHS Somewhere ICB</a:t>
            </a:r>
          </a:p>
        </p:txBody>
      </p:sp>
      <p:sp>
        <p:nvSpPr>
          <p:cNvPr id="5" name="Slide Number Placeholder 4">
            <a:extLst>
              <a:ext uri="{FF2B5EF4-FFF2-40B4-BE49-F238E27FC236}">
                <a16:creationId xmlns:a16="http://schemas.microsoft.com/office/drawing/2014/main" id="{7D4B5AD2-6064-F1B7-1074-3263D6D2972E}"/>
              </a:ext>
            </a:extLst>
          </p:cNvPr>
          <p:cNvSpPr>
            <a:spLocks noGrp="1"/>
          </p:cNvSpPr>
          <p:nvPr>
            <p:ph type="sldNum" sz="quarter" idx="12"/>
          </p:nvPr>
        </p:nvSpPr>
        <p:spPr/>
        <p:txBody>
          <a:bodyPr/>
          <a:lstStyle/>
          <a:p>
            <a:fld id="{434ECC57-02CD-4332-A889-1BA25B575469}" type="slidenum">
              <a:rPr lang="en-GB" smtClean="0"/>
              <a:t>2</a:t>
            </a:fld>
            <a:endParaRPr lang="en-GB"/>
          </a:p>
        </p:txBody>
      </p:sp>
      <p:sp>
        <p:nvSpPr>
          <p:cNvPr id="8" name="Rectangle 7">
            <a:extLst>
              <a:ext uri="{FF2B5EF4-FFF2-40B4-BE49-F238E27FC236}">
                <a16:creationId xmlns:a16="http://schemas.microsoft.com/office/drawing/2014/main" id="{0834402C-63C9-A691-5CBA-A338CED257F8}"/>
              </a:ext>
            </a:extLst>
          </p:cNvPr>
          <p:cNvSpPr/>
          <p:nvPr/>
        </p:nvSpPr>
        <p:spPr>
          <a:xfrm>
            <a:off x="4261162" y="4794647"/>
            <a:ext cx="1607634" cy="26948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1">
                <a:ea typeface="Calibri"/>
                <a:cs typeface="Calibri"/>
              </a:rPr>
              <a:t>Improving variation</a:t>
            </a:r>
          </a:p>
        </p:txBody>
      </p:sp>
      <p:sp>
        <p:nvSpPr>
          <p:cNvPr id="9" name="Rectangle 8">
            <a:extLst>
              <a:ext uri="{FF2B5EF4-FFF2-40B4-BE49-F238E27FC236}">
                <a16:creationId xmlns:a16="http://schemas.microsoft.com/office/drawing/2014/main" id="{A4AFCF91-C5FB-4139-69F5-79DD9E69D1FB}"/>
              </a:ext>
            </a:extLst>
          </p:cNvPr>
          <p:cNvSpPr/>
          <p:nvPr/>
        </p:nvSpPr>
        <p:spPr>
          <a:xfrm>
            <a:off x="971322" y="3550778"/>
            <a:ext cx="1607634" cy="334536"/>
          </a:xfrm>
          <a:prstGeom prst="rect">
            <a:avLst/>
          </a:prstGeom>
          <a:solidFill>
            <a:srgbClr val="FF6600"/>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b="1">
                <a:ea typeface="Calibri"/>
                <a:cs typeface="Calibri"/>
              </a:rPr>
              <a:t>Concerning variation</a:t>
            </a:r>
          </a:p>
        </p:txBody>
      </p:sp>
      <p:sp>
        <p:nvSpPr>
          <p:cNvPr id="10" name="Rectangle 9">
            <a:extLst>
              <a:ext uri="{FF2B5EF4-FFF2-40B4-BE49-F238E27FC236}">
                <a16:creationId xmlns:a16="http://schemas.microsoft.com/office/drawing/2014/main" id="{BD034DB4-A83F-52D9-B6BE-78C94D91C4C5}"/>
              </a:ext>
            </a:extLst>
          </p:cNvPr>
          <p:cNvSpPr/>
          <p:nvPr/>
        </p:nvSpPr>
        <p:spPr>
          <a:xfrm>
            <a:off x="2955538" y="3555424"/>
            <a:ext cx="1436462" cy="325244"/>
          </a:xfrm>
          <a:prstGeom prst="rect">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b="1">
                <a:ea typeface="Calibri"/>
                <a:cs typeface="Calibri"/>
              </a:rPr>
              <a:t>Expected variation</a:t>
            </a:r>
          </a:p>
        </p:txBody>
      </p:sp>
      <p:sp>
        <p:nvSpPr>
          <p:cNvPr id="11" name="TextBox 10">
            <a:extLst>
              <a:ext uri="{FF2B5EF4-FFF2-40B4-BE49-F238E27FC236}">
                <a16:creationId xmlns:a16="http://schemas.microsoft.com/office/drawing/2014/main" id="{CE9F070C-54C4-08DA-B088-34E38B8EDC47}"/>
              </a:ext>
            </a:extLst>
          </p:cNvPr>
          <p:cNvSpPr txBox="1"/>
          <p:nvPr/>
        </p:nvSpPr>
        <p:spPr>
          <a:xfrm>
            <a:off x="6107122" y="4929391"/>
            <a:ext cx="622610" cy="246221"/>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000">
                <a:ea typeface="Calibri"/>
                <a:cs typeface="Calibri"/>
              </a:rPr>
              <a:t>Target</a:t>
            </a:r>
            <a:endParaRPr lang="en-GB" sz="1000"/>
          </a:p>
        </p:txBody>
      </p:sp>
      <p:sp>
        <p:nvSpPr>
          <p:cNvPr id="12" name="TextBox 11">
            <a:extLst>
              <a:ext uri="{FF2B5EF4-FFF2-40B4-BE49-F238E27FC236}">
                <a16:creationId xmlns:a16="http://schemas.microsoft.com/office/drawing/2014/main" id="{1CE2E49D-8632-5E8B-9927-E3740B7513B7}"/>
              </a:ext>
            </a:extLst>
          </p:cNvPr>
          <p:cNvSpPr txBox="1"/>
          <p:nvPr/>
        </p:nvSpPr>
        <p:spPr>
          <a:xfrm>
            <a:off x="6107122" y="4604147"/>
            <a:ext cx="622610" cy="246221"/>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000">
                <a:ea typeface="Calibri"/>
                <a:cs typeface="Calibri"/>
              </a:rPr>
              <a:t>LPL</a:t>
            </a:r>
            <a:endParaRPr lang="en-GB" sz="1000"/>
          </a:p>
        </p:txBody>
      </p:sp>
      <p:sp>
        <p:nvSpPr>
          <p:cNvPr id="13" name="TextBox 12">
            <a:extLst>
              <a:ext uri="{FF2B5EF4-FFF2-40B4-BE49-F238E27FC236}">
                <a16:creationId xmlns:a16="http://schemas.microsoft.com/office/drawing/2014/main" id="{E6C6FFF7-1BDA-CAED-66A6-C81F0B5FDF99}"/>
              </a:ext>
            </a:extLst>
          </p:cNvPr>
          <p:cNvSpPr txBox="1"/>
          <p:nvPr/>
        </p:nvSpPr>
        <p:spPr>
          <a:xfrm>
            <a:off x="6107122" y="4249016"/>
            <a:ext cx="622610" cy="246221"/>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000">
                <a:ea typeface="Calibri"/>
                <a:cs typeface="Calibri"/>
              </a:rPr>
              <a:t>Average</a:t>
            </a:r>
            <a:endParaRPr lang="en-GB" sz="1000"/>
          </a:p>
        </p:txBody>
      </p:sp>
      <p:sp>
        <p:nvSpPr>
          <p:cNvPr id="14" name="TextBox 13">
            <a:extLst>
              <a:ext uri="{FF2B5EF4-FFF2-40B4-BE49-F238E27FC236}">
                <a16:creationId xmlns:a16="http://schemas.microsoft.com/office/drawing/2014/main" id="{3DCB0DE8-4F8A-68F6-E303-5764B00A3401}"/>
              </a:ext>
            </a:extLst>
          </p:cNvPr>
          <p:cNvSpPr txBox="1"/>
          <p:nvPr/>
        </p:nvSpPr>
        <p:spPr>
          <a:xfrm>
            <a:off x="6083998" y="3861884"/>
            <a:ext cx="622610" cy="246221"/>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000">
                <a:ea typeface="Calibri"/>
                <a:cs typeface="Calibri"/>
              </a:rPr>
              <a:t>UPL</a:t>
            </a:r>
            <a:endParaRPr lang="en-US"/>
          </a:p>
        </p:txBody>
      </p:sp>
      <p:sp>
        <p:nvSpPr>
          <p:cNvPr id="17" name="Content Placeholder 2">
            <a:extLst>
              <a:ext uri="{FF2B5EF4-FFF2-40B4-BE49-F238E27FC236}">
                <a16:creationId xmlns:a16="http://schemas.microsoft.com/office/drawing/2014/main" id="{FB0521BE-9F5E-23E6-9084-E06B51C211F7}"/>
              </a:ext>
            </a:extLst>
          </p:cNvPr>
          <p:cNvSpPr txBox="1">
            <a:spLocks/>
          </p:cNvSpPr>
          <p:nvPr/>
        </p:nvSpPr>
        <p:spPr>
          <a:xfrm>
            <a:off x="6973015" y="3116277"/>
            <a:ext cx="5072170" cy="2158482"/>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600" dirty="0">
                <a:latin typeface="Arial"/>
                <a:cs typeface="Arial"/>
              </a:rPr>
              <a:t>The dotted lines on SPC charts (upper and lower process limits) describe the range of variation that can be expected.</a:t>
            </a:r>
          </a:p>
          <a:p>
            <a:pPr marL="0" indent="0">
              <a:buFont typeface="Arial" panose="020B0604020202020204" pitchFamily="34" charset="0"/>
              <a:buNone/>
            </a:pPr>
            <a:r>
              <a:rPr lang="en-GB" sz="1600" dirty="0">
                <a:latin typeface="Arial"/>
                <a:cs typeface="Arial"/>
              </a:rPr>
              <a:t>Process limits are very helpful in understanding whether a target or standard (the </a:t>
            </a:r>
            <a:r>
              <a:rPr lang="en-GB" sz="1600" b="1" dirty="0">
                <a:solidFill>
                  <a:srgbClr val="FF0000"/>
                </a:solidFill>
                <a:latin typeface="Arial"/>
                <a:cs typeface="Arial"/>
              </a:rPr>
              <a:t>red</a:t>
            </a:r>
            <a:r>
              <a:rPr lang="en-GB" sz="1600" dirty="0">
                <a:latin typeface="Arial"/>
                <a:cs typeface="Arial"/>
              </a:rPr>
              <a:t> line) can be achieved always, never (as in this example) or sometimes.</a:t>
            </a:r>
          </a:p>
          <a:p>
            <a:pPr marL="0" indent="0">
              <a:buFont typeface="Arial" panose="020B0604020202020204" pitchFamily="34" charset="0"/>
              <a:buNone/>
            </a:pPr>
            <a:r>
              <a:rPr lang="en-GB" sz="1600" dirty="0">
                <a:latin typeface="Arial"/>
                <a:cs typeface="Arial"/>
              </a:rPr>
              <a:t>SPC charts therefore describe not only the type of variation in data, but also provide an indication of the likelihood of achieving target.</a:t>
            </a:r>
          </a:p>
          <a:p>
            <a:pPr marL="0" indent="0">
              <a:buFont typeface="Arial" panose="020B0604020202020204" pitchFamily="34" charset="0"/>
              <a:buNone/>
            </a:pPr>
            <a:r>
              <a:rPr lang="en-GB" sz="1600" dirty="0">
                <a:latin typeface="Arial"/>
                <a:cs typeface="Arial"/>
              </a:rPr>
              <a:t>Summary icons have been developed to provide an at-a-glance view. These are described on the following page.</a:t>
            </a:r>
          </a:p>
        </p:txBody>
      </p:sp>
      <p:sp>
        <p:nvSpPr>
          <p:cNvPr id="19" name="TextBox 18">
            <a:extLst>
              <a:ext uri="{FF2B5EF4-FFF2-40B4-BE49-F238E27FC236}">
                <a16:creationId xmlns:a16="http://schemas.microsoft.com/office/drawing/2014/main" id="{F328C0E3-829D-E675-25AE-D70466F810F7}"/>
              </a:ext>
            </a:extLst>
          </p:cNvPr>
          <p:cNvSpPr txBox="1"/>
          <p:nvPr/>
        </p:nvSpPr>
        <p:spPr>
          <a:xfrm>
            <a:off x="774676" y="5096957"/>
            <a:ext cx="1201607" cy="24622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000" b="1">
                <a:solidFill>
                  <a:srgbClr val="FF0000"/>
                </a:solidFill>
                <a:ea typeface="Calibri"/>
                <a:cs typeface="Calibri"/>
              </a:rPr>
              <a:t>To be less than</a:t>
            </a:r>
            <a:endParaRPr lang="en-US" b="1">
              <a:solidFill>
                <a:srgbClr val="FF0000"/>
              </a:solidFill>
            </a:endParaRPr>
          </a:p>
        </p:txBody>
      </p:sp>
    </p:spTree>
    <p:extLst>
      <p:ext uri="{BB962C8B-B14F-4D97-AF65-F5344CB8AC3E}">
        <p14:creationId xmlns:p14="http://schemas.microsoft.com/office/powerpoint/2010/main" val="994251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34269-40A2-31E1-D0E8-61266D12A89F}"/>
              </a:ext>
            </a:extLst>
          </p:cNvPr>
          <p:cNvSpPr>
            <a:spLocks noGrp="1"/>
          </p:cNvSpPr>
          <p:nvPr>
            <p:ph type="title"/>
          </p:nvPr>
        </p:nvSpPr>
        <p:spPr/>
        <p:txBody>
          <a:bodyPr/>
          <a:lstStyle/>
          <a:p>
            <a:r>
              <a:rPr lang="en-GB"/>
              <a:t>Interpreting summary icons</a:t>
            </a:r>
          </a:p>
        </p:txBody>
      </p:sp>
      <p:sp>
        <p:nvSpPr>
          <p:cNvPr id="3" name="Footer Placeholder 2">
            <a:extLst>
              <a:ext uri="{FF2B5EF4-FFF2-40B4-BE49-F238E27FC236}">
                <a16:creationId xmlns:a16="http://schemas.microsoft.com/office/drawing/2014/main" id="{DD83BF1A-737D-72CF-F8FF-BE1E0053CF30}"/>
              </a:ext>
            </a:extLst>
          </p:cNvPr>
          <p:cNvSpPr>
            <a:spLocks noGrp="1"/>
          </p:cNvSpPr>
          <p:nvPr>
            <p:ph type="ftr" sz="quarter" idx="11"/>
          </p:nvPr>
        </p:nvSpPr>
        <p:spPr/>
        <p:txBody>
          <a:bodyPr/>
          <a:lstStyle/>
          <a:p>
            <a:r>
              <a:rPr lang="en-GB"/>
              <a:t>Integrated Performance Report - NHS Somewhere ICB</a:t>
            </a:r>
          </a:p>
        </p:txBody>
      </p:sp>
      <p:sp>
        <p:nvSpPr>
          <p:cNvPr id="4" name="Slide Number Placeholder 3">
            <a:extLst>
              <a:ext uri="{FF2B5EF4-FFF2-40B4-BE49-F238E27FC236}">
                <a16:creationId xmlns:a16="http://schemas.microsoft.com/office/drawing/2014/main" id="{FA118907-2EF6-E529-0ECE-EC2E978C0998}"/>
              </a:ext>
            </a:extLst>
          </p:cNvPr>
          <p:cNvSpPr>
            <a:spLocks noGrp="1"/>
          </p:cNvSpPr>
          <p:nvPr>
            <p:ph type="sldNum" sz="quarter" idx="12"/>
          </p:nvPr>
        </p:nvSpPr>
        <p:spPr/>
        <p:txBody>
          <a:bodyPr/>
          <a:lstStyle/>
          <a:p>
            <a:fld id="{434ECC57-02CD-4332-A889-1BA25B575469}" type="slidenum">
              <a:rPr lang="en-GB" smtClean="0"/>
              <a:t>3</a:t>
            </a:fld>
            <a:endParaRPr lang="en-GB"/>
          </a:p>
        </p:txBody>
      </p:sp>
      <p:graphicFrame>
        <p:nvGraphicFramePr>
          <p:cNvPr id="12" name="Table 6">
            <a:extLst>
              <a:ext uri="{FF2B5EF4-FFF2-40B4-BE49-F238E27FC236}">
                <a16:creationId xmlns:a16="http://schemas.microsoft.com/office/drawing/2014/main" id="{788323F6-5531-8085-CC31-68DA6D99C866}"/>
              </a:ext>
            </a:extLst>
          </p:cNvPr>
          <p:cNvGraphicFramePr>
            <a:graphicFrameLocks/>
          </p:cNvGraphicFramePr>
          <p:nvPr>
            <p:extLst>
              <p:ext uri="{D42A27DB-BD31-4B8C-83A1-F6EECF244321}">
                <p14:modId xmlns:p14="http://schemas.microsoft.com/office/powerpoint/2010/main" val="229414456"/>
              </p:ext>
            </p:extLst>
          </p:nvPr>
        </p:nvGraphicFramePr>
        <p:xfrm>
          <a:off x="60526" y="1313489"/>
          <a:ext cx="12131473" cy="2304760"/>
        </p:xfrm>
        <a:graphic>
          <a:graphicData uri="http://schemas.openxmlformats.org/drawingml/2006/table">
            <a:tbl>
              <a:tblPr firstRow="1" bandRow="1">
                <a:tableStyleId>{8799B23B-EC83-4686-B30A-512413B5E67A}</a:tableStyleId>
              </a:tblPr>
              <a:tblGrid>
                <a:gridCol w="1347214">
                  <a:extLst>
                    <a:ext uri="{9D8B030D-6E8A-4147-A177-3AD203B41FA5}">
                      <a16:colId xmlns:a16="http://schemas.microsoft.com/office/drawing/2014/main" val="571010057"/>
                    </a:ext>
                  </a:extLst>
                </a:gridCol>
                <a:gridCol w="2211760">
                  <a:extLst>
                    <a:ext uri="{9D8B030D-6E8A-4147-A177-3AD203B41FA5}">
                      <a16:colId xmlns:a16="http://schemas.microsoft.com/office/drawing/2014/main" val="3478777620"/>
                    </a:ext>
                  </a:extLst>
                </a:gridCol>
                <a:gridCol w="3981450">
                  <a:extLst>
                    <a:ext uri="{9D8B030D-6E8A-4147-A177-3AD203B41FA5}">
                      <a16:colId xmlns:a16="http://schemas.microsoft.com/office/drawing/2014/main" val="3663201021"/>
                    </a:ext>
                  </a:extLst>
                </a:gridCol>
                <a:gridCol w="4591049">
                  <a:extLst>
                    <a:ext uri="{9D8B030D-6E8A-4147-A177-3AD203B41FA5}">
                      <a16:colId xmlns:a16="http://schemas.microsoft.com/office/drawing/2014/main" val="3419414664"/>
                    </a:ext>
                  </a:extLst>
                </a:gridCol>
              </a:tblGrid>
              <a:tr h="288000">
                <a:tc>
                  <a:txBody>
                    <a:bodyPr/>
                    <a:lstStyle/>
                    <a:p>
                      <a:pPr algn="ctr"/>
                      <a:endParaRPr lang="en-GB" sz="1100"/>
                    </a:p>
                  </a:txBody>
                  <a:tcPr anchor="ctr"/>
                </a:tc>
                <a:tc gridSpan="3">
                  <a:txBody>
                    <a:bodyPr/>
                    <a:lstStyle/>
                    <a:p>
                      <a:pPr algn="ctr"/>
                      <a:r>
                        <a:rPr lang="en-GB" sz="1200" dirty="0">
                          <a:solidFill>
                            <a:schemeClr val="bg1"/>
                          </a:solidFill>
                          <a:latin typeface="Arial" panose="020B0604020202020204" pitchFamily="34" charset="0"/>
                          <a:cs typeface="Arial" panose="020B0604020202020204" pitchFamily="34" charset="0"/>
                        </a:rPr>
                        <a:t>Variation / performance icons</a:t>
                      </a:r>
                    </a:p>
                  </a:txBody>
                  <a:tcPr anchor="ctr">
                    <a:solidFill>
                      <a:schemeClr val="tx1"/>
                    </a:solidFill>
                  </a:tcPr>
                </a:tc>
                <a:tc hMerge="1">
                  <a:txBody>
                    <a:bodyPr/>
                    <a:lstStyle/>
                    <a:p>
                      <a:pPr algn="ctr"/>
                      <a:endParaRPr lang="en-GB" sz="1100"/>
                    </a:p>
                  </a:txBody>
                  <a:tcPr anchor="ctr"/>
                </a:tc>
                <a:tc hMerge="1">
                  <a:txBody>
                    <a:bodyPr/>
                    <a:lstStyle/>
                    <a:p>
                      <a:pPr algn="ctr"/>
                      <a:endParaRPr lang="en-GB" sz="1100"/>
                    </a:p>
                  </a:txBody>
                  <a:tcPr anchor="ctr"/>
                </a:tc>
                <a:extLst>
                  <a:ext uri="{0D108BD9-81ED-4DB2-BD59-A6C34878D82A}">
                    <a16:rowId xmlns:a16="http://schemas.microsoft.com/office/drawing/2014/main" val="1055493235"/>
                  </a:ext>
                </a:extLst>
              </a:tr>
              <a:tr h="370840">
                <a:tc>
                  <a:txBody>
                    <a:bodyPr/>
                    <a:lstStyle/>
                    <a:p>
                      <a:pPr algn="ctr"/>
                      <a:r>
                        <a:rPr lang="en-GB" sz="1100" b="1" i="0" dirty="0">
                          <a:latin typeface="Arial" panose="020B0604020202020204" pitchFamily="34" charset="0"/>
                          <a:cs typeface="Arial" panose="020B0604020202020204" pitchFamily="34" charset="0"/>
                        </a:rPr>
                        <a:t>Icon</a:t>
                      </a:r>
                    </a:p>
                  </a:txBody>
                  <a:tcPr anchor="ctr"/>
                </a:tc>
                <a:tc>
                  <a:txBody>
                    <a:bodyPr/>
                    <a:lstStyle/>
                    <a:p>
                      <a:pPr algn="ctr"/>
                      <a:r>
                        <a:rPr lang="en-GB" sz="1050" b="1" i="0" kern="1200" dirty="0">
                          <a:solidFill>
                            <a:schemeClr val="tx1"/>
                          </a:solidFill>
                          <a:latin typeface="Arial" panose="020B0604020202020204" pitchFamily="34" charset="0"/>
                          <a:ea typeface="+mn-ea"/>
                          <a:cs typeface="Arial" panose="020B0604020202020204" pitchFamily="34" charset="0"/>
                        </a:rPr>
                        <a:t>Technical description</a:t>
                      </a:r>
                    </a:p>
                  </a:txBody>
                  <a:tcPr anchor="ctr"/>
                </a:tc>
                <a:tc>
                  <a:txBody>
                    <a:bodyPr/>
                    <a:lstStyle/>
                    <a:p>
                      <a:pPr algn="ctr"/>
                      <a:r>
                        <a:rPr lang="en-GB" sz="1050" b="1" i="0" kern="1200" dirty="0">
                          <a:solidFill>
                            <a:schemeClr val="tx1"/>
                          </a:solidFill>
                          <a:latin typeface="Arial" panose="020B0604020202020204" pitchFamily="34" charset="0"/>
                          <a:ea typeface="+mn-ea"/>
                          <a:cs typeface="Arial" panose="020B0604020202020204" pitchFamily="34" charset="0"/>
                        </a:rPr>
                        <a:t>What does this mean?</a:t>
                      </a:r>
                    </a:p>
                  </a:txBody>
                  <a:tcPr anchor="ctr"/>
                </a:tc>
                <a:tc>
                  <a:txBody>
                    <a:bodyPr/>
                    <a:lstStyle/>
                    <a:p>
                      <a:pPr algn="ctr"/>
                      <a:r>
                        <a:rPr lang="en-GB" sz="1050" b="1" i="0" kern="1200" dirty="0">
                          <a:solidFill>
                            <a:schemeClr val="tx1"/>
                          </a:solidFill>
                          <a:latin typeface="Arial" panose="020B0604020202020204" pitchFamily="34" charset="0"/>
                          <a:ea typeface="+mn-ea"/>
                          <a:cs typeface="Arial" panose="020B0604020202020204" pitchFamily="34" charset="0"/>
                        </a:rPr>
                        <a:t>What should we do?</a:t>
                      </a:r>
                    </a:p>
                  </a:txBody>
                  <a:tcPr anchor="ctr"/>
                </a:tc>
                <a:extLst>
                  <a:ext uri="{0D108BD9-81ED-4DB2-BD59-A6C34878D82A}">
                    <a16:rowId xmlns:a16="http://schemas.microsoft.com/office/drawing/2014/main" val="2919114148"/>
                  </a:ext>
                </a:extLst>
              </a:tr>
              <a:tr h="482290">
                <a:tc>
                  <a:txBody>
                    <a:bodyPr/>
                    <a:lstStyle/>
                    <a:p>
                      <a:endParaRPr lang="en-GB" sz="100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Common cause variation, NO SIGNIFICANT CHANGE.</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000" dirty="0">
                          <a:effectLst/>
                          <a:latin typeface="Arial" panose="020B0604020202020204" pitchFamily="34" charset="0"/>
                          <a:cs typeface="Arial" panose="020B0604020202020204" pitchFamily="34" charset="0"/>
                        </a:rPr>
                        <a:t>This system or process is </a:t>
                      </a:r>
                      <a:r>
                        <a:rPr lang="en-GB" sz="1000" b="1" dirty="0">
                          <a:effectLst/>
                          <a:latin typeface="Arial" panose="020B0604020202020204" pitchFamily="34" charset="0"/>
                          <a:cs typeface="Arial" panose="020B0604020202020204" pitchFamily="34" charset="0"/>
                        </a:rPr>
                        <a:t>currently not changing significantly</a:t>
                      </a:r>
                      <a:r>
                        <a:rPr lang="en-GB" sz="1000" dirty="0">
                          <a:effectLst/>
                          <a:latin typeface="Arial" panose="020B0604020202020204" pitchFamily="34" charset="0"/>
                          <a:cs typeface="Arial" panose="020B0604020202020204" pitchFamily="34" charset="0"/>
                        </a:rPr>
                        <a:t>. It shows the level of natural variation you can expect from the process or system itself.</a:t>
                      </a:r>
                      <a:endParaRPr lang="en-GB" sz="1000" dirty="0">
                        <a:latin typeface="Arial" panose="020B0604020202020204" pitchFamily="34" charset="0"/>
                        <a:cs typeface="Arial" panose="020B0604020202020204" pitchFamily="34" charset="0"/>
                      </a:endParaRPr>
                    </a:p>
                  </a:txBody>
                  <a:tcPr anchor="ctr"/>
                </a:tc>
                <a:tc>
                  <a:txBody>
                    <a:bodyPr/>
                    <a:lstStyle/>
                    <a:p>
                      <a:pPr algn="l"/>
                      <a:r>
                        <a:rPr lang="en-GB" sz="1000" b="1" dirty="0">
                          <a:latin typeface="Arial" panose="020B0604020202020204" pitchFamily="34" charset="0"/>
                          <a:cs typeface="Arial" panose="020B0604020202020204" pitchFamily="34" charset="0"/>
                        </a:rPr>
                        <a:t>Consider if the level/range of variation is acceptable</a:t>
                      </a:r>
                      <a:r>
                        <a:rPr lang="en-GB" sz="1000" dirty="0">
                          <a:latin typeface="Arial" panose="020B0604020202020204" pitchFamily="34" charset="0"/>
                          <a:cs typeface="Arial" panose="020B0604020202020204" pitchFamily="34" charset="0"/>
                        </a:rPr>
                        <a:t>. If the process limits are far apart you may want to change something to reduce the variation in performance.</a:t>
                      </a:r>
                    </a:p>
                  </a:txBody>
                  <a:tcPr anchor="ctr"/>
                </a:tc>
                <a:extLst>
                  <a:ext uri="{0D108BD9-81ED-4DB2-BD59-A6C34878D82A}">
                    <a16:rowId xmlns:a16="http://schemas.microsoft.com/office/drawing/2014/main" val="2702536453"/>
                  </a:ext>
                </a:extLst>
              </a:tr>
              <a:tr h="503120">
                <a:tc>
                  <a:txBody>
                    <a:bodyPr/>
                    <a:lstStyle/>
                    <a:p>
                      <a:endParaRPr lang="en-GB" sz="100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Special cause variation of a CONCERNING nature.</a:t>
                      </a:r>
                    </a:p>
                  </a:txBody>
                  <a:tcPr anchor="ctr"/>
                </a:tc>
                <a:tc>
                  <a:txBody>
                    <a:bodyPr/>
                    <a:lstStyle/>
                    <a:p>
                      <a:pPr algn="l"/>
                      <a:r>
                        <a:rPr lang="en-GB" sz="1000" b="1" dirty="0">
                          <a:effectLst/>
                          <a:latin typeface="Arial" panose="020B0604020202020204" pitchFamily="34" charset="0"/>
                          <a:cs typeface="Arial" panose="020B0604020202020204" pitchFamily="34" charset="0"/>
                        </a:rPr>
                        <a:t>Something’s going on! </a:t>
                      </a:r>
                      <a:r>
                        <a:rPr lang="en-GB" sz="1000" b="0" dirty="0">
                          <a:effectLst/>
                          <a:latin typeface="Arial" panose="020B0604020202020204" pitchFamily="34" charset="0"/>
                          <a:cs typeface="Arial" panose="020B0604020202020204" pitchFamily="34" charset="0"/>
                        </a:rPr>
                        <a:t>S</a:t>
                      </a:r>
                      <a:r>
                        <a:rPr lang="en-GB" sz="1000" dirty="0">
                          <a:latin typeface="Arial" panose="020B0604020202020204" pitchFamily="34" charset="0"/>
                          <a:cs typeface="Arial" panose="020B0604020202020204" pitchFamily="34" charset="0"/>
                        </a:rPr>
                        <a:t>omething, a one-off or a continued trend or shift of numbers in the wrong direction</a:t>
                      </a:r>
                    </a:p>
                  </a:txBody>
                  <a:tcPr anchor="ctr"/>
                </a:tc>
                <a:tc>
                  <a:txBody>
                    <a:bodyPr/>
                    <a:lstStyle/>
                    <a:p>
                      <a:pPr algn="l"/>
                      <a:r>
                        <a:rPr lang="en-GB" sz="1000" b="1" dirty="0">
                          <a:latin typeface="Arial" panose="020B0604020202020204" pitchFamily="34" charset="0"/>
                          <a:cs typeface="Arial" panose="020B0604020202020204" pitchFamily="34" charset="0"/>
                        </a:rPr>
                        <a:t>Investigate</a:t>
                      </a:r>
                      <a:r>
                        <a:rPr lang="en-GB" sz="1000" dirty="0">
                          <a:latin typeface="Arial" panose="020B0604020202020204" pitchFamily="34" charset="0"/>
                          <a:cs typeface="Arial" panose="020B0604020202020204" pitchFamily="34" charset="0"/>
                        </a:rPr>
                        <a:t> to find out what is happening or has happened.</a:t>
                      </a:r>
                    </a:p>
                    <a:p>
                      <a:pPr algn="l"/>
                      <a:r>
                        <a:rPr lang="en-GB" sz="1000" dirty="0">
                          <a:latin typeface="Arial" panose="020B0604020202020204" pitchFamily="34" charset="0"/>
                          <a:cs typeface="Arial" panose="020B0604020202020204" pitchFamily="34" charset="0"/>
                        </a:rPr>
                        <a:t>Is it a one off event that you can explain?</a:t>
                      </a:r>
                    </a:p>
                    <a:p>
                      <a:pPr algn="l"/>
                      <a:r>
                        <a:rPr lang="en-GB" sz="1000" dirty="0">
                          <a:latin typeface="Arial" panose="020B0604020202020204" pitchFamily="34" charset="0"/>
                          <a:cs typeface="Arial" panose="020B0604020202020204" pitchFamily="34" charset="0"/>
                        </a:rPr>
                        <a:t>Or do you need to change something?</a:t>
                      </a:r>
                    </a:p>
                  </a:txBody>
                  <a:tcPr anchor="ctr"/>
                </a:tc>
                <a:extLst>
                  <a:ext uri="{0D108BD9-81ED-4DB2-BD59-A6C34878D82A}">
                    <a16:rowId xmlns:a16="http://schemas.microsoft.com/office/drawing/2014/main" val="1067029842"/>
                  </a:ext>
                </a:extLst>
              </a:tr>
              <a:tr h="330939">
                <a:tc>
                  <a:txBody>
                    <a:bodyPr/>
                    <a:lstStyle/>
                    <a:p>
                      <a:endParaRPr lang="en-GB"/>
                    </a:p>
                  </a:txBody>
                  <a:tcPr/>
                </a:tc>
                <a:tc>
                  <a:txBody>
                    <a:bodyPr/>
                    <a:lstStyle/>
                    <a:p>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Special cause variation of an IMPROVING nature.</a:t>
                      </a:r>
                      <a:endParaRPr lang="en-GB" sz="2000"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effectLst/>
                          <a:latin typeface="Arial" panose="020B0604020202020204" pitchFamily="34" charset="0"/>
                          <a:cs typeface="Arial" panose="020B0604020202020204" pitchFamily="34" charset="0"/>
                        </a:rPr>
                        <a:t>Something good is happening! </a:t>
                      </a:r>
                      <a:r>
                        <a:rPr lang="en-GB" sz="1000" b="0" dirty="0">
                          <a:effectLst/>
                          <a:latin typeface="Arial" panose="020B0604020202020204" pitchFamily="34" charset="0"/>
                          <a:cs typeface="Arial" panose="020B0604020202020204" pitchFamily="34" charset="0"/>
                        </a:rPr>
                        <a:t>S</a:t>
                      </a:r>
                      <a:r>
                        <a:rPr lang="en-GB" sz="1000" dirty="0">
                          <a:latin typeface="Arial" panose="020B0604020202020204" pitchFamily="34" charset="0"/>
                          <a:cs typeface="Arial" panose="020B0604020202020204" pitchFamily="34" charset="0"/>
                        </a:rPr>
                        <a:t>omething, a one-off or a continued trend or shift of numbers in the right direction. Well done!</a:t>
                      </a:r>
                    </a:p>
                  </a:txBody>
                  <a:tcPr anchor="ctr"/>
                </a:tc>
                <a:tc>
                  <a:txBody>
                    <a:bodyPr/>
                    <a:lstStyle/>
                    <a:p>
                      <a:pPr algn="l"/>
                      <a:r>
                        <a:rPr lang="en-GB" sz="1000" dirty="0">
                          <a:latin typeface="Arial" panose="020B0604020202020204" pitchFamily="34" charset="0"/>
                          <a:cs typeface="Arial" panose="020B0604020202020204" pitchFamily="34" charset="0"/>
                        </a:rPr>
                        <a:t>Find out what is happening or has happened.</a:t>
                      </a:r>
                    </a:p>
                    <a:p>
                      <a:pPr algn="l"/>
                      <a:r>
                        <a:rPr lang="en-GB" sz="1000" b="1" dirty="0">
                          <a:latin typeface="Arial" panose="020B0604020202020204" pitchFamily="34" charset="0"/>
                          <a:cs typeface="Arial" panose="020B0604020202020204" pitchFamily="34" charset="0"/>
                        </a:rPr>
                        <a:t>Celebrate </a:t>
                      </a:r>
                      <a:r>
                        <a:rPr lang="en-GB" sz="1000" dirty="0">
                          <a:latin typeface="Arial" panose="020B0604020202020204" pitchFamily="34" charset="0"/>
                          <a:cs typeface="Arial" panose="020B0604020202020204" pitchFamily="34" charset="0"/>
                        </a:rPr>
                        <a:t>the improvement or success.</a:t>
                      </a:r>
                    </a:p>
                    <a:p>
                      <a:pPr algn="l"/>
                      <a:r>
                        <a:rPr lang="en-GB" sz="1000" dirty="0">
                          <a:latin typeface="Arial" panose="020B0604020202020204" pitchFamily="34" charset="0"/>
                          <a:cs typeface="Arial" panose="020B0604020202020204" pitchFamily="34" charset="0"/>
                        </a:rPr>
                        <a:t>Is there </a:t>
                      </a:r>
                      <a:r>
                        <a:rPr lang="en-GB" sz="1000" b="1" dirty="0">
                          <a:latin typeface="Arial" panose="020B0604020202020204" pitchFamily="34" charset="0"/>
                          <a:cs typeface="Arial" panose="020B0604020202020204" pitchFamily="34" charset="0"/>
                        </a:rPr>
                        <a:t>learning</a:t>
                      </a:r>
                      <a:r>
                        <a:rPr lang="en-GB" sz="1000" dirty="0">
                          <a:latin typeface="Arial" panose="020B0604020202020204" pitchFamily="34" charset="0"/>
                          <a:cs typeface="Arial" panose="020B0604020202020204" pitchFamily="34" charset="0"/>
                        </a:rPr>
                        <a:t> that can be shared to other areas?</a:t>
                      </a:r>
                    </a:p>
                  </a:txBody>
                  <a:tcPr anchor="ctr"/>
                </a:tc>
                <a:extLst>
                  <a:ext uri="{0D108BD9-81ED-4DB2-BD59-A6C34878D82A}">
                    <a16:rowId xmlns:a16="http://schemas.microsoft.com/office/drawing/2014/main" val="1943103952"/>
                  </a:ext>
                </a:extLst>
              </a:tr>
            </a:tbl>
          </a:graphicData>
        </a:graphic>
      </p:graphicFrame>
      <p:grpSp>
        <p:nvGrpSpPr>
          <p:cNvPr id="13" name="Group 12">
            <a:extLst>
              <a:ext uri="{FF2B5EF4-FFF2-40B4-BE49-F238E27FC236}">
                <a16:creationId xmlns:a16="http://schemas.microsoft.com/office/drawing/2014/main" id="{B1DD2D12-4C04-F433-E56E-9C59921B51B2}"/>
              </a:ext>
            </a:extLst>
          </p:cNvPr>
          <p:cNvGrpSpPr/>
          <p:nvPr/>
        </p:nvGrpSpPr>
        <p:grpSpPr>
          <a:xfrm>
            <a:off x="238067" y="2056720"/>
            <a:ext cx="955473" cy="1372423"/>
            <a:chOff x="728279" y="1738785"/>
            <a:chExt cx="955473" cy="1372423"/>
          </a:xfrm>
        </p:grpSpPr>
        <p:pic>
          <p:nvPicPr>
            <p:cNvPr id="14" name="Picture 13">
              <a:extLst>
                <a:ext uri="{FF2B5EF4-FFF2-40B4-BE49-F238E27FC236}">
                  <a16:creationId xmlns:a16="http://schemas.microsoft.com/office/drawing/2014/main" id="{AF54DD35-37F3-B1DA-FC52-ED4F0F0789CA}"/>
                </a:ext>
              </a:extLst>
            </p:cNvPr>
            <p:cNvPicPr>
              <a:picLocks noChangeAspect="1"/>
            </p:cNvPicPr>
            <p:nvPr/>
          </p:nvPicPr>
          <p:blipFill>
            <a:blip r:embed="rId2"/>
            <a:stretch>
              <a:fillRect/>
            </a:stretch>
          </p:blipFill>
          <p:spPr>
            <a:xfrm>
              <a:off x="985560" y="1738785"/>
              <a:ext cx="396000" cy="365538"/>
            </a:xfrm>
            <a:prstGeom prst="rect">
              <a:avLst/>
            </a:prstGeom>
          </p:spPr>
        </p:pic>
        <p:pic>
          <p:nvPicPr>
            <p:cNvPr id="15" name="Picture 14">
              <a:extLst>
                <a:ext uri="{FF2B5EF4-FFF2-40B4-BE49-F238E27FC236}">
                  <a16:creationId xmlns:a16="http://schemas.microsoft.com/office/drawing/2014/main" id="{911F24CA-8DC8-7FC4-CA31-20FA75BE676F}"/>
                </a:ext>
              </a:extLst>
            </p:cNvPr>
            <p:cNvPicPr>
              <a:picLocks noChangeAspect="1"/>
            </p:cNvPicPr>
            <p:nvPr/>
          </p:nvPicPr>
          <p:blipFill>
            <a:blip r:embed="rId3"/>
            <a:stretch>
              <a:fillRect/>
            </a:stretch>
          </p:blipFill>
          <p:spPr>
            <a:xfrm>
              <a:off x="728279" y="2228252"/>
              <a:ext cx="396000" cy="365538"/>
            </a:xfrm>
            <a:prstGeom prst="rect">
              <a:avLst/>
            </a:prstGeom>
          </p:spPr>
        </p:pic>
        <p:pic>
          <p:nvPicPr>
            <p:cNvPr id="16" name="Picture 15">
              <a:extLst>
                <a:ext uri="{FF2B5EF4-FFF2-40B4-BE49-F238E27FC236}">
                  <a16:creationId xmlns:a16="http://schemas.microsoft.com/office/drawing/2014/main" id="{2716DB83-8877-813E-616A-C332D7F2F628}"/>
                </a:ext>
              </a:extLst>
            </p:cNvPr>
            <p:cNvPicPr>
              <a:picLocks noChangeAspect="1"/>
            </p:cNvPicPr>
            <p:nvPr/>
          </p:nvPicPr>
          <p:blipFill>
            <a:blip r:embed="rId4"/>
            <a:stretch>
              <a:fillRect/>
            </a:stretch>
          </p:blipFill>
          <p:spPr>
            <a:xfrm>
              <a:off x="1287752" y="2230800"/>
              <a:ext cx="396000" cy="367200"/>
            </a:xfrm>
            <a:prstGeom prst="rect">
              <a:avLst/>
            </a:prstGeom>
          </p:spPr>
        </p:pic>
        <p:pic>
          <p:nvPicPr>
            <p:cNvPr id="17" name="Picture 16">
              <a:extLst>
                <a:ext uri="{FF2B5EF4-FFF2-40B4-BE49-F238E27FC236}">
                  <a16:creationId xmlns:a16="http://schemas.microsoft.com/office/drawing/2014/main" id="{AF44BEAA-5FF4-FE91-626E-68C9592E1988}"/>
                </a:ext>
              </a:extLst>
            </p:cNvPr>
            <p:cNvPicPr>
              <a:picLocks noChangeAspect="1"/>
            </p:cNvPicPr>
            <p:nvPr/>
          </p:nvPicPr>
          <p:blipFill>
            <a:blip r:embed="rId5"/>
            <a:stretch>
              <a:fillRect/>
            </a:stretch>
          </p:blipFill>
          <p:spPr>
            <a:xfrm>
              <a:off x="728279" y="2744008"/>
              <a:ext cx="396000" cy="367200"/>
            </a:xfrm>
            <a:prstGeom prst="rect">
              <a:avLst/>
            </a:prstGeom>
          </p:spPr>
        </p:pic>
        <p:pic>
          <p:nvPicPr>
            <p:cNvPr id="18" name="Picture 17">
              <a:extLst>
                <a:ext uri="{FF2B5EF4-FFF2-40B4-BE49-F238E27FC236}">
                  <a16:creationId xmlns:a16="http://schemas.microsoft.com/office/drawing/2014/main" id="{A6E61A21-3402-70A1-6626-BA9DBB1B8376}"/>
                </a:ext>
              </a:extLst>
            </p:cNvPr>
            <p:cNvPicPr>
              <a:picLocks noChangeAspect="1"/>
            </p:cNvPicPr>
            <p:nvPr/>
          </p:nvPicPr>
          <p:blipFill>
            <a:blip r:embed="rId6"/>
            <a:stretch>
              <a:fillRect/>
            </a:stretch>
          </p:blipFill>
          <p:spPr>
            <a:xfrm>
              <a:off x="1287752" y="2744008"/>
              <a:ext cx="396000" cy="367200"/>
            </a:xfrm>
            <a:prstGeom prst="rect">
              <a:avLst/>
            </a:prstGeom>
          </p:spPr>
        </p:pic>
      </p:grpSp>
      <p:graphicFrame>
        <p:nvGraphicFramePr>
          <p:cNvPr id="19" name="Table 6">
            <a:extLst>
              <a:ext uri="{FF2B5EF4-FFF2-40B4-BE49-F238E27FC236}">
                <a16:creationId xmlns:a16="http://schemas.microsoft.com/office/drawing/2014/main" id="{12280E01-35C1-B511-0FDD-6C002A72C05A}"/>
              </a:ext>
            </a:extLst>
          </p:cNvPr>
          <p:cNvGraphicFramePr>
            <a:graphicFrameLocks/>
          </p:cNvGraphicFramePr>
          <p:nvPr>
            <p:extLst>
              <p:ext uri="{D42A27DB-BD31-4B8C-83A1-F6EECF244321}">
                <p14:modId xmlns:p14="http://schemas.microsoft.com/office/powerpoint/2010/main" val="3369408262"/>
              </p:ext>
            </p:extLst>
          </p:nvPr>
        </p:nvGraphicFramePr>
        <p:xfrm>
          <a:off x="61052" y="3621632"/>
          <a:ext cx="12130947" cy="2965858"/>
        </p:xfrm>
        <a:graphic>
          <a:graphicData uri="http://schemas.openxmlformats.org/drawingml/2006/table">
            <a:tbl>
              <a:tblPr firstRow="1" bandRow="1">
                <a:tableStyleId>{8799B23B-EC83-4686-B30A-512413B5E67A}</a:tableStyleId>
              </a:tblPr>
              <a:tblGrid>
                <a:gridCol w="1329823">
                  <a:extLst>
                    <a:ext uri="{9D8B030D-6E8A-4147-A177-3AD203B41FA5}">
                      <a16:colId xmlns:a16="http://schemas.microsoft.com/office/drawing/2014/main" val="571010057"/>
                    </a:ext>
                  </a:extLst>
                </a:gridCol>
                <a:gridCol w="2219100">
                  <a:extLst>
                    <a:ext uri="{9D8B030D-6E8A-4147-A177-3AD203B41FA5}">
                      <a16:colId xmlns:a16="http://schemas.microsoft.com/office/drawing/2014/main" val="3478777620"/>
                    </a:ext>
                  </a:extLst>
                </a:gridCol>
                <a:gridCol w="4010025">
                  <a:extLst>
                    <a:ext uri="{9D8B030D-6E8A-4147-A177-3AD203B41FA5}">
                      <a16:colId xmlns:a16="http://schemas.microsoft.com/office/drawing/2014/main" val="3663201021"/>
                    </a:ext>
                  </a:extLst>
                </a:gridCol>
                <a:gridCol w="4571999">
                  <a:extLst>
                    <a:ext uri="{9D8B030D-6E8A-4147-A177-3AD203B41FA5}">
                      <a16:colId xmlns:a16="http://schemas.microsoft.com/office/drawing/2014/main" val="3419414664"/>
                    </a:ext>
                  </a:extLst>
                </a:gridCol>
              </a:tblGrid>
              <a:tr h="288000">
                <a:tc>
                  <a:txBody>
                    <a:bodyPr/>
                    <a:lstStyle/>
                    <a:p>
                      <a:pPr algn="ctr"/>
                      <a:endParaRPr lang="en-GB" sz="1050">
                        <a:latin typeface="Arial" panose="020B0604020202020204" pitchFamily="34" charset="0"/>
                        <a:cs typeface="Arial" panose="020B0604020202020204" pitchFamily="34" charset="0"/>
                      </a:endParaRPr>
                    </a:p>
                  </a:txBody>
                  <a:tcPr anchor="ctr"/>
                </a:tc>
                <a:tc gridSpan="3">
                  <a:txBody>
                    <a:bodyPr/>
                    <a:lstStyle/>
                    <a:p>
                      <a:pPr algn="ctr"/>
                      <a:r>
                        <a:rPr lang="en-GB" sz="1200" dirty="0">
                          <a:solidFill>
                            <a:schemeClr val="bg1"/>
                          </a:solidFill>
                          <a:latin typeface="Arial" panose="020B0604020202020204" pitchFamily="34" charset="0"/>
                          <a:cs typeface="Arial" panose="020B0604020202020204" pitchFamily="34" charset="0"/>
                        </a:rPr>
                        <a:t>Assurance icons</a:t>
                      </a:r>
                    </a:p>
                  </a:txBody>
                  <a:tcPr anchor="ctr">
                    <a:solidFill>
                      <a:schemeClr val="tx1"/>
                    </a:solidFill>
                  </a:tcPr>
                </a:tc>
                <a:tc hMerge="1">
                  <a:txBody>
                    <a:bodyPr/>
                    <a:lstStyle/>
                    <a:p>
                      <a:pPr algn="ctr"/>
                      <a:endParaRPr lang="en-GB" sz="1050"/>
                    </a:p>
                  </a:txBody>
                  <a:tcPr anchor="ctr"/>
                </a:tc>
                <a:tc hMerge="1">
                  <a:txBody>
                    <a:bodyPr/>
                    <a:lstStyle/>
                    <a:p>
                      <a:pPr algn="ctr"/>
                      <a:endParaRPr lang="en-GB" sz="1050"/>
                    </a:p>
                  </a:txBody>
                  <a:tcPr anchor="ctr"/>
                </a:tc>
                <a:extLst>
                  <a:ext uri="{0D108BD9-81ED-4DB2-BD59-A6C34878D82A}">
                    <a16:rowId xmlns:a16="http://schemas.microsoft.com/office/drawing/2014/main" val="1375337163"/>
                  </a:ext>
                </a:extLst>
              </a:tr>
              <a:tr h="370840">
                <a:tc>
                  <a:txBody>
                    <a:bodyPr/>
                    <a:lstStyle/>
                    <a:p>
                      <a:pPr algn="ctr"/>
                      <a:r>
                        <a:rPr lang="en-GB" sz="1100" b="1" i="0" kern="1200" dirty="0">
                          <a:solidFill>
                            <a:schemeClr val="tx1"/>
                          </a:solidFill>
                          <a:latin typeface="Arial" panose="020B0604020202020204" pitchFamily="34" charset="0"/>
                          <a:ea typeface="+mn-ea"/>
                          <a:cs typeface="Arial" panose="020B0604020202020204" pitchFamily="34" charset="0"/>
                        </a:rPr>
                        <a:t>Icon</a:t>
                      </a:r>
                    </a:p>
                  </a:txBody>
                  <a:tcPr anchor="ctr"/>
                </a:tc>
                <a:tc>
                  <a:txBody>
                    <a:bodyPr/>
                    <a:lstStyle/>
                    <a:p>
                      <a:pPr algn="ctr"/>
                      <a:r>
                        <a:rPr lang="en-GB" sz="1050" b="1" i="0" dirty="0">
                          <a:latin typeface="Arial" panose="020B0604020202020204" pitchFamily="34" charset="0"/>
                          <a:cs typeface="Arial" panose="020B0604020202020204" pitchFamily="34" charset="0"/>
                        </a:rPr>
                        <a:t>Technical description</a:t>
                      </a:r>
                    </a:p>
                  </a:txBody>
                  <a:tcPr anchor="ctr"/>
                </a:tc>
                <a:tc>
                  <a:txBody>
                    <a:bodyPr/>
                    <a:lstStyle/>
                    <a:p>
                      <a:pPr algn="ctr"/>
                      <a:r>
                        <a:rPr lang="en-GB" sz="1050" b="1" i="0">
                          <a:latin typeface="Arial" panose="020B0604020202020204" pitchFamily="34" charset="0"/>
                          <a:cs typeface="Arial" panose="020B0604020202020204" pitchFamily="34" charset="0"/>
                        </a:rPr>
                        <a:t>What does this mean?</a:t>
                      </a:r>
                    </a:p>
                  </a:txBody>
                  <a:tcPr anchor="ctr"/>
                </a:tc>
                <a:tc>
                  <a:txBody>
                    <a:bodyPr/>
                    <a:lstStyle/>
                    <a:p>
                      <a:pPr algn="ctr"/>
                      <a:r>
                        <a:rPr lang="en-GB" sz="1050" b="1" i="0" dirty="0">
                          <a:latin typeface="Arial" panose="020B0604020202020204" pitchFamily="34" charset="0"/>
                          <a:cs typeface="Arial" panose="020B0604020202020204" pitchFamily="34" charset="0"/>
                        </a:rPr>
                        <a:t>What should we do?</a:t>
                      </a:r>
                    </a:p>
                  </a:txBody>
                  <a:tcPr anchor="ctr"/>
                </a:tc>
                <a:extLst>
                  <a:ext uri="{0D108BD9-81ED-4DB2-BD59-A6C34878D82A}">
                    <a16:rowId xmlns:a16="http://schemas.microsoft.com/office/drawing/2014/main" val="2919114148"/>
                  </a:ext>
                </a:extLst>
              </a:tr>
              <a:tr h="777240">
                <a:tc>
                  <a:txBody>
                    <a:bodyPr/>
                    <a:lstStyle/>
                    <a:p>
                      <a:endParaRPr lang="en-GB" sz="900">
                        <a:latin typeface="Arial" panose="020B0604020202020204" pitchFamily="34" charset="0"/>
                        <a:cs typeface="Arial" panose="020B0604020202020204" pitchFamily="34"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process will not consistently HIT OR MISS the target as the target lies between the process limits.</a:t>
                      </a:r>
                    </a:p>
                  </a:txBody>
                  <a:tcPr anchor="ctr"/>
                </a:tc>
                <a:tc>
                  <a:txBody>
                    <a:bodyPr/>
                    <a:lstStyle/>
                    <a:p>
                      <a:r>
                        <a:rPr lang="en-GB" sz="1000" dirty="0">
                          <a:latin typeface="Arial" panose="020B0604020202020204" pitchFamily="34" charset="0"/>
                          <a:cs typeface="Arial" panose="020B0604020202020204" pitchFamily="34" charset="0"/>
                        </a:rPr>
                        <a:t>The process limits on SPC charts indicate the normal range of numbers you can expect of your system or process. If a target lies </a:t>
                      </a:r>
                      <a:r>
                        <a:rPr lang="en-GB" sz="1000" b="1" dirty="0">
                          <a:latin typeface="Arial" panose="020B0604020202020204" pitchFamily="34" charset="0"/>
                          <a:cs typeface="Arial" panose="020B0604020202020204" pitchFamily="34" charset="0"/>
                        </a:rPr>
                        <a:t>within</a:t>
                      </a:r>
                      <a:r>
                        <a:rPr lang="en-GB" sz="1000" dirty="0">
                          <a:latin typeface="Arial" panose="020B0604020202020204" pitchFamily="34" charset="0"/>
                          <a:cs typeface="Arial" panose="020B0604020202020204" pitchFamily="34" charset="0"/>
                        </a:rPr>
                        <a:t> those limits then we know that the target may or may not be achieved. The closer the target line lies to the mean line the more likely it is the target will be achieved or missed at random.</a:t>
                      </a:r>
                    </a:p>
                  </a:txBody>
                  <a:tcPr anchor="ctr"/>
                </a:tc>
                <a:tc>
                  <a:txBody>
                    <a:bodyPr/>
                    <a:lstStyle/>
                    <a:p>
                      <a:r>
                        <a:rPr lang="en-GB" sz="1000" dirty="0">
                          <a:latin typeface="Arial" panose="020B0604020202020204" pitchFamily="34" charset="0"/>
                          <a:cs typeface="Arial" panose="020B0604020202020204" pitchFamily="34" charset="0"/>
                        </a:rPr>
                        <a:t>Consider whether this is acceptable and, if not, you will need to change something in the system or process.</a:t>
                      </a:r>
                    </a:p>
                  </a:txBody>
                  <a:tcPr anchor="ctr"/>
                </a:tc>
                <a:extLst>
                  <a:ext uri="{0D108BD9-81ED-4DB2-BD59-A6C34878D82A}">
                    <a16:rowId xmlns:a16="http://schemas.microsoft.com/office/drawing/2014/main" val="2702536453"/>
                  </a:ext>
                </a:extLst>
              </a:tr>
              <a:tr h="676338">
                <a:tc>
                  <a:txBody>
                    <a:bodyPr/>
                    <a:lstStyle/>
                    <a:p>
                      <a:endParaRPr lang="en-GB" sz="900">
                        <a:latin typeface="Arial" panose="020B0604020202020204" pitchFamily="34" charset="0"/>
                        <a:cs typeface="Arial" panose="020B0604020202020204" pitchFamily="34" charset="0"/>
                      </a:endParaRPr>
                    </a:p>
                  </a:txBody>
                  <a:tcPr/>
                </a:tc>
                <a:tc>
                  <a:txBody>
                    <a:bodyPr/>
                    <a:lstStyle/>
                    <a:p>
                      <a:r>
                        <a:rPr lang="en-GB" sz="1000" dirty="0">
                          <a:latin typeface="Arial" panose="020B0604020202020204" pitchFamily="34" charset="0"/>
                          <a:cs typeface="Arial" panose="020B0604020202020204" pitchFamily="34" charset="0"/>
                        </a:rPr>
                        <a:t>This process is not capable and will consistently FAIL to meet the target.</a:t>
                      </a:r>
                    </a:p>
                  </a:txBody>
                  <a:tcPr anchor="ctr"/>
                </a:tc>
                <a:tc>
                  <a:txBody>
                    <a:bodyPr/>
                    <a:lstStyle/>
                    <a:p>
                      <a:r>
                        <a:rPr lang="en-GB" sz="1000" dirty="0">
                          <a:latin typeface="Arial" panose="020B0604020202020204" pitchFamily="34" charset="0"/>
                          <a:cs typeface="Arial" panose="020B0604020202020204" pitchFamily="34" charset="0"/>
                        </a:rPr>
                        <a:t>If a target lies </a:t>
                      </a:r>
                      <a:r>
                        <a:rPr lang="en-GB" sz="1000" b="1" dirty="0">
                          <a:latin typeface="Arial" panose="020B0604020202020204" pitchFamily="34" charset="0"/>
                          <a:cs typeface="Arial" panose="020B0604020202020204" pitchFamily="34" charset="0"/>
                        </a:rPr>
                        <a:t>outside of those limits in the wrong direction</a:t>
                      </a:r>
                      <a:r>
                        <a:rPr lang="en-GB" sz="1000" dirty="0">
                          <a:latin typeface="Arial" panose="020B0604020202020204" pitchFamily="34" charset="0"/>
                          <a:cs typeface="Arial" panose="020B0604020202020204" pitchFamily="34" charset="0"/>
                        </a:rPr>
                        <a:t> then you know the target cannot be achieved.</a:t>
                      </a:r>
                    </a:p>
                  </a:txBody>
                  <a:tcPr anchor="ctr"/>
                </a:tc>
                <a:tc>
                  <a:txBody>
                    <a:bodyPr/>
                    <a:lstStyle/>
                    <a:p>
                      <a:r>
                        <a:rPr lang="en-GB" sz="1000" b="1" dirty="0">
                          <a:latin typeface="Arial" panose="020B0604020202020204" pitchFamily="34" charset="0"/>
                          <a:cs typeface="Arial" panose="020B0604020202020204" pitchFamily="34" charset="0"/>
                        </a:rPr>
                        <a:t>You need to change something in the system or process if you want to meet the target. </a:t>
                      </a:r>
                      <a:r>
                        <a:rPr lang="en-GB" sz="1000" dirty="0">
                          <a:latin typeface="Arial" panose="020B0604020202020204" pitchFamily="34" charset="0"/>
                          <a:cs typeface="Arial" panose="020B0604020202020204" pitchFamily="34" charset="0"/>
                        </a:rPr>
                        <a:t>The natural variation in the data is telling you that you will not meet the target unless something changes.</a:t>
                      </a:r>
                    </a:p>
                  </a:txBody>
                  <a:tcPr anchor="ctr"/>
                </a:tc>
                <a:extLst>
                  <a:ext uri="{0D108BD9-81ED-4DB2-BD59-A6C34878D82A}">
                    <a16:rowId xmlns:a16="http://schemas.microsoft.com/office/drawing/2014/main" val="1067029842"/>
                  </a:ext>
                </a:extLst>
              </a:tr>
              <a:tr h="777240">
                <a:tc>
                  <a:txBody>
                    <a:bodyPr/>
                    <a:lstStyle/>
                    <a:p>
                      <a:endParaRPr lang="en-GB" sz="900">
                        <a:latin typeface="Arial" panose="020B0604020202020204" pitchFamily="34" charset="0"/>
                        <a:cs typeface="Arial" panose="020B0604020202020204" pitchFamily="34"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process is capable and will consistently PASS the target if nothing changes.</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000" dirty="0">
                          <a:latin typeface="Arial" panose="020B0604020202020204" pitchFamily="34" charset="0"/>
                          <a:cs typeface="Arial" panose="020B0604020202020204" pitchFamily="34" charset="0"/>
                        </a:rPr>
                        <a:t>If a target lies </a:t>
                      </a:r>
                      <a:r>
                        <a:rPr lang="en-GB" sz="1000" b="1" dirty="0">
                          <a:latin typeface="Arial" panose="020B0604020202020204" pitchFamily="34" charset="0"/>
                          <a:cs typeface="Arial" panose="020B0604020202020204" pitchFamily="34" charset="0"/>
                        </a:rPr>
                        <a:t>outside of those limits in the right direction </a:t>
                      </a:r>
                      <a:r>
                        <a:rPr lang="en-GB" sz="1000" dirty="0">
                          <a:latin typeface="Arial" panose="020B0604020202020204" pitchFamily="34" charset="0"/>
                          <a:cs typeface="Arial" panose="020B0604020202020204" pitchFamily="34" charset="0"/>
                        </a:rPr>
                        <a:t>then you know the target can consistently be achieved.</a:t>
                      </a:r>
                    </a:p>
                  </a:txBody>
                  <a:tcPr anchor="ctr"/>
                </a:tc>
                <a:tc>
                  <a:txBody>
                    <a:bodyPr/>
                    <a:lstStyle/>
                    <a:p>
                      <a:r>
                        <a:rPr lang="en-GB" sz="1000" b="1" dirty="0">
                          <a:latin typeface="Arial" panose="020B0604020202020204" pitchFamily="34" charset="0"/>
                          <a:cs typeface="Arial" panose="020B0604020202020204" pitchFamily="34" charset="0"/>
                        </a:rPr>
                        <a:t>Celebrate the achievement</a:t>
                      </a:r>
                      <a:r>
                        <a:rPr lang="en-GB" sz="1000" dirty="0">
                          <a:latin typeface="Arial" panose="020B0604020202020204" pitchFamily="34" charset="0"/>
                          <a:cs typeface="Arial" panose="020B0604020202020204" pitchFamily="34" charset="0"/>
                        </a:rPr>
                        <a:t>. Understand whether this is by design (!) and consider whether the target is still appropriate; should be stretched, or whether resource can be directed elsewhere without risking the ongoing achievement of this target.</a:t>
                      </a:r>
                    </a:p>
                  </a:txBody>
                  <a:tcPr anchor="ctr"/>
                </a:tc>
                <a:extLst>
                  <a:ext uri="{0D108BD9-81ED-4DB2-BD59-A6C34878D82A}">
                    <a16:rowId xmlns:a16="http://schemas.microsoft.com/office/drawing/2014/main" val="70014011"/>
                  </a:ext>
                </a:extLst>
              </a:tr>
            </a:tbl>
          </a:graphicData>
        </a:graphic>
      </p:graphicFrame>
      <p:grpSp>
        <p:nvGrpSpPr>
          <p:cNvPr id="20" name="Group 19">
            <a:extLst>
              <a:ext uri="{FF2B5EF4-FFF2-40B4-BE49-F238E27FC236}">
                <a16:creationId xmlns:a16="http://schemas.microsoft.com/office/drawing/2014/main" id="{7F453501-C05C-0521-6D57-A211A5B68EBE}"/>
              </a:ext>
            </a:extLst>
          </p:cNvPr>
          <p:cNvGrpSpPr/>
          <p:nvPr/>
        </p:nvGrpSpPr>
        <p:grpSpPr>
          <a:xfrm>
            <a:off x="519159" y="4502318"/>
            <a:ext cx="396000" cy="1883829"/>
            <a:chOff x="268911" y="4669371"/>
            <a:chExt cx="396000" cy="1883829"/>
          </a:xfrm>
        </p:grpSpPr>
        <p:pic>
          <p:nvPicPr>
            <p:cNvPr id="21" name="Picture 20">
              <a:extLst>
                <a:ext uri="{FF2B5EF4-FFF2-40B4-BE49-F238E27FC236}">
                  <a16:creationId xmlns:a16="http://schemas.microsoft.com/office/drawing/2014/main" id="{B4D9F97B-B4ED-582A-AA43-F5EA034122B0}"/>
                </a:ext>
              </a:extLst>
            </p:cNvPr>
            <p:cNvPicPr>
              <a:picLocks noChangeAspect="1"/>
            </p:cNvPicPr>
            <p:nvPr/>
          </p:nvPicPr>
          <p:blipFill>
            <a:blip r:embed="rId7"/>
            <a:stretch>
              <a:fillRect/>
            </a:stretch>
          </p:blipFill>
          <p:spPr>
            <a:xfrm>
              <a:off x="268911" y="4669371"/>
              <a:ext cx="396000" cy="367200"/>
            </a:xfrm>
            <a:prstGeom prst="rect">
              <a:avLst/>
            </a:prstGeom>
          </p:spPr>
        </p:pic>
        <p:pic>
          <p:nvPicPr>
            <p:cNvPr id="22" name="Picture 21">
              <a:extLst>
                <a:ext uri="{FF2B5EF4-FFF2-40B4-BE49-F238E27FC236}">
                  <a16:creationId xmlns:a16="http://schemas.microsoft.com/office/drawing/2014/main" id="{CE50A44F-8704-E625-0037-8CB65EB8B9DF}"/>
                </a:ext>
              </a:extLst>
            </p:cNvPr>
            <p:cNvPicPr>
              <a:picLocks noChangeAspect="1"/>
            </p:cNvPicPr>
            <p:nvPr/>
          </p:nvPicPr>
          <p:blipFill>
            <a:blip r:embed="rId8"/>
            <a:stretch>
              <a:fillRect/>
            </a:stretch>
          </p:blipFill>
          <p:spPr>
            <a:xfrm>
              <a:off x="268911" y="6186000"/>
              <a:ext cx="396000" cy="367200"/>
            </a:xfrm>
            <a:prstGeom prst="rect">
              <a:avLst/>
            </a:prstGeom>
          </p:spPr>
        </p:pic>
        <p:pic>
          <p:nvPicPr>
            <p:cNvPr id="23" name="Picture 22">
              <a:extLst>
                <a:ext uri="{FF2B5EF4-FFF2-40B4-BE49-F238E27FC236}">
                  <a16:creationId xmlns:a16="http://schemas.microsoft.com/office/drawing/2014/main" id="{5398E8E1-96C6-B116-9B61-0B80F4D160F1}"/>
                </a:ext>
              </a:extLst>
            </p:cNvPr>
            <p:cNvPicPr>
              <a:picLocks noChangeAspect="1"/>
            </p:cNvPicPr>
            <p:nvPr/>
          </p:nvPicPr>
          <p:blipFill>
            <a:blip r:embed="rId9"/>
            <a:stretch>
              <a:fillRect/>
            </a:stretch>
          </p:blipFill>
          <p:spPr>
            <a:xfrm>
              <a:off x="268911" y="5427686"/>
              <a:ext cx="396000" cy="367200"/>
            </a:xfrm>
            <a:prstGeom prst="rect">
              <a:avLst/>
            </a:prstGeom>
          </p:spPr>
        </p:pic>
      </p:grpSp>
      <p:sp>
        <p:nvSpPr>
          <p:cNvPr id="24" name="TextBox 23">
            <a:extLst>
              <a:ext uri="{FF2B5EF4-FFF2-40B4-BE49-F238E27FC236}">
                <a16:creationId xmlns:a16="http://schemas.microsoft.com/office/drawing/2014/main" id="{4027DDCB-1A42-5EF5-3D6B-47D26A076E2E}"/>
              </a:ext>
            </a:extLst>
          </p:cNvPr>
          <p:cNvSpPr txBox="1"/>
          <p:nvPr/>
        </p:nvSpPr>
        <p:spPr>
          <a:xfrm>
            <a:off x="238067" y="791187"/>
            <a:ext cx="11460418" cy="369332"/>
          </a:xfrm>
          <a:prstGeom prst="rect">
            <a:avLst/>
          </a:prstGeom>
          <a:noFill/>
        </p:spPr>
        <p:txBody>
          <a:bodyPr wrap="square" lIns="91440" tIns="45720" rIns="91440" bIns="45720" rtlCol="0" anchor="t">
            <a:spAutoFit/>
          </a:bodyPr>
          <a:lstStyle/>
          <a:p>
            <a:pPr algn="just"/>
            <a:r>
              <a:rPr lang="en-GB" dirty="0">
                <a:latin typeface="Arial" panose="020B0604020202020204" pitchFamily="34" charset="0"/>
                <a:cs typeface="Arial" panose="020B0604020202020204" pitchFamily="34" charset="0"/>
              </a:rPr>
              <a:t>These icons provide a summary view of the important messages from SPC charts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5426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C33E584-DB6F-FDA0-F674-D32BC636B5B4}"/>
              </a:ext>
            </a:extLst>
          </p:cNvPr>
          <p:cNvPicPr>
            <a:picLocks noChangeAspect="1"/>
          </p:cNvPicPr>
          <p:nvPr/>
        </p:nvPicPr>
        <p:blipFill>
          <a:blip r:embed="rId2"/>
          <a:stretch>
            <a:fillRect/>
          </a:stretch>
        </p:blipFill>
        <p:spPr>
          <a:xfrm>
            <a:off x="0" y="807901"/>
            <a:ext cx="12192000" cy="5650992"/>
          </a:xfrm>
          <a:prstGeom prst="rect">
            <a:avLst/>
          </a:prstGeom>
        </p:spPr>
      </p:pic>
      <p:sp>
        <p:nvSpPr>
          <p:cNvPr id="2" name="Title 1">
            <a:extLst>
              <a:ext uri="{FF2B5EF4-FFF2-40B4-BE49-F238E27FC236}">
                <a16:creationId xmlns:a16="http://schemas.microsoft.com/office/drawing/2014/main" id="{3C334269-40A2-31E1-D0E8-61266D12A89F}"/>
              </a:ext>
            </a:extLst>
          </p:cNvPr>
          <p:cNvSpPr>
            <a:spLocks noGrp="1"/>
          </p:cNvSpPr>
          <p:nvPr>
            <p:ph type="title"/>
          </p:nvPr>
        </p:nvSpPr>
        <p:spPr/>
        <p:txBody>
          <a:bodyPr/>
          <a:lstStyle/>
          <a:p>
            <a:r>
              <a:rPr lang="en-GB"/>
              <a:t>Infographic</a:t>
            </a:r>
          </a:p>
        </p:txBody>
      </p:sp>
      <p:sp>
        <p:nvSpPr>
          <p:cNvPr id="3" name="Footer Placeholder 2">
            <a:extLst>
              <a:ext uri="{FF2B5EF4-FFF2-40B4-BE49-F238E27FC236}">
                <a16:creationId xmlns:a16="http://schemas.microsoft.com/office/drawing/2014/main" id="{1A098711-B8C1-8317-4768-8932399BDF90}"/>
              </a:ext>
            </a:extLst>
          </p:cNvPr>
          <p:cNvSpPr>
            <a:spLocks noGrp="1"/>
          </p:cNvSpPr>
          <p:nvPr>
            <p:ph type="ftr" sz="quarter" idx="11"/>
          </p:nvPr>
        </p:nvSpPr>
        <p:spPr/>
        <p:txBody>
          <a:bodyPr/>
          <a:lstStyle/>
          <a:p>
            <a:r>
              <a:rPr lang="en-GB"/>
              <a:t>Integrated Performance Report - NHS Somewhere ICB</a:t>
            </a:r>
          </a:p>
        </p:txBody>
      </p:sp>
      <p:sp>
        <p:nvSpPr>
          <p:cNvPr id="4" name="Slide Number Placeholder 3">
            <a:extLst>
              <a:ext uri="{FF2B5EF4-FFF2-40B4-BE49-F238E27FC236}">
                <a16:creationId xmlns:a16="http://schemas.microsoft.com/office/drawing/2014/main" id="{CC0C52E2-4317-3AD5-FD75-FF1795D1B923}"/>
              </a:ext>
            </a:extLst>
          </p:cNvPr>
          <p:cNvSpPr>
            <a:spLocks noGrp="1"/>
          </p:cNvSpPr>
          <p:nvPr>
            <p:ph type="sldNum" sz="quarter" idx="12"/>
          </p:nvPr>
        </p:nvSpPr>
        <p:spPr/>
        <p:txBody>
          <a:bodyPr/>
          <a:lstStyle/>
          <a:p>
            <a:fld id="{434ECC57-02CD-4332-A889-1BA25B575469}" type="slidenum">
              <a:rPr lang="en-GB" smtClean="0"/>
              <a:t>4</a:t>
            </a:fld>
            <a:endParaRPr lang="en-GB"/>
          </a:p>
        </p:txBody>
      </p:sp>
      <p:grpSp>
        <p:nvGrpSpPr>
          <p:cNvPr id="14" name="Group 13">
            <a:extLst>
              <a:ext uri="{FF2B5EF4-FFF2-40B4-BE49-F238E27FC236}">
                <a16:creationId xmlns:a16="http://schemas.microsoft.com/office/drawing/2014/main" id="{D8A135BE-7EDF-4AAE-E31A-66C08AE4DD74}"/>
              </a:ext>
            </a:extLst>
          </p:cNvPr>
          <p:cNvGrpSpPr/>
          <p:nvPr/>
        </p:nvGrpSpPr>
        <p:grpSpPr>
          <a:xfrm>
            <a:off x="5775870" y="3891203"/>
            <a:ext cx="678359" cy="673762"/>
            <a:chOff x="4882577" y="43103"/>
            <a:chExt cx="678359" cy="673762"/>
          </a:xfrm>
        </p:grpSpPr>
        <p:sp>
          <p:nvSpPr>
            <p:cNvPr id="15" name="Flowchart: Connector 14">
              <a:extLst>
                <a:ext uri="{FF2B5EF4-FFF2-40B4-BE49-F238E27FC236}">
                  <a16:creationId xmlns:a16="http://schemas.microsoft.com/office/drawing/2014/main" id="{DE14130A-CB52-90E8-CA0B-9FB732A31986}"/>
                </a:ext>
              </a:extLst>
            </p:cNvPr>
            <p:cNvSpPr/>
            <p:nvPr/>
          </p:nvSpPr>
          <p:spPr>
            <a:xfrm>
              <a:off x="4882577" y="43103"/>
              <a:ext cx="678359" cy="673762"/>
            </a:xfrm>
            <a:prstGeom prst="flowChartConnector">
              <a:avLst/>
            </a:prstGeom>
            <a:solidFill>
              <a:srgbClr val="E2D286"/>
            </a:solid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15">
              <a:extLst>
                <a:ext uri="{FF2B5EF4-FFF2-40B4-BE49-F238E27FC236}">
                  <a16:creationId xmlns:a16="http://schemas.microsoft.com/office/drawing/2014/main" id="{3D6E34DB-5986-E784-C005-A3656D1AABED}"/>
                </a:ext>
              </a:extLst>
            </p:cNvPr>
            <p:cNvPicPr>
              <a:picLocks noChangeAspect="1"/>
            </p:cNvPicPr>
            <p:nvPr/>
          </p:nvPicPr>
          <p:blipFill>
            <a:blip r:embed="rId3">
              <a:duotone>
                <a:schemeClr val="accent3">
                  <a:shade val="45000"/>
                  <a:satMod val="135000"/>
                </a:schemeClr>
                <a:prstClr val="white"/>
              </a:duotone>
            </a:blip>
            <a:stretch>
              <a:fillRect/>
            </a:stretch>
          </p:blipFill>
          <p:spPr>
            <a:xfrm>
              <a:off x="5026493" y="184721"/>
              <a:ext cx="390525" cy="390525"/>
            </a:xfrm>
            <a:prstGeom prst="rect">
              <a:avLst/>
            </a:prstGeom>
          </p:spPr>
        </p:pic>
      </p:grpSp>
      <p:grpSp>
        <p:nvGrpSpPr>
          <p:cNvPr id="17" name="Group 16">
            <a:extLst>
              <a:ext uri="{FF2B5EF4-FFF2-40B4-BE49-F238E27FC236}">
                <a16:creationId xmlns:a16="http://schemas.microsoft.com/office/drawing/2014/main" id="{A71EF9E8-35E3-06E5-F848-4BAD1D4CFECC}"/>
              </a:ext>
            </a:extLst>
          </p:cNvPr>
          <p:cNvGrpSpPr/>
          <p:nvPr/>
        </p:nvGrpSpPr>
        <p:grpSpPr>
          <a:xfrm>
            <a:off x="10615281" y="1098700"/>
            <a:ext cx="678357" cy="652504"/>
            <a:chOff x="9894056" y="725299"/>
            <a:chExt cx="678357" cy="652504"/>
          </a:xfrm>
          <a:solidFill>
            <a:srgbClr val="DEF3F2"/>
          </a:solidFill>
        </p:grpSpPr>
        <p:sp>
          <p:nvSpPr>
            <p:cNvPr id="18" name="Flowchart: Connector 17">
              <a:extLst>
                <a:ext uri="{FF2B5EF4-FFF2-40B4-BE49-F238E27FC236}">
                  <a16:creationId xmlns:a16="http://schemas.microsoft.com/office/drawing/2014/main" id="{E1823AAA-BA6C-E698-2630-E78B30E98E39}"/>
                </a:ext>
              </a:extLst>
            </p:cNvPr>
            <p:cNvSpPr/>
            <p:nvPr/>
          </p:nvSpPr>
          <p:spPr>
            <a:xfrm>
              <a:off x="9894056" y="725299"/>
              <a:ext cx="678357" cy="652504"/>
            </a:xfrm>
            <a:prstGeom prst="flowChartConnector">
              <a:avLst/>
            </a:prstGeom>
            <a:grp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descr="A black background with a black square&#10;&#10;Description automatically generated with medium confidence">
              <a:extLst>
                <a:ext uri="{FF2B5EF4-FFF2-40B4-BE49-F238E27FC236}">
                  <a16:creationId xmlns:a16="http://schemas.microsoft.com/office/drawing/2014/main" id="{58BDECC9-E70F-DAD5-4D16-AE68EF5A6C16}"/>
                </a:ext>
              </a:extLst>
            </p:cNvPr>
            <p:cNvPicPr>
              <a:picLocks noChangeAspect="1"/>
            </p:cNvPicPr>
            <p:nvPr/>
          </p:nvPicPr>
          <p:blipFill>
            <a:blip r:embed="rId4">
              <a:alphaModFix amt="50000"/>
              <a:extLst>
                <a:ext uri="{28A0092B-C50C-407E-A947-70E740481C1C}">
                  <a14:useLocalDpi xmlns:a14="http://schemas.microsoft.com/office/drawing/2010/main" val="0"/>
                </a:ext>
              </a:extLst>
            </a:blip>
            <a:stretch>
              <a:fillRect/>
            </a:stretch>
          </p:blipFill>
          <p:spPr>
            <a:xfrm>
              <a:off x="10015657" y="830319"/>
              <a:ext cx="435943" cy="422190"/>
            </a:xfrm>
            <a:prstGeom prst="rect">
              <a:avLst/>
            </a:prstGeom>
            <a:grpFill/>
          </p:spPr>
        </p:pic>
      </p:grpSp>
    </p:spTree>
    <p:extLst>
      <p:ext uri="{BB962C8B-B14F-4D97-AF65-F5344CB8AC3E}">
        <p14:creationId xmlns:p14="http://schemas.microsoft.com/office/powerpoint/2010/main" val="2167713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34269-40A2-31E1-D0E8-61266D12A89F}"/>
              </a:ext>
            </a:extLst>
          </p:cNvPr>
          <p:cNvSpPr>
            <a:spLocks noGrp="1"/>
          </p:cNvSpPr>
          <p:nvPr>
            <p:ph type="title"/>
          </p:nvPr>
        </p:nvSpPr>
        <p:spPr/>
        <p:txBody>
          <a:bodyPr anchor="t"/>
          <a:lstStyle/>
          <a:p>
            <a:r>
              <a:rPr lang="en-GB" dirty="0"/>
              <a:t>Overview matrix</a:t>
            </a:r>
          </a:p>
        </p:txBody>
      </p:sp>
      <p:sp>
        <p:nvSpPr>
          <p:cNvPr id="5" name="Footer Placeholder 4">
            <a:extLst>
              <a:ext uri="{FF2B5EF4-FFF2-40B4-BE49-F238E27FC236}">
                <a16:creationId xmlns:a16="http://schemas.microsoft.com/office/drawing/2014/main" id="{90E58A7D-73BF-20D8-BF0D-1C056B426DBA}"/>
              </a:ext>
            </a:extLst>
          </p:cNvPr>
          <p:cNvSpPr>
            <a:spLocks noGrp="1"/>
          </p:cNvSpPr>
          <p:nvPr>
            <p:ph type="ftr" sz="quarter" idx="11"/>
          </p:nvPr>
        </p:nvSpPr>
        <p:spPr/>
        <p:txBody>
          <a:bodyPr/>
          <a:lstStyle/>
          <a:p>
            <a:r>
              <a:rPr lang="en-GB"/>
              <a:t>Integrated Performance Report - NHS Somewhere ICB</a:t>
            </a:r>
          </a:p>
        </p:txBody>
      </p:sp>
      <p:sp>
        <p:nvSpPr>
          <p:cNvPr id="6" name="Slide Number Placeholder 5">
            <a:extLst>
              <a:ext uri="{FF2B5EF4-FFF2-40B4-BE49-F238E27FC236}">
                <a16:creationId xmlns:a16="http://schemas.microsoft.com/office/drawing/2014/main" id="{07C65E40-03C0-DA79-5C04-0D2EEFFD59DD}"/>
              </a:ext>
            </a:extLst>
          </p:cNvPr>
          <p:cNvSpPr>
            <a:spLocks noGrp="1"/>
          </p:cNvSpPr>
          <p:nvPr>
            <p:ph type="sldNum" sz="quarter" idx="12"/>
          </p:nvPr>
        </p:nvSpPr>
        <p:spPr/>
        <p:txBody>
          <a:bodyPr/>
          <a:lstStyle/>
          <a:p>
            <a:fld id="{434ECC57-02CD-4332-A889-1BA25B575469}" type="slidenum">
              <a:rPr lang="en-GB" smtClean="0"/>
              <a:t>5</a:t>
            </a:fld>
            <a:endParaRPr lang="en-GB"/>
          </a:p>
        </p:txBody>
      </p:sp>
      <p:pic>
        <p:nvPicPr>
          <p:cNvPr id="4" name="Picture 3">
            <a:extLst>
              <a:ext uri="{FF2B5EF4-FFF2-40B4-BE49-F238E27FC236}">
                <a16:creationId xmlns:a16="http://schemas.microsoft.com/office/drawing/2014/main" id="{2A60AAFA-0C64-9DEE-461E-6EA9C9E2B516}"/>
              </a:ext>
            </a:extLst>
          </p:cNvPr>
          <p:cNvPicPr>
            <a:picLocks noChangeAspect="1"/>
          </p:cNvPicPr>
          <p:nvPr/>
        </p:nvPicPr>
        <p:blipFill rotWithShape="1">
          <a:blip r:embed="rId2"/>
          <a:srcRect r="18266"/>
          <a:stretch/>
        </p:blipFill>
        <p:spPr>
          <a:xfrm>
            <a:off x="1565792" y="792000"/>
            <a:ext cx="8141934" cy="5544254"/>
          </a:xfrm>
          <a:prstGeom prst="rect">
            <a:avLst/>
          </a:prstGeom>
        </p:spPr>
      </p:pic>
    </p:spTree>
    <p:extLst>
      <p:ext uri="{BB962C8B-B14F-4D97-AF65-F5344CB8AC3E}">
        <p14:creationId xmlns:p14="http://schemas.microsoft.com/office/powerpoint/2010/main" val="4054221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34269-40A2-31E1-D0E8-61266D12A89F}"/>
              </a:ext>
            </a:extLst>
          </p:cNvPr>
          <p:cNvSpPr>
            <a:spLocks noGrp="1"/>
          </p:cNvSpPr>
          <p:nvPr>
            <p:ph type="title"/>
          </p:nvPr>
        </p:nvSpPr>
        <p:spPr>
          <a:xfrm>
            <a:off x="251999" y="261525"/>
            <a:ext cx="10080000" cy="540000"/>
          </a:xfrm>
        </p:spPr>
        <p:txBody>
          <a:bodyPr/>
          <a:lstStyle/>
          <a:p>
            <a:r>
              <a:rPr lang="en-GB"/>
              <a:t>Executive summary</a:t>
            </a:r>
            <a:endParaRPr lang="en-GB" dirty="0"/>
          </a:p>
        </p:txBody>
      </p:sp>
      <p:sp>
        <p:nvSpPr>
          <p:cNvPr id="5" name="Content Placeholder 4">
            <a:extLst>
              <a:ext uri="{FF2B5EF4-FFF2-40B4-BE49-F238E27FC236}">
                <a16:creationId xmlns:a16="http://schemas.microsoft.com/office/drawing/2014/main" id="{09E1DCCB-63D9-D263-0CE9-09878ECA9A56}"/>
              </a:ext>
            </a:extLst>
          </p:cNvPr>
          <p:cNvSpPr>
            <a:spLocks noGrp="1"/>
          </p:cNvSpPr>
          <p:nvPr>
            <p:ph idx="1"/>
          </p:nvPr>
        </p:nvSpPr>
        <p:spPr>
          <a:xfrm>
            <a:off x="251998" y="1008000"/>
            <a:ext cx="5717287" cy="5076000"/>
          </a:xfrm>
        </p:spPr>
        <p:txBody>
          <a:bodyPr>
            <a:normAutofit/>
          </a:bodyPr>
          <a:lstStyle/>
          <a:p>
            <a:pPr marL="0" indent="0">
              <a:buNone/>
            </a:pPr>
            <a:r>
              <a:rPr lang="en-GB" sz="2000" b="1" dirty="0">
                <a:solidFill>
                  <a:srgbClr val="005EB8"/>
                </a:solidFill>
              </a:rPr>
              <a:t>Areas showing improvement</a:t>
            </a:r>
          </a:p>
          <a:p>
            <a:pPr marL="0" indent="0">
              <a:buNone/>
            </a:pPr>
            <a:endParaRPr lang="en-GB" sz="1600" dirty="0"/>
          </a:p>
          <a:p>
            <a:pPr marL="0" indent="0">
              <a:buNone/>
            </a:pPr>
            <a:r>
              <a:rPr lang="en-GB" sz="1600" dirty="0"/>
              <a:t>Prevention and health inequalities for CVD and hypertension have improved, with CVD now consistently able to achieve the target.</a:t>
            </a:r>
          </a:p>
          <a:p>
            <a:pPr marL="0" indent="0">
              <a:buNone/>
            </a:pPr>
            <a:r>
              <a:rPr lang="en-GB" sz="1600" dirty="0"/>
              <a:t>Learning disability and autism health checks has also shown improvement with performance this month at 10% against the target of 6%. Mean performance is 7%.</a:t>
            </a:r>
          </a:p>
          <a:p>
            <a:pPr marL="0" indent="0">
              <a:buNone/>
            </a:pPr>
            <a:endParaRPr lang="en-GB" sz="400" dirty="0"/>
          </a:p>
          <a:p>
            <a:pPr marL="0" indent="0">
              <a:buNone/>
            </a:pPr>
            <a:r>
              <a:rPr lang="en-GB" sz="1600" dirty="0"/>
              <a:t>Improvement continues in the following areas, however the position remains that none of these targets can be achieved without further improvement occurring:</a:t>
            </a:r>
          </a:p>
          <a:p>
            <a:pPr marL="0" indent="0">
              <a:buNone/>
            </a:pPr>
            <a:endParaRPr lang="en-GB" sz="1600" dirty="0"/>
          </a:p>
          <a:p>
            <a:pPr>
              <a:spcBef>
                <a:spcPts val="0"/>
              </a:spcBef>
            </a:pPr>
            <a:r>
              <a:rPr lang="en-GB" sz="1600" dirty="0"/>
              <a:t>RTT 18 week 65+ week waits</a:t>
            </a:r>
          </a:p>
          <a:p>
            <a:pPr>
              <a:spcBef>
                <a:spcPts val="0"/>
              </a:spcBef>
            </a:pPr>
            <a:r>
              <a:rPr lang="en-GB" sz="1600" dirty="0"/>
              <a:t>Diagnostics within 6 weeks</a:t>
            </a:r>
          </a:p>
          <a:p>
            <a:pPr>
              <a:spcBef>
                <a:spcPts val="0"/>
              </a:spcBef>
            </a:pPr>
            <a:r>
              <a:rPr lang="en-GB" sz="1600" dirty="0"/>
              <a:t>Cancer 62 day waits</a:t>
            </a:r>
          </a:p>
          <a:p>
            <a:pPr>
              <a:spcBef>
                <a:spcPts val="0"/>
              </a:spcBef>
            </a:pPr>
            <a:r>
              <a:rPr lang="en-GB" sz="1600" dirty="0"/>
              <a:t>Workforce turnover rate</a:t>
            </a:r>
          </a:p>
        </p:txBody>
      </p:sp>
      <p:sp>
        <p:nvSpPr>
          <p:cNvPr id="3" name="Footer Placeholder 2">
            <a:extLst>
              <a:ext uri="{FF2B5EF4-FFF2-40B4-BE49-F238E27FC236}">
                <a16:creationId xmlns:a16="http://schemas.microsoft.com/office/drawing/2014/main" id="{1A098711-B8C1-8317-4768-8932399BDF90}"/>
              </a:ext>
            </a:extLst>
          </p:cNvPr>
          <p:cNvSpPr>
            <a:spLocks noGrp="1"/>
          </p:cNvSpPr>
          <p:nvPr>
            <p:ph type="ftr" sz="quarter" idx="11"/>
          </p:nvPr>
        </p:nvSpPr>
        <p:spPr/>
        <p:txBody>
          <a:bodyPr/>
          <a:lstStyle/>
          <a:p>
            <a:r>
              <a:rPr lang="en-GB"/>
              <a:t>Integrated Performance Report - NHS Somewhere ICB</a:t>
            </a:r>
          </a:p>
        </p:txBody>
      </p:sp>
      <p:sp>
        <p:nvSpPr>
          <p:cNvPr id="4" name="Slide Number Placeholder 3">
            <a:extLst>
              <a:ext uri="{FF2B5EF4-FFF2-40B4-BE49-F238E27FC236}">
                <a16:creationId xmlns:a16="http://schemas.microsoft.com/office/drawing/2014/main" id="{CC0C52E2-4317-3AD5-FD75-FF1795D1B923}"/>
              </a:ext>
            </a:extLst>
          </p:cNvPr>
          <p:cNvSpPr>
            <a:spLocks noGrp="1"/>
          </p:cNvSpPr>
          <p:nvPr>
            <p:ph type="sldNum" sz="quarter" idx="12"/>
          </p:nvPr>
        </p:nvSpPr>
        <p:spPr/>
        <p:txBody>
          <a:bodyPr/>
          <a:lstStyle/>
          <a:p>
            <a:fld id="{434ECC57-02CD-4332-A889-1BA25B575469}" type="slidenum">
              <a:rPr lang="en-GB" smtClean="0"/>
              <a:t>6</a:t>
            </a:fld>
            <a:endParaRPr lang="en-GB"/>
          </a:p>
        </p:txBody>
      </p:sp>
      <p:sp>
        <p:nvSpPr>
          <p:cNvPr id="7" name="Content Placeholder 4">
            <a:extLst>
              <a:ext uri="{FF2B5EF4-FFF2-40B4-BE49-F238E27FC236}">
                <a16:creationId xmlns:a16="http://schemas.microsoft.com/office/drawing/2014/main" id="{BF2E3869-26DF-45C6-71DE-7C6CF9D9674A}"/>
              </a:ext>
            </a:extLst>
          </p:cNvPr>
          <p:cNvSpPr txBox="1">
            <a:spLocks/>
          </p:cNvSpPr>
          <p:nvPr/>
        </p:nvSpPr>
        <p:spPr>
          <a:xfrm>
            <a:off x="6265617" y="1006136"/>
            <a:ext cx="5717287" cy="50760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b="1" dirty="0">
                <a:solidFill>
                  <a:srgbClr val="005EB8"/>
                </a:solidFill>
              </a:rPr>
              <a:t>Areas of concern</a:t>
            </a:r>
          </a:p>
          <a:p>
            <a:pPr marL="0" indent="0">
              <a:buFont typeface="Arial" panose="020B0604020202020204" pitchFamily="34" charset="0"/>
              <a:buNone/>
            </a:pPr>
            <a:endParaRPr lang="en-GB" sz="1600" dirty="0"/>
          </a:p>
          <a:p>
            <a:pPr marL="0" indent="0">
              <a:buFont typeface="Arial" panose="020B0604020202020204" pitchFamily="34" charset="0"/>
              <a:buNone/>
            </a:pPr>
            <a:r>
              <a:rPr lang="en-GB" sz="1600" dirty="0"/>
              <a:t>The dementia diagnosis rate continues to deteriorate with most recent performance at 53.2% compared to the target of 66.7%. The target is currently unachievable.</a:t>
            </a:r>
          </a:p>
          <a:p>
            <a:pPr marL="0" indent="0">
              <a:buFont typeface="Arial" panose="020B0604020202020204" pitchFamily="34" charset="0"/>
              <a:buNone/>
            </a:pPr>
            <a:r>
              <a:rPr lang="en-GB" sz="1600" dirty="0"/>
              <a:t>There has been a concerning deterioration in both the diagnostics and RTT 18 week waiting list position driven by capacity challenges in 3 provider organisations.</a:t>
            </a:r>
          </a:p>
          <a:p>
            <a:pPr marL="0" indent="0">
              <a:buFont typeface="Arial" panose="020B0604020202020204" pitchFamily="34" charset="0"/>
              <a:buNone/>
            </a:pPr>
            <a:r>
              <a:rPr lang="en-GB" sz="1600" dirty="0"/>
              <a:t>2 hour urgent community response has seen a recent deterioration in performance. Currently, the target of 70% will still be comfortably achieved. Performance this month was 86.1% and mean performance 89.3%. This deterioration is being investigated as a matter of urgency due to the risk of ED 4 hour performance being further challenged.</a:t>
            </a:r>
          </a:p>
          <a:p>
            <a:pPr marL="0" indent="0">
              <a:buFont typeface="Arial" panose="020B0604020202020204" pitchFamily="34" charset="0"/>
              <a:buNone/>
            </a:pPr>
            <a:r>
              <a:rPr lang="en-GB" sz="1600" dirty="0"/>
              <a:t>The following targets continue to be unachievable with performance remaining unchanged:</a:t>
            </a:r>
          </a:p>
          <a:p>
            <a:pPr marL="0" indent="0">
              <a:buFont typeface="Arial" panose="020B0604020202020204" pitchFamily="34" charset="0"/>
              <a:buNone/>
            </a:pPr>
            <a:endParaRPr lang="en-GB" sz="1600" dirty="0"/>
          </a:p>
          <a:p>
            <a:pPr>
              <a:spcBef>
                <a:spcPts val="0"/>
              </a:spcBef>
            </a:pPr>
            <a:r>
              <a:rPr lang="en-GB" sz="1600" dirty="0"/>
              <a:t>ED 4 hour performance</a:t>
            </a:r>
          </a:p>
          <a:p>
            <a:pPr>
              <a:spcBef>
                <a:spcPts val="0"/>
              </a:spcBef>
            </a:pPr>
            <a:r>
              <a:rPr lang="en-GB" sz="1600" dirty="0"/>
              <a:t>Learning disability and adult inpatient per million</a:t>
            </a:r>
          </a:p>
          <a:p>
            <a:pPr>
              <a:spcBef>
                <a:spcPts val="0"/>
              </a:spcBef>
            </a:pPr>
            <a:r>
              <a:rPr lang="en-GB" sz="1600" dirty="0"/>
              <a:t>Mental health inappropriate out of area placements</a:t>
            </a:r>
          </a:p>
          <a:p>
            <a:pPr>
              <a:spcBef>
                <a:spcPts val="0"/>
              </a:spcBef>
            </a:pPr>
            <a:endParaRPr lang="en-GB" sz="1600" dirty="0"/>
          </a:p>
          <a:p>
            <a:pPr marL="0" indent="0">
              <a:buFont typeface="Arial" panose="020B0604020202020204" pitchFamily="34" charset="0"/>
              <a:buNone/>
            </a:pPr>
            <a:endParaRPr lang="en-GB" sz="1600" dirty="0"/>
          </a:p>
          <a:p>
            <a:pPr marL="0" indent="0">
              <a:buFont typeface="Arial" panose="020B0604020202020204" pitchFamily="34" charset="0"/>
              <a:buNone/>
            </a:pPr>
            <a:endParaRPr lang="en-GB" sz="1600" dirty="0"/>
          </a:p>
          <a:p>
            <a:pPr marL="0" indent="0">
              <a:buFont typeface="Arial" panose="020B0604020202020204" pitchFamily="34" charset="0"/>
              <a:buNone/>
            </a:pPr>
            <a:endParaRPr lang="en-GB" sz="1600" dirty="0"/>
          </a:p>
          <a:p>
            <a:pPr marL="0" indent="0">
              <a:buFont typeface="Arial" panose="020B0604020202020204" pitchFamily="34" charset="0"/>
              <a:buNone/>
            </a:pPr>
            <a:endParaRPr lang="en-GB" sz="400" dirty="0"/>
          </a:p>
          <a:p>
            <a:pPr marL="0" indent="0">
              <a:buFont typeface="Arial" panose="020B0604020202020204" pitchFamily="34" charset="0"/>
              <a:buNone/>
            </a:pPr>
            <a:endParaRPr lang="en-GB" sz="1600" dirty="0"/>
          </a:p>
          <a:p>
            <a:pPr marL="0" indent="0">
              <a:buFont typeface="Arial" panose="020B0604020202020204" pitchFamily="34" charset="0"/>
              <a:buNone/>
            </a:pPr>
            <a:endParaRPr lang="en-GB" sz="2000" dirty="0"/>
          </a:p>
        </p:txBody>
      </p:sp>
    </p:spTree>
    <p:extLst>
      <p:ext uri="{BB962C8B-B14F-4D97-AF65-F5344CB8AC3E}">
        <p14:creationId xmlns:p14="http://schemas.microsoft.com/office/powerpoint/2010/main" val="4100968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34269-40A2-31E1-D0E8-61266D12A89F}"/>
              </a:ext>
            </a:extLst>
          </p:cNvPr>
          <p:cNvSpPr>
            <a:spLocks noGrp="1"/>
          </p:cNvSpPr>
          <p:nvPr>
            <p:ph type="title"/>
          </p:nvPr>
        </p:nvSpPr>
        <p:spPr/>
        <p:txBody>
          <a:bodyPr/>
          <a:lstStyle/>
          <a:p>
            <a:r>
              <a:rPr lang="en-GB" dirty="0"/>
              <a:t>Mental health: performance summary</a:t>
            </a:r>
          </a:p>
        </p:txBody>
      </p:sp>
      <p:sp>
        <p:nvSpPr>
          <p:cNvPr id="3" name="Footer Placeholder 2">
            <a:extLst>
              <a:ext uri="{FF2B5EF4-FFF2-40B4-BE49-F238E27FC236}">
                <a16:creationId xmlns:a16="http://schemas.microsoft.com/office/drawing/2014/main" id="{DD83BF1A-737D-72CF-F8FF-BE1E0053CF30}"/>
              </a:ext>
            </a:extLst>
          </p:cNvPr>
          <p:cNvSpPr>
            <a:spLocks noGrp="1"/>
          </p:cNvSpPr>
          <p:nvPr>
            <p:ph type="ftr" sz="quarter" idx="11"/>
          </p:nvPr>
        </p:nvSpPr>
        <p:spPr/>
        <p:txBody>
          <a:bodyPr/>
          <a:lstStyle/>
          <a:p>
            <a:r>
              <a:rPr lang="en-GB"/>
              <a:t>Integrated Performance Report - NHS Somewhere ICB</a:t>
            </a:r>
          </a:p>
        </p:txBody>
      </p:sp>
      <p:sp>
        <p:nvSpPr>
          <p:cNvPr id="4" name="Slide Number Placeholder 3">
            <a:extLst>
              <a:ext uri="{FF2B5EF4-FFF2-40B4-BE49-F238E27FC236}">
                <a16:creationId xmlns:a16="http://schemas.microsoft.com/office/drawing/2014/main" id="{FA118907-2EF6-E529-0ECE-EC2E978C0998}"/>
              </a:ext>
            </a:extLst>
          </p:cNvPr>
          <p:cNvSpPr>
            <a:spLocks noGrp="1"/>
          </p:cNvSpPr>
          <p:nvPr>
            <p:ph type="sldNum" sz="quarter" idx="12"/>
          </p:nvPr>
        </p:nvSpPr>
        <p:spPr/>
        <p:txBody>
          <a:bodyPr/>
          <a:lstStyle/>
          <a:p>
            <a:fld id="{434ECC57-02CD-4332-A889-1BA25B575469}" type="slidenum">
              <a:rPr lang="en-GB" smtClean="0"/>
              <a:t>7</a:t>
            </a:fld>
            <a:endParaRPr lang="en-GB"/>
          </a:p>
        </p:txBody>
      </p:sp>
      <p:pic>
        <p:nvPicPr>
          <p:cNvPr id="7" name="Picture 6">
            <a:extLst>
              <a:ext uri="{FF2B5EF4-FFF2-40B4-BE49-F238E27FC236}">
                <a16:creationId xmlns:a16="http://schemas.microsoft.com/office/drawing/2014/main" id="{757C930A-805C-E868-2FEE-755D4873F14A}"/>
              </a:ext>
            </a:extLst>
          </p:cNvPr>
          <p:cNvPicPr>
            <a:picLocks noChangeAspect="1"/>
          </p:cNvPicPr>
          <p:nvPr/>
        </p:nvPicPr>
        <p:blipFill>
          <a:blip r:embed="rId2"/>
          <a:stretch>
            <a:fillRect/>
          </a:stretch>
        </p:blipFill>
        <p:spPr>
          <a:xfrm>
            <a:off x="571995" y="1217708"/>
            <a:ext cx="10131167" cy="4387961"/>
          </a:xfrm>
          <a:prstGeom prst="rect">
            <a:avLst/>
          </a:prstGeom>
        </p:spPr>
      </p:pic>
    </p:spTree>
    <p:extLst>
      <p:ext uri="{BB962C8B-B14F-4D97-AF65-F5344CB8AC3E}">
        <p14:creationId xmlns:p14="http://schemas.microsoft.com/office/powerpoint/2010/main" val="3742633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2261ADA-D4D2-AF61-3652-90301B5A4A0D}"/>
              </a:ext>
            </a:extLst>
          </p:cNvPr>
          <p:cNvSpPr/>
          <p:nvPr/>
        </p:nvSpPr>
        <p:spPr>
          <a:xfrm>
            <a:off x="5551229" y="820978"/>
            <a:ext cx="6476205" cy="5466806"/>
          </a:xfrm>
          <a:prstGeom prst="rect">
            <a:avLst/>
          </a:prstGeom>
          <a:solidFill>
            <a:srgbClr val="DEF3F2"/>
          </a:solidFill>
          <a:ln>
            <a:solidFill>
              <a:srgbClr val="DEEBF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2A97C223-9880-2AD9-5449-06D4E4B296CB}"/>
              </a:ext>
            </a:extLst>
          </p:cNvPr>
          <p:cNvSpPr txBox="1"/>
          <p:nvPr/>
        </p:nvSpPr>
        <p:spPr>
          <a:xfrm>
            <a:off x="396340" y="5041134"/>
            <a:ext cx="5045916" cy="1395254"/>
          </a:xfrm>
          <a:prstGeom prst="rect">
            <a:avLst/>
          </a:prstGeom>
          <a:noFill/>
          <a:ln w="19050">
            <a:noFill/>
          </a:ln>
        </p:spPr>
        <p:txBody>
          <a:bodyPr wrap="square" rtlCol="0">
            <a:spAutoFit/>
          </a:bodyPr>
          <a:lstStyle/>
          <a:p>
            <a:pPr>
              <a:spcAft>
                <a:spcPts val="400"/>
              </a:spcAft>
            </a:pPr>
            <a:r>
              <a:rPr lang="en-GB" sz="1200" b="1" dirty="0">
                <a:solidFill>
                  <a:schemeClr val="accent1"/>
                </a:solidFill>
                <a:latin typeface="Arial" panose="020B0604020202020204" pitchFamily="34" charset="0"/>
                <a:cs typeface="Arial" panose="020B0604020202020204" pitchFamily="34" charset="0"/>
              </a:rPr>
              <a:t>How indicator links to long term priorities:</a:t>
            </a:r>
          </a:p>
          <a:p>
            <a:pPr>
              <a:spcAft>
                <a:spcPts val="400"/>
              </a:spcAft>
            </a:pPr>
            <a:r>
              <a:rPr lang="en-GB" sz="1100" dirty="0">
                <a:latin typeface="Arial" panose="020B0604020202020204" pitchFamily="34" charset="0"/>
                <a:cs typeface="Arial" panose="020B0604020202020204" pitchFamily="34" charset="0"/>
              </a:rPr>
              <a:t>Improving Dementia Diagnosis Rate directly supports the ICB long term ambition of transforming people’s health and care experiences and outcomes. </a:t>
            </a:r>
          </a:p>
          <a:p>
            <a:pPr>
              <a:spcAft>
                <a:spcPts val="400"/>
              </a:spcAft>
            </a:pPr>
            <a:r>
              <a:rPr lang="en-GB" sz="1100" dirty="0">
                <a:latin typeface="Arial" panose="020B0604020202020204" pitchFamily="34" charset="0"/>
                <a:cs typeface="Arial" panose="020B0604020202020204" pitchFamily="34" charset="0"/>
              </a:rPr>
              <a:t>Earlier diagnosis of often vulnerable patients empowers them and their families and carers to take control of their situation, leading to better management of the disease, better time to plan and therefore an enhanced quality of life.</a:t>
            </a:r>
            <a:endParaRPr lang="en-GB" sz="1100" b="1" dirty="0">
              <a:solidFill>
                <a:srgbClr val="243774"/>
              </a:solidFill>
              <a:latin typeface="Trebuchet MS" panose="020B0603020202020204" pitchFamily="34" charset="0"/>
            </a:endParaRPr>
          </a:p>
        </p:txBody>
      </p:sp>
      <p:sp>
        <p:nvSpPr>
          <p:cNvPr id="7" name="Footer Placeholder 6">
            <a:extLst>
              <a:ext uri="{FF2B5EF4-FFF2-40B4-BE49-F238E27FC236}">
                <a16:creationId xmlns:a16="http://schemas.microsoft.com/office/drawing/2014/main" id="{596D4BA3-B5EC-9313-2543-27912F443A26}"/>
              </a:ext>
            </a:extLst>
          </p:cNvPr>
          <p:cNvSpPr>
            <a:spLocks noGrp="1"/>
          </p:cNvSpPr>
          <p:nvPr>
            <p:ph type="ftr" sz="quarter" idx="11"/>
          </p:nvPr>
        </p:nvSpPr>
        <p:spPr/>
        <p:txBody>
          <a:bodyPr/>
          <a:lstStyle/>
          <a:p>
            <a:r>
              <a:rPr lang="en-GB"/>
              <a:t>Integrated Performance Report - NHS Somewhere ICB</a:t>
            </a:r>
          </a:p>
        </p:txBody>
      </p:sp>
      <p:sp>
        <p:nvSpPr>
          <p:cNvPr id="8" name="Slide Number Placeholder 7">
            <a:extLst>
              <a:ext uri="{FF2B5EF4-FFF2-40B4-BE49-F238E27FC236}">
                <a16:creationId xmlns:a16="http://schemas.microsoft.com/office/drawing/2014/main" id="{B3A1D1C0-EA34-08DB-1653-BB2932C812BF}"/>
              </a:ext>
            </a:extLst>
          </p:cNvPr>
          <p:cNvSpPr>
            <a:spLocks noGrp="1"/>
          </p:cNvSpPr>
          <p:nvPr>
            <p:ph type="sldNum" sz="quarter" idx="12"/>
          </p:nvPr>
        </p:nvSpPr>
        <p:spPr/>
        <p:txBody>
          <a:bodyPr/>
          <a:lstStyle/>
          <a:p>
            <a:fld id="{434ECC57-02CD-4332-A889-1BA25B575469}" type="slidenum">
              <a:rPr lang="en-GB" smtClean="0"/>
              <a:t>8</a:t>
            </a:fld>
            <a:endParaRPr lang="en-GB"/>
          </a:p>
        </p:txBody>
      </p:sp>
      <p:pic>
        <p:nvPicPr>
          <p:cNvPr id="10" name="Picture 9">
            <a:extLst>
              <a:ext uri="{FF2B5EF4-FFF2-40B4-BE49-F238E27FC236}">
                <a16:creationId xmlns:a16="http://schemas.microsoft.com/office/drawing/2014/main" id="{E97A0C7E-95E4-F125-602C-F7524880419C}"/>
              </a:ext>
            </a:extLst>
          </p:cNvPr>
          <p:cNvPicPr>
            <a:picLocks noChangeAspect="1"/>
          </p:cNvPicPr>
          <p:nvPr/>
        </p:nvPicPr>
        <p:blipFill>
          <a:blip r:embed="rId3"/>
          <a:stretch>
            <a:fillRect/>
          </a:stretch>
        </p:blipFill>
        <p:spPr>
          <a:xfrm>
            <a:off x="416633" y="845853"/>
            <a:ext cx="5005359" cy="2419200"/>
          </a:xfrm>
          <a:prstGeom prst="rect">
            <a:avLst/>
          </a:prstGeom>
        </p:spPr>
      </p:pic>
      <p:pic>
        <p:nvPicPr>
          <p:cNvPr id="6" name="Picture 5">
            <a:extLst>
              <a:ext uri="{FF2B5EF4-FFF2-40B4-BE49-F238E27FC236}">
                <a16:creationId xmlns:a16="http://schemas.microsoft.com/office/drawing/2014/main" id="{8DA97A21-DE4D-4A68-83F0-28ABADF1FA14}"/>
              </a:ext>
            </a:extLst>
          </p:cNvPr>
          <p:cNvPicPr>
            <a:picLocks noChangeAspect="1"/>
          </p:cNvPicPr>
          <p:nvPr/>
        </p:nvPicPr>
        <p:blipFill>
          <a:blip r:embed="rId4"/>
          <a:stretch>
            <a:fillRect/>
          </a:stretch>
        </p:blipFill>
        <p:spPr>
          <a:xfrm>
            <a:off x="396340" y="3304503"/>
            <a:ext cx="5024825" cy="1682776"/>
          </a:xfrm>
          <a:prstGeom prst="rect">
            <a:avLst/>
          </a:prstGeom>
        </p:spPr>
      </p:pic>
      <p:sp>
        <p:nvSpPr>
          <p:cNvPr id="16" name="TextBox 13">
            <a:extLst>
              <a:ext uri="{FF2B5EF4-FFF2-40B4-BE49-F238E27FC236}">
                <a16:creationId xmlns:a16="http://schemas.microsoft.com/office/drawing/2014/main" id="{98412A43-D92F-8738-357F-24CBB1BA14E9}"/>
              </a:ext>
            </a:extLst>
          </p:cNvPr>
          <p:cNvSpPr txBox="1"/>
          <p:nvPr/>
        </p:nvSpPr>
        <p:spPr>
          <a:xfrm>
            <a:off x="5530965" y="1029119"/>
            <a:ext cx="6501130" cy="5084405"/>
          </a:xfrm>
          <a:prstGeom prst="rect">
            <a:avLst/>
          </a:prstGeom>
          <a:noFill/>
        </p:spPr>
        <p:txBody>
          <a:bodyPr wrap="square" rtlCol="0">
            <a:spAutoFit/>
          </a:bodyPr>
          <a:lstStyle/>
          <a:p>
            <a:pPr>
              <a:lnSpc>
                <a:spcPct val="107000"/>
              </a:lnSpc>
              <a:spcAft>
                <a:spcPts val="600"/>
              </a:spcAft>
            </a:pPr>
            <a:r>
              <a:rPr lang="en-GB" sz="1800" b="1" kern="1200" dirty="0">
                <a:solidFill>
                  <a:srgbClr val="243774"/>
                </a:solidFill>
                <a:effectLst/>
                <a:latin typeface="Arial" panose="020B0604020202020204" pitchFamily="34" charset="0"/>
                <a:ea typeface="Calibri" panose="020F0502020204030204" pitchFamily="34" charset="0"/>
                <a:cs typeface="Times New Roman" panose="02020603050405020304" pitchFamily="18" charset="0"/>
              </a:rPr>
              <a:t>Dementia Escalation Points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00"/>
              </a:spcAft>
            </a:pPr>
            <a:r>
              <a:rPr lang="en-GB" sz="1100" b="1"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ICB performance is</a:t>
            </a:r>
            <a:r>
              <a:rPr lang="en-GB" sz="1100"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 </a:t>
            </a:r>
            <a:r>
              <a:rPr lang="en-GB" sz="1100" b="1"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53.2%, which is below the target of 66.7%. </a:t>
            </a:r>
            <a:r>
              <a:rPr lang="en-GB" sz="1100"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Performance since September has shown 7 months of statistically significant deterioration.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00"/>
              </a:spcAft>
            </a:pPr>
            <a:r>
              <a:rPr lang="en-GB" sz="1100" b="1"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Only Place C met the local target</a:t>
            </a:r>
            <a:r>
              <a:rPr lang="en-GB" sz="1100"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 in March (69.4%), however this target cannot be achieved consistently. Performance is deteriorating in Places A, B and D (actual performance figures appear in the table to the left). </a:t>
            </a:r>
            <a:r>
              <a:rPr lang="en-GB" sz="1100" b="1"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Place E is showing statistical improvement with performance at 65.6% in March.</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00"/>
              </a:spcAft>
            </a:pPr>
            <a:r>
              <a:rPr lang="en-GB" sz="1100" b="1"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The ICB will not meet the 66.7% national ambition this year</a:t>
            </a:r>
            <a:r>
              <a:rPr lang="en-GB" sz="1100"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 The plan that has been submitted is an improving position to 57%.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00"/>
              </a:spcAft>
            </a:pPr>
            <a:r>
              <a:rPr lang="en-GB" sz="1100"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Primary Care Coding and backlog in Memory Assessment Services have been attributed to a reduced rate of performance.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00"/>
              </a:spcAft>
            </a:pPr>
            <a:r>
              <a:rPr lang="en-US" sz="1100" b="1" kern="1200" dirty="0">
                <a:solidFill>
                  <a:srgbClr val="2E2E2D"/>
                </a:solidFill>
                <a:effectLst/>
                <a:latin typeface="Arial" panose="020B0604020202020204" pitchFamily="34" charset="0"/>
                <a:ea typeface="Calibri" panose="020F0502020204030204" pitchFamily="34" charset="0"/>
                <a:cs typeface="Times New Roman" panose="02020603050405020304" pitchFamily="18" charset="0"/>
              </a:rPr>
              <a:t>Key actions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00"/>
              </a:spcAft>
            </a:pPr>
            <a:r>
              <a:rPr lang="en-GB" sz="1100"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Work has commenced to complete a focused programme to cleanse GP registers and develop a toolkit to improve coding. We know that issues with coding are contributing to the current performance being reported in some of our local places. Efforts will focus primarily in Places A and B initially given their particularly low levels of performance.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00"/>
              </a:spcAft>
            </a:pPr>
            <a:r>
              <a:rPr lang="en-GB" sz="1100"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We have assessed service specifications for memory assessment services and are developing recommendations to address variation within these pathways.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00"/>
              </a:spcAft>
            </a:pPr>
            <a:r>
              <a:rPr lang="en-GB" sz="1100"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The ICB is a partner ICB for the national blood biomarker scheme and is helping to lead work at a regional level on the introduction of disease modifying drugs.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00"/>
              </a:spcAft>
            </a:pPr>
            <a:r>
              <a:rPr lang="en-GB" sz="1100"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We are supporting the implementation of new neuroimaging guidance across NHS Somewhere.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00"/>
              </a:spcAft>
            </a:pPr>
            <a:r>
              <a:rPr lang="en-GB" sz="1100" kern="12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Memory Assessment Services update logs to be reviewed 6 weekly in line with dementia steering group to track demand vs capacity. Where contract reports are available these will be reviewed as an alternative.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Title 1">
            <a:extLst>
              <a:ext uri="{FF2B5EF4-FFF2-40B4-BE49-F238E27FC236}">
                <a16:creationId xmlns:a16="http://schemas.microsoft.com/office/drawing/2014/main" id="{E47341CE-AC04-BC30-E26C-7F0515690C22}"/>
              </a:ext>
            </a:extLst>
          </p:cNvPr>
          <p:cNvSpPr>
            <a:spLocks noGrp="1"/>
          </p:cNvSpPr>
          <p:nvPr>
            <p:ph type="title"/>
          </p:nvPr>
        </p:nvSpPr>
        <p:spPr>
          <a:xfrm>
            <a:off x="251999" y="252000"/>
            <a:ext cx="10080000" cy="540000"/>
          </a:xfrm>
        </p:spPr>
        <p:txBody>
          <a:bodyPr anchor="t"/>
          <a:lstStyle/>
          <a:p>
            <a:r>
              <a:rPr lang="en-GB" dirty="0"/>
              <a:t>Key indicator: Dementia Diagnosis Rate</a:t>
            </a:r>
          </a:p>
        </p:txBody>
      </p:sp>
      <p:sp>
        <p:nvSpPr>
          <p:cNvPr id="30" name="Flowchart: Connector 29">
            <a:extLst>
              <a:ext uri="{FF2B5EF4-FFF2-40B4-BE49-F238E27FC236}">
                <a16:creationId xmlns:a16="http://schemas.microsoft.com/office/drawing/2014/main" id="{767C37AB-0B85-6C31-47BB-0F7709C9AB5A}"/>
              </a:ext>
            </a:extLst>
          </p:cNvPr>
          <p:cNvSpPr/>
          <p:nvPr/>
        </p:nvSpPr>
        <p:spPr>
          <a:xfrm>
            <a:off x="9872331" y="115249"/>
            <a:ext cx="678357" cy="652504"/>
          </a:xfrm>
          <a:prstGeom prst="flowChartConnector">
            <a:avLst/>
          </a:prstGeom>
          <a:solidFill>
            <a:srgbClr val="DEF3F2"/>
          </a:solid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descr="A black background with a black square&#10;&#10;Description automatically generated with medium confidence">
            <a:extLst>
              <a:ext uri="{FF2B5EF4-FFF2-40B4-BE49-F238E27FC236}">
                <a16:creationId xmlns:a16="http://schemas.microsoft.com/office/drawing/2014/main" id="{09B3C8D4-2D2F-CD6D-6CFE-BE83CEDDBF48}"/>
              </a:ext>
            </a:extLst>
          </p:cNvPr>
          <p:cNvPicPr>
            <a:picLocks noChangeAspect="1"/>
          </p:cNvPicPr>
          <p:nvPr/>
        </p:nvPicPr>
        <p:blipFill>
          <a:blip r:embed="rId5">
            <a:alphaModFix amt="50000"/>
            <a:extLst>
              <a:ext uri="{28A0092B-C50C-407E-A947-70E740481C1C}">
                <a14:useLocalDpi xmlns:a14="http://schemas.microsoft.com/office/drawing/2010/main" val="0"/>
              </a:ext>
            </a:extLst>
          </a:blip>
          <a:stretch>
            <a:fillRect/>
          </a:stretch>
        </p:blipFill>
        <p:spPr>
          <a:xfrm>
            <a:off x="9993932" y="220269"/>
            <a:ext cx="435943" cy="422190"/>
          </a:xfrm>
          <a:prstGeom prst="rect">
            <a:avLst/>
          </a:prstGeom>
          <a:solidFill>
            <a:srgbClr val="DEF3F2"/>
          </a:solidFill>
        </p:spPr>
      </p:pic>
    </p:spTree>
    <p:extLst>
      <p:ext uri="{BB962C8B-B14F-4D97-AF65-F5344CB8AC3E}">
        <p14:creationId xmlns:p14="http://schemas.microsoft.com/office/powerpoint/2010/main" val="2374223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98412A43-D92F-8738-357F-24CBB1BA14E9}"/>
              </a:ext>
            </a:extLst>
          </p:cNvPr>
          <p:cNvSpPr txBox="1"/>
          <p:nvPr/>
        </p:nvSpPr>
        <p:spPr>
          <a:xfrm>
            <a:off x="5738647" y="812444"/>
            <a:ext cx="6199461" cy="5042406"/>
          </a:xfrm>
          <a:prstGeom prst="rect">
            <a:avLst/>
          </a:prstGeom>
          <a:solidFill>
            <a:srgbClr val="DEF3F2"/>
          </a:solidFill>
        </p:spPr>
        <p:txBody>
          <a:bodyPr wrap="square" rtlCol="0">
            <a:spAutoFit/>
          </a:bodyPr>
          <a:lstStyle/>
          <a:p>
            <a:pPr>
              <a:spcAft>
                <a:spcPts val="600"/>
              </a:spcAft>
            </a:pPr>
            <a:endParaRPr lang="en-GB" sz="300" b="1" dirty="0">
              <a:solidFill>
                <a:srgbClr val="243774"/>
              </a:solidFill>
              <a:latin typeface="Arial" panose="020B0604020202020204" pitchFamily="34" charset="0"/>
              <a:cs typeface="Arial" panose="020B0604020202020204" pitchFamily="34" charset="0"/>
            </a:endParaRPr>
          </a:p>
          <a:p>
            <a:pPr>
              <a:spcAft>
                <a:spcPts val="600"/>
              </a:spcAft>
            </a:pPr>
            <a:r>
              <a:rPr lang="en-GB" b="1" dirty="0">
                <a:solidFill>
                  <a:srgbClr val="243774"/>
                </a:solidFill>
                <a:latin typeface="Arial" panose="020B0604020202020204" pitchFamily="34" charset="0"/>
                <a:cs typeface="Arial" panose="020B0604020202020204" pitchFamily="34" charset="0"/>
              </a:rPr>
              <a:t>Out of Area (OOA) escalation points</a:t>
            </a:r>
          </a:p>
          <a:p>
            <a:pPr>
              <a:spcAft>
                <a:spcPts val="400"/>
              </a:spcAft>
            </a:pPr>
            <a:r>
              <a:rPr lang="en-GB" sz="1100" b="0" i="0" dirty="0">
                <a:solidFill>
                  <a:srgbClr val="444444"/>
                </a:solidFill>
                <a:effectLst/>
                <a:latin typeface="Arial" panose="020B0604020202020204" pitchFamily="34" charset="0"/>
                <a:cs typeface="Arial" panose="020B0604020202020204" pitchFamily="34" charset="0"/>
              </a:rPr>
              <a:t>Performance in March was 1,257 bed days against a plan of 295. </a:t>
            </a:r>
            <a:r>
              <a:rPr lang="en-GB" sz="1100" b="1" i="0" dirty="0">
                <a:solidFill>
                  <a:srgbClr val="444444"/>
                </a:solidFill>
                <a:effectLst/>
                <a:latin typeface="Arial" panose="020B0604020202020204" pitchFamily="34" charset="0"/>
                <a:cs typeface="Arial" panose="020B0604020202020204" pitchFamily="34" charset="0"/>
              </a:rPr>
              <a:t>Currently there is no significant change in the data and the target of 295 is unachievable</a:t>
            </a:r>
            <a:r>
              <a:rPr lang="en-GB" sz="1100" b="0" i="0" dirty="0">
                <a:solidFill>
                  <a:srgbClr val="444444"/>
                </a:solidFill>
                <a:effectLst/>
                <a:latin typeface="Arial" panose="020B0604020202020204" pitchFamily="34" charset="0"/>
                <a:cs typeface="Arial" panose="020B0604020202020204" pitchFamily="34" charset="0"/>
              </a:rPr>
              <a:t>.</a:t>
            </a:r>
          </a:p>
          <a:p>
            <a:pPr>
              <a:spcAft>
                <a:spcPts val="600"/>
              </a:spcAft>
            </a:pPr>
            <a:r>
              <a:rPr lang="en-GB" sz="1100" dirty="0">
                <a:solidFill>
                  <a:srgbClr val="444444"/>
                </a:solidFill>
                <a:latin typeface="Arial" panose="020B0604020202020204" pitchFamily="34" charset="0"/>
                <a:cs typeface="Arial" panose="020B0604020202020204" pitchFamily="34" charset="0"/>
              </a:rPr>
              <a:t>There is some variation in performance with Place E showing a statistical improvement and the lowest number of bed days (10). Place A is also showing improvement however the volume of bed days is much higher at 252. The worsening position at Place B is being investigated urgently.</a:t>
            </a:r>
          </a:p>
          <a:p>
            <a:pPr eaLnBrk="1" hangingPunct="1">
              <a:spcAft>
                <a:spcPts val="400"/>
              </a:spcAft>
            </a:pPr>
            <a:r>
              <a:rPr lang="en-US" altLang="en-US" sz="1100" b="1" dirty="0">
                <a:solidFill>
                  <a:srgbClr val="2E2E2D"/>
                </a:solidFill>
                <a:latin typeface="Arial" panose="020B0604020202020204" pitchFamily="34" charset="0"/>
                <a:cs typeface="Arial" panose="020B0604020202020204" pitchFamily="34" charset="0"/>
              </a:rPr>
              <a:t>Key actions</a:t>
            </a:r>
          </a:p>
          <a:p>
            <a:pPr algn="l">
              <a:spcAft>
                <a:spcPts val="600"/>
              </a:spcAft>
            </a:pPr>
            <a:r>
              <a:rPr lang="en-GB" sz="1100" b="0" i="0" dirty="0">
                <a:solidFill>
                  <a:srgbClr val="444444"/>
                </a:solidFill>
                <a:effectLst/>
                <a:latin typeface="Arial" panose="020B0604020202020204" pitchFamily="34" charset="0"/>
                <a:cs typeface="Arial" panose="020B0604020202020204" pitchFamily="34" charset="0"/>
              </a:rPr>
              <a:t>The Inpatient Quality Transformation draft plan has been submitted to NHS England and has received extremely positive initial feedback. OOA placements is a key workstream within this plan. An ICB workshop for inpatients quality transformation took place in mid-March, with regional and national colleagues attending, as well as people with lived experience of inpatient services. The final plan will be submitted at the end of June 2024.  </a:t>
            </a:r>
          </a:p>
          <a:p>
            <a:pPr algn="l">
              <a:spcAft>
                <a:spcPts val="600"/>
              </a:spcAft>
            </a:pPr>
            <a:r>
              <a:rPr lang="en-GB" sz="1100" b="0" i="0" dirty="0">
                <a:solidFill>
                  <a:srgbClr val="444444"/>
                </a:solidFill>
                <a:effectLst/>
                <a:latin typeface="Arial" panose="020B0604020202020204" pitchFamily="34" charset="0"/>
                <a:cs typeface="Arial" panose="020B0604020202020204" pitchFamily="34" charset="0"/>
              </a:rPr>
              <a:t>The OOA programme sits as a key element of the overall Mental Health, Learning Disability and Autism (MHLDA) Inpatient Quality and Safety Transformation Programme. </a:t>
            </a:r>
          </a:p>
          <a:p>
            <a:pPr algn="l">
              <a:spcAft>
                <a:spcPts val="600"/>
              </a:spcAft>
            </a:pPr>
            <a:r>
              <a:rPr lang="en-GB" sz="1100" b="0" i="0" dirty="0">
                <a:solidFill>
                  <a:srgbClr val="444444"/>
                </a:solidFill>
                <a:effectLst/>
                <a:latin typeface="Arial" panose="020B0604020202020204" pitchFamily="34" charset="0"/>
                <a:cs typeface="Arial" panose="020B0604020202020204" pitchFamily="34" charset="0"/>
              </a:rPr>
              <a:t>In 2024/25 we will focus on:</a:t>
            </a:r>
          </a:p>
          <a:p>
            <a:pPr marL="171450" indent="-171450" algn="l">
              <a:spcAft>
                <a:spcPts val="600"/>
              </a:spcAft>
              <a:buFont typeface="Arial" panose="020B0604020202020204" pitchFamily="34" charset="0"/>
              <a:buChar char="•"/>
            </a:pPr>
            <a:r>
              <a:rPr lang="en-GB" sz="1100" dirty="0">
                <a:solidFill>
                  <a:srgbClr val="444444"/>
                </a:solidFill>
                <a:latin typeface="Arial" panose="020B0604020202020204" pitchFamily="34" charset="0"/>
                <a:cs typeface="Arial" panose="020B0604020202020204" pitchFamily="34" charset="0"/>
              </a:rPr>
              <a:t>m</a:t>
            </a:r>
            <a:r>
              <a:rPr lang="en-GB" sz="1100" b="0" i="0" dirty="0">
                <a:solidFill>
                  <a:srgbClr val="444444"/>
                </a:solidFill>
                <a:effectLst/>
                <a:latin typeface="Arial" panose="020B0604020202020204" pitchFamily="34" charset="0"/>
                <a:cs typeface="Arial" panose="020B0604020202020204" pitchFamily="34" charset="0"/>
              </a:rPr>
              <a:t>arket development with the independent sector – to maximise provision within the area, negotiate fair and consistent pricing and enable greater oversight of patients</a:t>
            </a:r>
          </a:p>
          <a:p>
            <a:pPr marL="171450" indent="-171450" algn="l">
              <a:spcAft>
                <a:spcPts val="600"/>
              </a:spcAft>
              <a:buFont typeface="Arial" panose="020B0604020202020204" pitchFamily="34" charset="0"/>
              <a:buChar char="•"/>
            </a:pPr>
            <a:r>
              <a:rPr lang="en-GB" sz="1100" dirty="0">
                <a:solidFill>
                  <a:srgbClr val="444444"/>
                </a:solidFill>
                <a:latin typeface="Arial" panose="020B0604020202020204" pitchFamily="34" charset="0"/>
                <a:cs typeface="Arial" panose="020B0604020202020204" pitchFamily="34" charset="0"/>
              </a:rPr>
              <a:t>a</a:t>
            </a:r>
            <a:r>
              <a:rPr lang="en-GB" sz="1100" b="0" i="0" dirty="0">
                <a:solidFill>
                  <a:srgbClr val="444444"/>
                </a:solidFill>
                <a:effectLst/>
                <a:latin typeface="Arial" panose="020B0604020202020204" pitchFamily="34" charset="0"/>
                <a:cs typeface="Arial" panose="020B0604020202020204" pitchFamily="34" charset="0"/>
              </a:rPr>
              <a:t> full review for each major bed type with the relevant stakeholders, including service users and clinical leaders to develop the vision and implementation plans to conduct real change, starting with rehabilitation</a:t>
            </a:r>
          </a:p>
          <a:p>
            <a:pPr marL="171450" indent="-171450" algn="l">
              <a:spcAft>
                <a:spcPts val="600"/>
              </a:spcAft>
              <a:buFont typeface="Arial" panose="020B0604020202020204" pitchFamily="34" charset="0"/>
              <a:buChar char="•"/>
            </a:pPr>
            <a:r>
              <a:rPr lang="en-GB" sz="1100" dirty="0">
                <a:solidFill>
                  <a:srgbClr val="444444"/>
                </a:solidFill>
                <a:latin typeface="Arial" panose="020B0604020202020204" pitchFamily="34" charset="0"/>
                <a:cs typeface="Arial" panose="020B0604020202020204" pitchFamily="34" charset="0"/>
              </a:rPr>
              <a:t>r</a:t>
            </a:r>
            <a:r>
              <a:rPr lang="en-GB" sz="1100" b="0" i="0" dirty="0">
                <a:solidFill>
                  <a:srgbClr val="444444"/>
                </a:solidFill>
                <a:effectLst/>
                <a:latin typeface="Arial" panose="020B0604020202020204" pitchFamily="34" charset="0"/>
                <a:cs typeface="Arial" panose="020B0604020202020204" pitchFamily="34" charset="0"/>
              </a:rPr>
              <a:t>eview of housing options to support plans – it is clear that development and diversity of community provision will be a key enabler to delivering support closer to home for our populations</a:t>
            </a:r>
          </a:p>
        </p:txBody>
      </p:sp>
      <p:sp>
        <p:nvSpPr>
          <p:cNvPr id="5" name="TextBox 4">
            <a:extLst>
              <a:ext uri="{FF2B5EF4-FFF2-40B4-BE49-F238E27FC236}">
                <a16:creationId xmlns:a16="http://schemas.microsoft.com/office/drawing/2014/main" id="{428BE9FD-45E4-47A3-C5F7-EC2212F427DF}"/>
              </a:ext>
            </a:extLst>
          </p:cNvPr>
          <p:cNvSpPr txBox="1"/>
          <p:nvPr/>
        </p:nvSpPr>
        <p:spPr>
          <a:xfrm>
            <a:off x="296386" y="4982666"/>
            <a:ext cx="5330423" cy="1564531"/>
          </a:xfrm>
          <a:prstGeom prst="rect">
            <a:avLst/>
          </a:prstGeom>
          <a:noFill/>
          <a:ln w="19050">
            <a:noFill/>
          </a:ln>
        </p:spPr>
        <p:txBody>
          <a:bodyPr wrap="square" rtlCol="0">
            <a:spAutoFit/>
          </a:bodyPr>
          <a:lstStyle/>
          <a:p>
            <a:pPr>
              <a:spcAft>
                <a:spcPts val="400"/>
              </a:spcAft>
            </a:pPr>
            <a:r>
              <a:rPr lang="en-GB" sz="1200" b="1" dirty="0">
                <a:solidFill>
                  <a:schemeClr val="accent1"/>
                </a:solidFill>
                <a:latin typeface="Arial" panose="020B0604020202020204" pitchFamily="34" charset="0"/>
                <a:cs typeface="Arial" panose="020B0604020202020204" pitchFamily="34" charset="0"/>
              </a:rPr>
              <a:t>How indicator links to long term priorities:</a:t>
            </a:r>
          </a:p>
          <a:p>
            <a:pPr>
              <a:spcAft>
                <a:spcPts val="400"/>
              </a:spcAft>
            </a:pPr>
            <a:r>
              <a:rPr lang="en-GB" sz="1100" dirty="0">
                <a:latin typeface="Arial" panose="020B0604020202020204" pitchFamily="34" charset="0"/>
                <a:cs typeface="Arial" panose="020B0604020202020204" pitchFamily="34" charset="0"/>
              </a:rPr>
              <a:t>Reducing inappropriate out of area placements directly supports the ICB’s long term ambition of transforming people’s health and care experiences and outcomes. </a:t>
            </a:r>
          </a:p>
          <a:p>
            <a:pPr>
              <a:spcAft>
                <a:spcPts val="400"/>
              </a:spcAft>
            </a:pPr>
            <a:r>
              <a:rPr lang="en-GB" sz="1100" dirty="0">
                <a:latin typeface="Arial" panose="020B0604020202020204" pitchFamily="34" charset="0"/>
                <a:cs typeface="Arial" panose="020B0604020202020204" pitchFamily="34" charset="0"/>
              </a:rPr>
              <a:t>Transporting often vulnerable patients long distances out of area can be a poor experience for them and demonstrates a lack of local capacity and available services. It has also been identified as one of the ten key priorities due to financial impact of having to fund inpatient stays over and above existing contracted provision.</a:t>
            </a:r>
          </a:p>
        </p:txBody>
      </p:sp>
      <p:sp>
        <p:nvSpPr>
          <p:cNvPr id="6" name="Footer Placeholder 5">
            <a:extLst>
              <a:ext uri="{FF2B5EF4-FFF2-40B4-BE49-F238E27FC236}">
                <a16:creationId xmlns:a16="http://schemas.microsoft.com/office/drawing/2014/main" id="{B53DA674-2D8C-4F62-1DBD-C9E9B521CC6B}"/>
              </a:ext>
            </a:extLst>
          </p:cNvPr>
          <p:cNvSpPr>
            <a:spLocks noGrp="1"/>
          </p:cNvSpPr>
          <p:nvPr>
            <p:ph type="ftr" sz="quarter" idx="11"/>
          </p:nvPr>
        </p:nvSpPr>
        <p:spPr/>
        <p:txBody>
          <a:bodyPr/>
          <a:lstStyle/>
          <a:p>
            <a:r>
              <a:rPr lang="en-GB"/>
              <a:t>Integrated Performance Report - NHS Somewhere ICB</a:t>
            </a:r>
          </a:p>
        </p:txBody>
      </p:sp>
      <p:sp>
        <p:nvSpPr>
          <p:cNvPr id="8" name="Slide Number Placeholder 7">
            <a:extLst>
              <a:ext uri="{FF2B5EF4-FFF2-40B4-BE49-F238E27FC236}">
                <a16:creationId xmlns:a16="http://schemas.microsoft.com/office/drawing/2014/main" id="{EA8EADFA-E4EC-38FD-0FA1-33614E8F6AD9}"/>
              </a:ext>
            </a:extLst>
          </p:cNvPr>
          <p:cNvSpPr>
            <a:spLocks noGrp="1"/>
          </p:cNvSpPr>
          <p:nvPr>
            <p:ph type="sldNum" sz="quarter" idx="12"/>
          </p:nvPr>
        </p:nvSpPr>
        <p:spPr/>
        <p:txBody>
          <a:bodyPr/>
          <a:lstStyle/>
          <a:p>
            <a:fld id="{434ECC57-02CD-4332-A889-1BA25B575469}" type="slidenum">
              <a:rPr lang="en-GB" smtClean="0"/>
              <a:t>9</a:t>
            </a:fld>
            <a:endParaRPr lang="en-GB"/>
          </a:p>
        </p:txBody>
      </p:sp>
      <p:pic>
        <p:nvPicPr>
          <p:cNvPr id="10" name="Picture 9">
            <a:extLst>
              <a:ext uri="{FF2B5EF4-FFF2-40B4-BE49-F238E27FC236}">
                <a16:creationId xmlns:a16="http://schemas.microsoft.com/office/drawing/2014/main" id="{96529551-3F3C-8541-F6DB-2529668ED5C9}"/>
              </a:ext>
            </a:extLst>
          </p:cNvPr>
          <p:cNvPicPr>
            <a:picLocks noChangeAspect="1"/>
          </p:cNvPicPr>
          <p:nvPr/>
        </p:nvPicPr>
        <p:blipFill>
          <a:blip r:embed="rId3"/>
          <a:stretch>
            <a:fillRect/>
          </a:stretch>
        </p:blipFill>
        <p:spPr>
          <a:xfrm>
            <a:off x="388060" y="800484"/>
            <a:ext cx="4925690" cy="2417578"/>
          </a:xfrm>
          <a:prstGeom prst="rect">
            <a:avLst/>
          </a:prstGeom>
        </p:spPr>
      </p:pic>
      <p:pic>
        <p:nvPicPr>
          <p:cNvPr id="7" name="Picture 6">
            <a:extLst>
              <a:ext uri="{FF2B5EF4-FFF2-40B4-BE49-F238E27FC236}">
                <a16:creationId xmlns:a16="http://schemas.microsoft.com/office/drawing/2014/main" id="{2656F25C-89D4-BB0B-086D-A3AA89A6F1CA}"/>
              </a:ext>
            </a:extLst>
          </p:cNvPr>
          <p:cNvPicPr>
            <a:picLocks noChangeAspect="1"/>
          </p:cNvPicPr>
          <p:nvPr/>
        </p:nvPicPr>
        <p:blipFill>
          <a:blip r:embed="rId4"/>
          <a:stretch>
            <a:fillRect/>
          </a:stretch>
        </p:blipFill>
        <p:spPr>
          <a:xfrm>
            <a:off x="388059" y="3284498"/>
            <a:ext cx="4925689" cy="1649576"/>
          </a:xfrm>
          <a:prstGeom prst="rect">
            <a:avLst/>
          </a:prstGeom>
        </p:spPr>
      </p:pic>
      <p:sp>
        <p:nvSpPr>
          <p:cNvPr id="16" name="Title 1">
            <a:extLst>
              <a:ext uri="{FF2B5EF4-FFF2-40B4-BE49-F238E27FC236}">
                <a16:creationId xmlns:a16="http://schemas.microsoft.com/office/drawing/2014/main" id="{7E71B24F-23CB-B97B-2CC6-545A656715DD}"/>
              </a:ext>
            </a:extLst>
          </p:cNvPr>
          <p:cNvSpPr>
            <a:spLocks noGrp="1"/>
          </p:cNvSpPr>
          <p:nvPr>
            <p:ph type="title"/>
          </p:nvPr>
        </p:nvSpPr>
        <p:spPr>
          <a:xfrm>
            <a:off x="251999" y="252000"/>
            <a:ext cx="10080000" cy="540000"/>
          </a:xfrm>
        </p:spPr>
        <p:txBody>
          <a:bodyPr anchor="t"/>
          <a:lstStyle/>
          <a:p>
            <a:r>
              <a:rPr lang="en-GB" dirty="0"/>
              <a:t>Key indicator: Inappropriate OOA placements</a:t>
            </a:r>
          </a:p>
        </p:txBody>
      </p:sp>
      <p:grpSp>
        <p:nvGrpSpPr>
          <p:cNvPr id="17" name="Group 16">
            <a:extLst>
              <a:ext uri="{FF2B5EF4-FFF2-40B4-BE49-F238E27FC236}">
                <a16:creationId xmlns:a16="http://schemas.microsoft.com/office/drawing/2014/main" id="{E506B53A-8110-812B-4DB9-BBF4ABEBF8AF}"/>
              </a:ext>
            </a:extLst>
          </p:cNvPr>
          <p:cNvGrpSpPr/>
          <p:nvPr/>
        </p:nvGrpSpPr>
        <p:grpSpPr>
          <a:xfrm>
            <a:off x="9826052" y="80158"/>
            <a:ext cx="678359" cy="673762"/>
            <a:chOff x="7056845" y="4173514"/>
            <a:chExt cx="678359" cy="673762"/>
          </a:xfrm>
          <a:solidFill>
            <a:srgbClr val="DEF3F2"/>
          </a:solidFill>
        </p:grpSpPr>
        <p:sp>
          <p:nvSpPr>
            <p:cNvPr id="18" name="Flowchart: Connector 17">
              <a:extLst>
                <a:ext uri="{FF2B5EF4-FFF2-40B4-BE49-F238E27FC236}">
                  <a16:creationId xmlns:a16="http://schemas.microsoft.com/office/drawing/2014/main" id="{8BDC26E0-184A-9C41-7A3D-72807164E7E1}"/>
                </a:ext>
              </a:extLst>
            </p:cNvPr>
            <p:cNvSpPr/>
            <p:nvPr/>
          </p:nvSpPr>
          <p:spPr>
            <a:xfrm>
              <a:off x="7056845" y="4173514"/>
              <a:ext cx="678359" cy="673762"/>
            </a:xfrm>
            <a:prstGeom prst="flowChartConnector">
              <a:avLst/>
            </a:prstGeom>
            <a:grp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descr="A black background with a black square&#10;&#10;Description automatically generated with medium confidence">
              <a:extLst>
                <a:ext uri="{FF2B5EF4-FFF2-40B4-BE49-F238E27FC236}">
                  <a16:creationId xmlns:a16="http://schemas.microsoft.com/office/drawing/2014/main" id="{1BAA8261-61E7-ADEF-077E-D46AF381A184}"/>
                </a:ext>
              </a:extLst>
            </p:cNvPr>
            <p:cNvPicPr>
              <a:picLocks noChangeAspect="1"/>
            </p:cNvPicPr>
            <p:nvPr/>
          </p:nvPicPr>
          <p:blipFill>
            <a:blip r:embed="rId5">
              <a:alphaModFix amt="50000"/>
              <a:extLst>
                <a:ext uri="{28A0092B-C50C-407E-A947-70E740481C1C}">
                  <a14:useLocalDpi xmlns:a14="http://schemas.microsoft.com/office/drawing/2010/main" val="0"/>
                </a:ext>
              </a:extLst>
            </a:blip>
            <a:stretch>
              <a:fillRect/>
            </a:stretch>
          </p:blipFill>
          <p:spPr>
            <a:xfrm>
              <a:off x="7197496" y="4279722"/>
              <a:ext cx="429974" cy="429975"/>
            </a:xfrm>
            <a:prstGeom prst="rect">
              <a:avLst/>
            </a:prstGeom>
            <a:grpFill/>
          </p:spPr>
        </p:pic>
      </p:grpSp>
    </p:spTree>
    <p:extLst>
      <p:ext uri="{BB962C8B-B14F-4D97-AF65-F5344CB8AC3E}">
        <p14:creationId xmlns:p14="http://schemas.microsoft.com/office/powerpoint/2010/main" val="38369565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cccaf3ac-2de9-44d4-aa31-54302fceb5f7" xsi:nil="true"/>
    <lcf76f155ced4ddcb4097134ff3c332f xmlns="b760dbe5-498d-4966-acf4-cac2bd560c4e">
      <Terms xmlns="http://schemas.microsoft.com/office/infopath/2007/PartnerControls"/>
    </lcf76f155ced4ddcb4097134ff3c332f>
    <SharedWithUsers xmlns="48ec9c36-d908-4ebe-96cf-3d1e494044ca">
      <UserInfo>
        <DisplayName>Samantha Riley</DisplayName>
        <AccountId>23</AccountId>
        <AccountType/>
      </UserInfo>
    </SharedWithUsers>
    <More_x0020_details xmlns="b760dbe5-498d-4966-acf4-cac2bd560c4e" xsi:nil="true"/>
    <Nameoffoldermanager xmlns="b760dbe5-498d-4966-acf4-cac2bd560c4e" xsi:nil="true"/>
    <Review_x0020_Date xmlns="b760dbe5-498d-4966-acf4-cac2bd560c4e" xsi:nil="true"/>
    <Actualmeetingdate xmlns="b760dbe5-498d-4966-acf4-cac2bd560c4e" xsi:nil="true"/>
    <Notes xmlns="b760dbe5-498d-4966-acf4-cac2bd560c4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AF60DEA42B7604C920FFD1017E2BC01" ma:contentTypeVersion="58" ma:contentTypeDescription="Create a new document." ma:contentTypeScope="" ma:versionID="24f08e132cdf1f7025bbd013b45a1ca7">
  <xsd:schema xmlns:xsd="http://www.w3.org/2001/XMLSchema" xmlns:xs="http://www.w3.org/2001/XMLSchema" xmlns:p="http://schemas.microsoft.com/office/2006/metadata/properties" xmlns:ns1="http://schemas.microsoft.com/sharepoint/v3" xmlns:ns2="48ec9c36-d908-4ebe-96cf-3d1e494044ca" xmlns:ns3="b760dbe5-498d-4966-acf4-cac2bd560c4e" xmlns:ns4="cccaf3ac-2de9-44d4-aa31-54302fceb5f7" targetNamespace="http://schemas.microsoft.com/office/2006/metadata/properties" ma:root="true" ma:fieldsID="866909a18949dae1672a8c5ad7a7fdb7" ns1:_="" ns2:_="" ns3:_="" ns4:_="">
    <xsd:import namespace="http://schemas.microsoft.com/sharepoint/v3"/>
    <xsd:import namespace="48ec9c36-d908-4ebe-96cf-3d1e494044ca"/>
    <xsd:import namespace="b760dbe5-498d-4966-acf4-cac2bd560c4e"/>
    <xsd:import namespace="cccaf3ac-2de9-44d4-aa31-54302fceb5f7"/>
    <xsd:element name="properties">
      <xsd:complexType>
        <xsd:sequence>
          <xsd:element name="documentManagement">
            <xsd:complexType>
              <xsd:all>
                <xsd:element ref="ns2:SharedWithUsers" minOccurs="0"/>
                <xsd:element ref="ns2:SharedWithDetails" minOccurs="0"/>
                <xsd:element ref="ns1:_ip_UnifiedCompliancePolicyProperties" minOccurs="0"/>
                <xsd:element ref="ns1:_ip_UnifiedCompliancePolicyUIAction" minOccurs="0"/>
                <xsd:element ref="ns3:More_x0020_details" minOccurs="0"/>
                <xsd:element ref="ns3:Nameoffoldermanager" minOccurs="0"/>
                <xsd:element ref="ns3:Review_x0020_Date" minOccurs="0"/>
                <xsd:element ref="ns3:lcf76f155ced4ddcb4097134ff3c332f" minOccurs="0"/>
                <xsd:element ref="ns4:TaxCatchAll" minOccurs="0"/>
                <xsd:element ref="ns3:Actualmeetingdate" minOccurs="0"/>
                <xsd:element ref="ns3:MediaServiceLocation" minOccurs="0"/>
                <xsd:element ref="ns3:MediaServiceObjectDetectorVersions" minOccurs="0"/>
                <xsd:element ref="ns3:MediaServiceSearchProperties" minOccurs="0"/>
                <xsd:element ref="ns3: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ec9c36-d908-4ebe-96cf-3d1e494044c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760dbe5-498d-4966-acf4-cac2bd560c4e" elementFormDefault="qualified">
    <xsd:import namespace="http://schemas.microsoft.com/office/2006/documentManagement/types"/>
    <xsd:import namespace="http://schemas.microsoft.com/office/infopath/2007/PartnerControls"/>
    <xsd:element name="More_x0020_details" ma:index="12" nillable="true" ma:displayName="More details" ma:description="More info on file" ma:format="Dropdown" ma:internalName="More_x0020_details">
      <xsd:simpleType>
        <xsd:restriction base="dms:Note">
          <xsd:maxLength value="255"/>
        </xsd:restriction>
      </xsd:simpleType>
    </xsd:element>
    <xsd:element name="Nameoffoldermanager" ma:index="13" nillable="true" ma:displayName="Folder manager name" ma:format="Dropdown" ma:internalName="Nameoffoldermanager">
      <xsd:simpleType>
        <xsd:restriction base="dms:Text">
          <xsd:maxLength value="255"/>
        </xsd:restriction>
      </xsd:simpleType>
    </xsd:element>
    <xsd:element name="Review_x0020_Date" ma:index="14" nillable="true" ma:displayName="Review date" ma:indexed="true" ma:internalName="Review_x0020_Dat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Actualmeetingdate" ma:index="18" nillable="true" ma:displayName="Actual meeting date " ma:description="Please sort by this field " ma:format="DateOnly" ma:internalName="Actualmeetingdate">
      <xsd:simpleType>
        <xsd:restriction base="dms:DateTime"/>
      </xsd:simpleType>
    </xsd:element>
    <xsd:element name="MediaServiceLocation" ma:index="19" nillable="true" ma:displayName="Location" ma:description="" ma:indexed="true" ma:internalName="MediaServiceLocation"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Notes" ma:index="22" nillable="true" ma:displayName="Notes" ma:format="Dropdown" ma:internalName="Not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f1d7d862-90c4-479f-9c9e-a83ff5c9712d}" ma:internalName="TaxCatchAll" ma:showField="CatchAllData" ma:web="ebd64cbd-6cf5-435c-bd4a-b8fc9bc14ad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E8F676-BD34-4572-8273-3F6ABEF343F4}">
  <ds:schemaRefs>
    <ds:schemaRef ds:uri="a6f9a12b-3f80-4f1c-a0ea-6c226142b03e"/>
    <ds:schemaRef ds:uri="cccaf3ac-2de9-44d4-aa31-54302fceb5f7"/>
    <ds:schemaRef ds:uri="e7de3143-3e05-4e4c-9535-f64c946b3622"/>
    <ds:schemaRef ds:uri="http://schemas.microsoft.com/office/2006/metadata/properties"/>
    <ds:schemaRef ds:uri="http://schemas.microsoft.com/office/infopath/2007/PartnerControls"/>
    <ds:schemaRef ds:uri="http://schemas.microsoft.com/sharepoint/v3"/>
    <ds:schemaRef ds:uri="http://www.w3.org/2000/xmlns/"/>
    <ds:schemaRef ds:uri="http://www.w3.org/2001/XMLSchema-instance"/>
    <ds:schemaRef ds:uri="b760dbe5-498d-4966-acf4-cac2bd560c4e"/>
    <ds:schemaRef ds:uri="48ec9c36-d908-4ebe-96cf-3d1e494044ca"/>
  </ds:schemaRefs>
</ds:datastoreItem>
</file>

<file path=customXml/itemProps2.xml><?xml version="1.0" encoding="utf-8"?>
<ds:datastoreItem xmlns:ds="http://schemas.openxmlformats.org/officeDocument/2006/customXml" ds:itemID="{DD5D3213-CB01-41AC-A921-785CD7421528}">
  <ds:schemaRefs>
    <ds:schemaRef ds:uri="http://schemas.microsoft.com/sharepoint/v3/contenttype/forms"/>
  </ds:schemaRefs>
</ds:datastoreItem>
</file>

<file path=customXml/itemProps3.xml><?xml version="1.0" encoding="utf-8"?>
<ds:datastoreItem xmlns:ds="http://schemas.openxmlformats.org/officeDocument/2006/customXml" ds:itemID="{A6D612F8-368B-4635-A209-1E780AEF85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8ec9c36-d908-4ebe-96cf-3d1e494044ca"/>
    <ds:schemaRef ds:uri="b760dbe5-498d-4966-acf4-cac2bd560c4e"/>
    <ds:schemaRef ds:uri="cccaf3ac-2de9-44d4-aa31-54302fceb5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66</TotalTime>
  <Words>2190</Words>
  <Application>Microsoft Office PowerPoint</Application>
  <PresentationFormat>Widescreen</PresentationFormat>
  <Paragraphs>198</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Trebuchet MS</vt:lpstr>
      <vt:lpstr>Office Theme</vt:lpstr>
      <vt:lpstr>Integrated Performance Report NHS Somewhere ICB </vt:lpstr>
      <vt:lpstr>Interpreting SPC charts</vt:lpstr>
      <vt:lpstr>Interpreting summary icons</vt:lpstr>
      <vt:lpstr>Infographic</vt:lpstr>
      <vt:lpstr>Overview matrix</vt:lpstr>
      <vt:lpstr>Executive summary</vt:lpstr>
      <vt:lpstr>Mental health: performance summary</vt:lpstr>
      <vt:lpstr>Key indicator: Dementia Diagnosis Rate</vt:lpstr>
      <vt:lpstr>Key indicator: Inappropriate OOA placements</vt:lpstr>
      <vt:lpstr>Inequality overview</vt:lpstr>
      <vt:lpstr>Metric glossary and definitions</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Performance Report Our People Data</dc:title>
  <dc:creator>Adam Smith</dc:creator>
  <cp:lastModifiedBy>HOOK, Estelle (NHS ENGLAND - X24)</cp:lastModifiedBy>
  <cp:revision>2</cp:revision>
  <cp:lastPrinted>1601-01-01T00:00:00Z</cp:lastPrinted>
  <dcterms:created xsi:type="dcterms:W3CDTF">2023-10-25T08:47:12Z</dcterms:created>
  <dcterms:modified xsi:type="dcterms:W3CDTF">2024-11-11T08:57:01Z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0x010100EAF60DEA42B7604C920FFD1017E2BC01</vt:lpwstr>
  </property>
  <property fmtid="{D5CDD505-2E9C-101B-9397-08002B2CF9AE}" pid="3" name="MediaServiceImageTags">
    <vt:lpwstr/>
  </property>
</Properties>
</file>