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56" r:id="rId5"/>
    <p:sldId id="279" r:id="rId6"/>
    <p:sldId id="278" r:id="rId7"/>
    <p:sldId id="277" r:id="rId8"/>
    <p:sldId id="258" r:id="rId9"/>
    <p:sldId id="257" r:id="rId10"/>
    <p:sldId id="259" r:id="rId11"/>
    <p:sldId id="271" r:id="rId12"/>
    <p:sldId id="272" r:id="rId13"/>
    <p:sldId id="273" r:id="rId14"/>
    <p:sldId id="263" r:id="rId15"/>
    <p:sldId id="268" r:id="rId16"/>
    <p:sldId id="266" r:id="rId17"/>
    <p:sldId id="275" r:id="rId18"/>
    <p:sldId id="270"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2AB44C-2114-009D-0894-B386D41A7B24}" name="Adam Smith" initials="AS" userId="Adam Smith" providerId="None"/>
  <p188:author id="{A1990F91-05C1-2B86-9EEC-BF5108B7D126}" name="Nicholas Kroll" initials="NK" userId="S::Nicholas.Kroll@england.nhs.uk::72927ad0-5be3-4126-a7b0-a045a8abe2b7" providerId="AD"/>
  <p188:author id="{EE0F6AB1-E0F6-0DD8-FC9A-76E33B8AAE94}" name="Samantha Riley" initials="SR" userId="S::samantha.riley1@england.nhs.uk::6c25f977-be38-4c5d-8994-207ea261a52f" providerId="AD"/>
  <p188:author id="{CB8C05DA-E461-5CCB-FCA5-67BB7398928C}" name="Adam Smith" initials="" userId="S::adam.smith@england.nhs.uk::fba175aa-d509-4477-a25e-3b5a4b86c7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FF6600"/>
    <a:srgbClr val="A6A6A6"/>
    <a:srgbClr val="D9D9D9"/>
    <a:srgbClr val="99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585A8-6497-47D0-848A-B07D90173C28}" v="1" dt="2024-11-11T08:30:58.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806"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583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7B8396-4219-E022-978E-EE528E6A0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285744C-0357-613D-F51E-8105FE5716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84EF58-EA13-418E-973D-CCFC6F440139}" type="datetimeFigureOut">
              <a:rPr lang="en-GB" smtClean="0"/>
              <a:t>12/11/2024</a:t>
            </a:fld>
            <a:endParaRPr lang="en-GB"/>
          </a:p>
        </p:txBody>
      </p:sp>
      <p:sp>
        <p:nvSpPr>
          <p:cNvPr id="4" name="Footer Placeholder 3">
            <a:extLst>
              <a:ext uri="{FF2B5EF4-FFF2-40B4-BE49-F238E27FC236}">
                <a16:creationId xmlns:a16="http://schemas.microsoft.com/office/drawing/2014/main" id="{E31632E7-56DE-DE35-2027-CE26D43AC9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7D622BC-BCDC-660A-490B-B756F6FF1B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5E5BE1-2193-41FF-8B12-77B5EA125F62}" type="slidenum">
              <a:rPr lang="en-GB" smtClean="0"/>
              <a:t>‹#›</a:t>
            </a:fld>
            <a:endParaRPr lang="en-GB"/>
          </a:p>
        </p:txBody>
      </p:sp>
    </p:spTree>
    <p:extLst>
      <p:ext uri="{BB962C8B-B14F-4D97-AF65-F5344CB8AC3E}">
        <p14:creationId xmlns:p14="http://schemas.microsoft.com/office/powerpoint/2010/main" val="2464556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B0A7C-9A0B-4FCF-B7CC-749647BBA026}" type="datetimeFigureOut">
              <a:rPr lang="en-GB" smtClean="0"/>
              <a:t>12/11/2024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39A20-4D3F-4947-8A6A-4AAE620CCA2E}" type="slidenum">
              <a:rPr lang="en-GB" smtClean="0"/>
              <a:t>‹#›</a:t>
            </a:fld>
            <a:endParaRPr lang="en-GB"/>
          </a:p>
        </p:txBody>
      </p:sp>
    </p:spTree>
    <p:extLst>
      <p:ext uri="{BB962C8B-B14F-4D97-AF65-F5344CB8AC3E}">
        <p14:creationId xmlns:p14="http://schemas.microsoft.com/office/powerpoint/2010/main" val="224901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939A20-4D3F-4947-8A6A-4AAE620CCA2E}" type="slidenum">
              <a:rPr lang="en-GB" smtClean="0"/>
              <a:t>8</a:t>
            </a:fld>
            <a:endParaRPr lang="en-GB"/>
          </a:p>
        </p:txBody>
      </p:sp>
    </p:spTree>
    <p:extLst>
      <p:ext uri="{BB962C8B-B14F-4D97-AF65-F5344CB8AC3E}">
        <p14:creationId xmlns:p14="http://schemas.microsoft.com/office/powerpoint/2010/main" val="96564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C39A-0987-9BE1-FCBF-1924E6FC0960}"/>
              </a:ext>
            </a:extLst>
          </p:cNvPr>
          <p:cNvSpPr>
            <a:spLocks noGrp="1"/>
          </p:cNvSpPr>
          <p:nvPr>
            <p:ph type="ctrTitle"/>
          </p:nvPr>
        </p:nvSpPr>
        <p:spPr>
          <a:xfrm>
            <a:off x="1524000" y="1122363"/>
            <a:ext cx="9144000" cy="2387600"/>
          </a:xfrm>
        </p:spPr>
        <p:txBody>
          <a:bodyPr anchor="ctr"/>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DCA6ED3-0CE9-2BC2-54EA-6154D4B00322}"/>
              </a:ext>
            </a:extLst>
          </p:cNvPr>
          <p:cNvSpPr>
            <a:spLocks noGrp="1"/>
          </p:cNvSpPr>
          <p:nvPr>
            <p:ph type="subTitle" idx="1"/>
          </p:nvPr>
        </p:nvSpPr>
        <p:spPr>
          <a:xfrm>
            <a:off x="1524000" y="3602038"/>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Footer Placeholder 4">
            <a:extLst>
              <a:ext uri="{FF2B5EF4-FFF2-40B4-BE49-F238E27FC236}">
                <a16:creationId xmlns:a16="http://schemas.microsoft.com/office/drawing/2014/main" id="{20251D7A-DD24-9B26-5EC1-18AAB9D8C1CD}"/>
              </a:ext>
            </a:extLst>
          </p:cNvPr>
          <p:cNvSpPr>
            <a:spLocks noGrp="1"/>
          </p:cNvSpPr>
          <p:nvPr>
            <p:ph type="ftr" sz="quarter" idx="11"/>
          </p:nvPr>
        </p:nvSpPr>
        <p:spPr/>
        <p:txBody>
          <a:bodyPr/>
          <a:lstStyle/>
          <a:p>
            <a:r>
              <a:rPr lang="en-GB" dirty="0"/>
              <a:t>Integrated Performance Report - Our People Data</a:t>
            </a:r>
          </a:p>
        </p:txBody>
      </p:sp>
      <p:sp>
        <p:nvSpPr>
          <p:cNvPr id="6" name="Slide Number Placeholder 5">
            <a:extLst>
              <a:ext uri="{FF2B5EF4-FFF2-40B4-BE49-F238E27FC236}">
                <a16:creationId xmlns:a16="http://schemas.microsoft.com/office/drawing/2014/main" id="{4F404F69-D7C7-04B4-BD5D-26B882C45D8F}"/>
              </a:ext>
            </a:extLst>
          </p:cNvPr>
          <p:cNvSpPr>
            <a:spLocks noGrp="1"/>
          </p:cNvSpPr>
          <p:nvPr>
            <p:ph type="sldNum" sz="quarter" idx="12"/>
          </p:nvPr>
        </p:nvSpPr>
        <p:spPr/>
        <p:txBody>
          <a:bodyPr/>
          <a:lstStyle/>
          <a:p>
            <a:fld id="{434ECC57-02CD-4332-A889-1BA25B575469}" type="slidenum">
              <a:rPr lang="en-GB" smtClean="0"/>
              <a:t>‹#›</a:t>
            </a:fld>
            <a:endParaRPr lang="en-GB"/>
          </a:p>
        </p:txBody>
      </p:sp>
    </p:spTree>
    <p:extLst>
      <p:ext uri="{BB962C8B-B14F-4D97-AF65-F5344CB8AC3E}">
        <p14:creationId xmlns:p14="http://schemas.microsoft.com/office/powerpoint/2010/main" val="409839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8265-A80C-A126-1E9F-F93EF693CBB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9478A38-3FD4-86EE-9A58-D6BC2669478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1E5476-2198-08AE-5D5D-2F82692680BE}"/>
              </a:ext>
            </a:extLst>
          </p:cNvPr>
          <p:cNvSpPr>
            <a:spLocks noGrp="1"/>
          </p:cNvSpPr>
          <p:nvPr>
            <p:ph type="dt" sz="half" idx="10"/>
          </p:nvPr>
        </p:nvSpPr>
        <p:spPr>
          <a:xfrm>
            <a:off x="838200" y="6356350"/>
            <a:ext cx="2743200" cy="365125"/>
          </a:xfrm>
          <a:prstGeom prst="rect">
            <a:avLst/>
          </a:prstGeom>
        </p:spPr>
        <p:txBody>
          <a:bodyPr/>
          <a:lstStyle/>
          <a:p>
            <a:fld id="{2F4EA046-5DDD-43E0-A3BA-90499DFBB643}" type="datetime1">
              <a:rPr lang="en-GB" smtClean="0"/>
              <a:t>12/11/2024</a:t>
            </a:fld>
            <a:endParaRPr lang="en-GB"/>
          </a:p>
        </p:txBody>
      </p:sp>
      <p:sp>
        <p:nvSpPr>
          <p:cNvPr id="5" name="Footer Placeholder 4">
            <a:extLst>
              <a:ext uri="{FF2B5EF4-FFF2-40B4-BE49-F238E27FC236}">
                <a16:creationId xmlns:a16="http://schemas.microsoft.com/office/drawing/2014/main" id="{4F613E54-ABC6-1970-28CC-4EB7924790CE}"/>
              </a:ext>
            </a:extLst>
          </p:cNvPr>
          <p:cNvSpPr>
            <a:spLocks noGrp="1"/>
          </p:cNvSpPr>
          <p:nvPr>
            <p:ph type="ftr" sz="quarter" idx="11"/>
          </p:nvPr>
        </p:nvSpPr>
        <p:spPr/>
        <p:txBody>
          <a:bodyPr/>
          <a:lstStyle/>
          <a:p>
            <a:r>
              <a:rPr lang="en-GB" dirty="0"/>
              <a:t>Integrated Performance Report - Our People Data</a:t>
            </a:r>
          </a:p>
        </p:txBody>
      </p:sp>
      <p:sp>
        <p:nvSpPr>
          <p:cNvPr id="6" name="Slide Number Placeholder 5">
            <a:extLst>
              <a:ext uri="{FF2B5EF4-FFF2-40B4-BE49-F238E27FC236}">
                <a16:creationId xmlns:a16="http://schemas.microsoft.com/office/drawing/2014/main" id="{5DD99206-2101-39B9-0ADE-00B87FD34DE0}"/>
              </a:ext>
            </a:extLst>
          </p:cNvPr>
          <p:cNvSpPr>
            <a:spLocks noGrp="1"/>
          </p:cNvSpPr>
          <p:nvPr>
            <p:ph type="sldNum" sz="quarter" idx="12"/>
          </p:nvPr>
        </p:nvSpPr>
        <p:spPr/>
        <p:txBody>
          <a:bodyPr/>
          <a:lstStyle/>
          <a:p>
            <a:fld id="{434ECC57-02CD-4332-A889-1BA25B575469}" type="slidenum">
              <a:rPr lang="en-GB" smtClean="0"/>
              <a:t>‹#›</a:t>
            </a:fld>
            <a:endParaRPr lang="en-GB"/>
          </a:p>
        </p:txBody>
      </p:sp>
    </p:spTree>
    <p:extLst>
      <p:ext uri="{BB962C8B-B14F-4D97-AF65-F5344CB8AC3E}">
        <p14:creationId xmlns:p14="http://schemas.microsoft.com/office/powerpoint/2010/main" val="17002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E9AC8A-734D-75B3-4C3D-AC47B398089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D40753A-AF58-72DF-468C-DA6D04B1FA6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C4913DB-9E08-958E-7E31-3F47D1931868}"/>
              </a:ext>
            </a:extLst>
          </p:cNvPr>
          <p:cNvSpPr>
            <a:spLocks noGrp="1"/>
          </p:cNvSpPr>
          <p:nvPr>
            <p:ph type="dt" sz="half" idx="10"/>
          </p:nvPr>
        </p:nvSpPr>
        <p:spPr>
          <a:xfrm>
            <a:off x="838200" y="6356350"/>
            <a:ext cx="2743200" cy="365125"/>
          </a:xfrm>
          <a:prstGeom prst="rect">
            <a:avLst/>
          </a:prstGeom>
        </p:spPr>
        <p:txBody>
          <a:bodyPr/>
          <a:lstStyle/>
          <a:p>
            <a:fld id="{C56ACF38-7660-420F-ADC2-28FA41BB491A}" type="datetime1">
              <a:rPr lang="en-GB" smtClean="0"/>
              <a:t>12/11/2024</a:t>
            </a:fld>
            <a:endParaRPr lang="en-GB"/>
          </a:p>
        </p:txBody>
      </p:sp>
      <p:sp>
        <p:nvSpPr>
          <p:cNvPr id="5" name="Footer Placeholder 4">
            <a:extLst>
              <a:ext uri="{FF2B5EF4-FFF2-40B4-BE49-F238E27FC236}">
                <a16:creationId xmlns:a16="http://schemas.microsoft.com/office/drawing/2014/main" id="{878EFCF2-1CAE-FF9F-F897-1DADC1FDDDB9}"/>
              </a:ext>
            </a:extLst>
          </p:cNvPr>
          <p:cNvSpPr>
            <a:spLocks noGrp="1"/>
          </p:cNvSpPr>
          <p:nvPr>
            <p:ph type="ftr" sz="quarter" idx="11"/>
          </p:nvPr>
        </p:nvSpPr>
        <p:spPr/>
        <p:txBody>
          <a:bodyPr/>
          <a:lstStyle/>
          <a:p>
            <a:r>
              <a:rPr lang="en-GB" dirty="0"/>
              <a:t>Integrated Performance Report - Our People Data</a:t>
            </a:r>
          </a:p>
        </p:txBody>
      </p:sp>
      <p:sp>
        <p:nvSpPr>
          <p:cNvPr id="6" name="Slide Number Placeholder 5">
            <a:extLst>
              <a:ext uri="{FF2B5EF4-FFF2-40B4-BE49-F238E27FC236}">
                <a16:creationId xmlns:a16="http://schemas.microsoft.com/office/drawing/2014/main" id="{7DA1C588-2ECA-75AB-66F6-EA2F3C6E05A6}"/>
              </a:ext>
            </a:extLst>
          </p:cNvPr>
          <p:cNvSpPr>
            <a:spLocks noGrp="1"/>
          </p:cNvSpPr>
          <p:nvPr>
            <p:ph type="sldNum" sz="quarter" idx="12"/>
          </p:nvPr>
        </p:nvSpPr>
        <p:spPr/>
        <p:txBody>
          <a:bodyPr/>
          <a:lstStyle/>
          <a:p>
            <a:fld id="{434ECC57-02CD-4332-A889-1BA25B575469}" type="slidenum">
              <a:rPr lang="en-GB" smtClean="0"/>
              <a:t>‹#›</a:t>
            </a:fld>
            <a:endParaRPr lang="en-GB"/>
          </a:p>
        </p:txBody>
      </p:sp>
    </p:spTree>
    <p:extLst>
      <p:ext uri="{BB962C8B-B14F-4D97-AF65-F5344CB8AC3E}">
        <p14:creationId xmlns:p14="http://schemas.microsoft.com/office/powerpoint/2010/main" val="319174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24AA-3B1F-143E-813C-C719D657EDFC}"/>
              </a:ext>
            </a:extLst>
          </p:cNvPr>
          <p:cNvSpPr>
            <a:spLocks noGrp="1"/>
          </p:cNvSpPr>
          <p:nvPr>
            <p:ph type="title"/>
          </p:nvPr>
        </p:nvSpPr>
        <p:spPr>
          <a:xfrm>
            <a:off x="251999" y="252000"/>
            <a:ext cx="10080000" cy="540000"/>
          </a:xfrm>
        </p:spPr>
        <p:txBody>
          <a:bodyPr>
            <a:normAutofit/>
          </a:bodyPr>
          <a:lstStyle>
            <a:lvl1pPr>
              <a:defRPr sz="3200">
                <a:solidFill>
                  <a:srgbClr val="005EB8"/>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61B97FF-C65D-B8D8-D0B1-D238E43E49D3}"/>
              </a:ext>
            </a:extLst>
          </p:cNvPr>
          <p:cNvSpPr>
            <a:spLocks noGrp="1"/>
          </p:cNvSpPr>
          <p:nvPr>
            <p:ph idx="1"/>
          </p:nvPr>
        </p:nvSpPr>
        <p:spPr>
          <a:xfrm>
            <a:off x="251998" y="1008000"/>
            <a:ext cx="11664000" cy="5076000"/>
          </a:xfrm>
        </p:spPr>
        <p:txBody>
          <a:bodyPr/>
          <a:lstStyle>
            <a:lvl1pPr>
              <a:defRPr sz="2400"/>
            </a:lvl1pPr>
            <a:lvl2pPr>
              <a:defRPr sz="2000"/>
            </a:lvl2pPr>
            <a:lvl3pPr>
              <a:defRPr sz="18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7F815014-AADE-29B1-9211-716210BC29B2}"/>
              </a:ext>
            </a:extLst>
          </p:cNvPr>
          <p:cNvSpPr>
            <a:spLocks noGrp="1"/>
          </p:cNvSpPr>
          <p:nvPr>
            <p:ph type="ftr" sz="quarter" idx="11"/>
          </p:nvPr>
        </p:nvSpPr>
        <p:spPr/>
        <p:txBody>
          <a:bodyPr/>
          <a:lstStyle/>
          <a:p>
            <a:r>
              <a:rPr lang="en-GB" dirty="0"/>
              <a:t>Integrated Performance Report - our people data</a:t>
            </a:r>
          </a:p>
        </p:txBody>
      </p:sp>
      <p:sp>
        <p:nvSpPr>
          <p:cNvPr id="6" name="Slide Number Placeholder 5">
            <a:extLst>
              <a:ext uri="{FF2B5EF4-FFF2-40B4-BE49-F238E27FC236}">
                <a16:creationId xmlns:a16="http://schemas.microsoft.com/office/drawing/2014/main" id="{043B822A-E2A7-BADC-9046-490F4B74245E}"/>
              </a:ext>
            </a:extLst>
          </p:cNvPr>
          <p:cNvSpPr>
            <a:spLocks noGrp="1"/>
          </p:cNvSpPr>
          <p:nvPr>
            <p:ph type="sldNum" sz="quarter" idx="12"/>
          </p:nvPr>
        </p:nvSpPr>
        <p:spPr/>
        <p:txBody>
          <a:bodyPr/>
          <a:lstStyle/>
          <a:p>
            <a:fld id="{434ECC57-02CD-4332-A889-1BA25B575469}" type="slidenum">
              <a:rPr lang="en-GB" smtClean="0"/>
              <a:t>‹#›</a:t>
            </a:fld>
            <a:endParaRPr lang="en-GB"/>
          </a:p>
        </p:txBody>
      </p:sp>
    </p:spTree>
    <p:extLst>
      <p:ext uri="{BB962C8B-B14F-4D97-AF65-F5344CB8AC3E}">
        <p14:creationId xmlns:p14="http://schemas.microsoft.com/office/powerpoint/2010/main" val="117545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2310-9538-9903-B63E-4AE02F5398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304D557-8C9E-35E5-D300-736B132852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61C05A60-4C57-3841-6FB5-6009146F1282}"/>
              </a:ext>
            </a:extLst>
          </p:cNvPr>
          <p:cNvSpPr>
            <a:spLocks noGrp="1"/>
          </p:cNvSpPr>
          <p:nvPr>
            <p:ph type="ftr" sz="quarter" idx="11"/>
          </p:nvPr>
        </p:nvSpPr>
        <p:spPr/>
        <p:txBody>
          <a:bodyPr/>
          <a:lstStyle/>
          <a:p>
            <a:r>
              <a:rPr lang="en-GB" dirty="0"/>
              <a:t>Integrated Performance Report - Our People Data</a:t>
            </a:r>
          </a:p>
        </p:txBody>
      </p:sp>
      <p:sp>
        <p:nvSpPr>
          <p:cNvPr id="6" name="Slide Number Placeholder 5">
            <a:extLst>
              <a:ext uri="{FF2B5EF4-FFF2-40B4-BE49-F238E27FC236}">
                <a16:creationId xmlns:a16="http://schemas.microsoft.com/office/drawing/2014/main" id="{ED59F738-32D1-551A-F520-11FDE300A979}"/>
              </a:ext>
            </a:extLst>
          </p:cNvPr>
          <p:cNvSpPr>
            <a:spLocks noGrp="1"/>
          </p:cNvSpPr>
          <p:nvPr>
            <p:ph type="sldNum" sz="quarter" idx="12"/>
          </p:nvPr>
        </p:nvSpPr>
        <p:spPr/>
        <p:txBody>
          <a:bodyPr/>
          <a:lstStyle/>
          <a:p>
            <a:fld id="{434ECC57-02CD-4332-A889-1BA25B575469}" type="slidenum">
              <a:rPr lang="en-GB" smtClean="0"/>
              <a:t>‹#›</a:t>
            </a:fld>
            <a:endParaRPr lang="en-GB"/>
          </a:p>
        </p:txBody>
      </p:sp>
    </p:spTree>
    <p:extLst>
      <p:ext uri="{BB962C8B-B14F-4D97-AF65-F5344CB8AC3E}">
        <p14:creationId xmlns:p14="http://schemas.microsoft.com/office/powerpoint/2010/main" val="142586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AD5D-04E6-DD66-D3B1-2CCFBA64AF3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7C61FF0-B151-6A46-60B1-17FB43DEA72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F6D2FD1-FFB8-F9F8-9D34-122C9BE6AC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088A9D0-2BB9-F09A-D2D4-6453BB6B8987}"/>
              </a:ext>
            </a:extLst>
          </p:cNvPr>
          <p:cNvSpPr>
            <a:spLocks noGrp="1"/>
          </p:cNvSpPr>
          <p:nvPr>
            <p:ph type="dt" sz="half" idx="10"/>
          </p:nvPr>
        </p:nvSpPr>
        <p:spPr>
          <a:xfrm>
            <a:off x="838200" y="6356350"/>
            <a:ext cx="2743200" cy="365125"/>
          </a:xfrm>
          <a:prstGeom prst="rect">
            <a:avLst/>
          </a:prstGeom>
        </p:spPr>
        <p:txBody>
          <a:bodyPr/>
          <a:lstStyle/>
          <a:p>
            <a:fld id="{B97F22B3-B336-4B4F-AAB1-9B4B509FD206}" type="datetime1">
              <a:rPr lang="en-GB" smtClean="0"/>
              <a:t>12/11/2024</a:t>
            </a:fld>
            <a:endParaRPr lang="en-GB"/>
          </a:p>
        </p:txBody>
      </p:sp>
      <p:sp>
        <p:nvSpPr>
          <p:cNvPr id="6" name="Footer Placeholder 5">
            <a:extLst>
              <a:ext uri="{FF2B5EF4-FFF2-40B4-BE49-F238E27FC236}">
                <a16:creationId xmlns:a16="http://schemas.microsoft.com/office/drawing/2014/main" id="{ADE61EB0-A685-E95F-8921-B7679AC999B0}"/>
              </a:ext>
            </a:extLst>
          </p:cNvPr>
          <p:cNvSpPr>
            <a:spLocks noGrp="1"/>
          </p:cNvSpPr>
          <p:nvPr>
            <p:ph type="ftr" sz="quarter" idx="11"/>
          </p:nvPr>
        </p:nvSpPr>
        <p:spPr/>
        <p:txBody>
          <a:bodyPr/>
          <a:lstStyle/>
          <a:p>
            <a:r>
              <a:rPr lang="en-GB" dirty="0"/>
              <a:t>Integrated Performance Report - Our People Data</a:t>
            </a:r>
          </a:p>
        </p:txBody>
      </p:sp>
      <p:sp>
        <p:nvSpPr>
          <p:cNvPr id="7" name="Slide Number Placeholder 6">
            <a:extLst>
              <a:ext uri="{FF2B5EF4-FFF2-40B4-BE49-F238E27FC236}">
                <a16:creationId xmlns:a16="http://schemas.microsoft.com/office/drawing/2014/main" id="{D7768DD2-401F-E343-D1BD-C66D29EAAF85}"/>
              </a:ext>
            </a:extLst>
          </p:cNvPr>
          <p:cNvSpPr>
            <a:spLocks noGrp="1"/>
          </p:cNvSpPr>
          <p:nvPr>
            <p:ph type="sldNum" sz="quarter" idx="12"/>
          </p:nvPr>
        </p:nvSpPr>
        <p:spPr/>
        <p:txBody>
          <a:bodyPr/>
          <a:lstStyle/>
          <a:p>
            <a:fld id="{434ECC57-02CD-4332-A889-1BA25B575469}" type="slidenum">
              <a:rPr lang="en-GB" smtClean="0"/>
              <a:t>‹#›</a:t>
            </a:fld>
            <a:endParaRPr lang="en-GB"/>
          </a:p>
        </p:txBody>
      </p:sp>
    </p:spTree>
    <p:extLst>
      <p:ext uri="{BB962C8B-B14F-4D97-AF65-F5344CB8AC3E}">
        <p14:creationId xmlns:p14="http://schemas.microsoft.com/office/powerpoint/2010/main" val="127292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C4DC-CCDC-59E9-4A22-4660D1B654A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DB57C8D-2F02-A001-9B65-ECF35212A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DC055AD-8546-EF5F-E885-392E39B5D9A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2ABFB45-98F7-DCDD-0C9F-CE5B50AE5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C03F897-03E9-EDD8-6DA0-8DD8A15DC6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B1B1BB6-6EBD-9EF6-015C-DCCBEAF37189}"/>
              </a:ext>
            </a:extLst>
          </p:cNvPr>
          <p:cNvSpPr>
            <a:spLocks noGrp="1"/>
          </p:cNvSpPr>
          <p:nvPr>
            <p:ph type="dt" sz="half" idx="10"/>
          </p:nvPr>
        </p:nvSpPr>
        <p:spPr>
          <a:xfrm>
            <a:off x="838200" y="6356350"/>
            <a:ext cx="2743200" cy="365125"/>
          </a:xfrm>
          <a:prstGeom prst="rect">
            <a:avLst/>
          </a:prstGeom>
        </p:spPr>
        <p:txBody>
          <a:bodyPr/>
          <a:lstStyle/>
          <a:p>
            <a:fld id="{35308384-E185-4D68-9052-8A9E3A37D96F}" type="datetime1">
              <a:rPr lang="en-GB" smtClean="0"/>
              <a:t>12/11/2024</a:t>
            </a:fld>
            <a:endParaRPr lang="en-GB"/>
          </a:p>
        </p:txBody>
      </p:sp>
      <p:sp>
        <p:nvSpPr>
          <p:cNvPr id="8" name="Footer Placeholder 7">
            <a:extLst>
              <a:ext uri="{FF2B5EF4-FFF2-40B4-BE49-F238E27FC236}">
                <a16:creationId xmlns:a16="http://schemas.microsoft.com/office/drawing/2014/main" id="{9307B54C-1F5C-3416-2E98-0A2EFEF3F221}"/>
              </a:ext>
            </a:extLst>
          </p:cNvPr>
          <p:cNvSpPr>
            <a:spLocks noGrp="1"/>
          </p:cNvSpPr>
          <p:nvPr>
            <p:ph type="ftr" sz="quarter" idx="11"/>
          </p:nvPr>
        </p:nvSpPr>
        <p:spPr/>
        <p:txBody>
          <a:bodyPr/>
          <a:lstStyle/>
          <a:p>
            <a:r>
              <a:rPr lang="en-GB" dirty="0"/>
              <a:t>Integrated Performance Report - Our People Data</a:t>
            </a:r>
          </a:p>
        </p:txBody>
      </p:sp>
      <p:sp>
        <p:nvSpPr>
          <p:cNvPr id="9" name="Slide Number Placeholder 8">
            <a:extLst>
              <a:ext uri="{FF2B5EF4-FFF2-40B4-BE49-F238E27FC236}">
                <a16:creationId xmlns:a16="http://schemas.microsoft.com/office/drawing/2014/main" id="{C0C6A8A5-B69A-C610-EC2A-FA019E84CF43}"/>
              </a:ext>
            </a:extLst>
          </p:cNvPr>
          <p:cNvSpPr>
            <a:spLocks noGrp="1"/>
          </p:cNvSpPr>
          <p:nvPr>
            <p:ph type="sldNum" sz="quarter" idx="12"/>
          </p:nvPr>
        </p:nvSpPr>
        <p:spPr/>
        <p:txBody>
          <a:bodyPr/>
          <a:lstStyle/>
          <a:p>
            <a:fld id="{434ECC57-02CD-4332-A889-1BA25B575469}" type="slidenum">
              <a:rPr lang="en-GB" smtClean="0"/>
              <a:t>‹#›</a:t>
            </a:fld>
            <a:endParaRPr lang="en-GB"/>
          </a:p>
        </p:txBody>
      </p:sp>
    </p:spTree>
    <p:extLst>
      <p:ext uri="{BB962C8B-B14F-4D97-AF65-F5344CB8AC3E}">
        <p14:creationId xmlns:p14="http://schemas.microsoft.com/office/powerpoint/2010/main" val="352362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D480-67ED-99C8-2349-4266519DEBC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36E7A7E-633F-D58E-B909-692D7F8D7F5C}"/>
              </a:ext>
            </a:extLst>
          </p:cNvPr>
          <p:cNvSpPr>
            <a:spLocks noGrp="1"/>
          </p:cNvSpPr>
          <p:nvPr>
            <p:ph type="dt" sz="half" idx="10"/>
          </p:nvPr>
        </p:nvSpPr>
        <p:spPr>
          <a:xfrm>
            <a:off x="838200" y="6356350"/>
            <a:ext cx="2743200" cy="365125"/>
          </a:xfrm>
          <a:prstGeom prst="rect">
            <a:avLst/>
          </a:prstGeom>
        </p:spPr>
        <p:txBody>
          <a:bodyPr/>
          <a:lstStyle/>
          <a:p>
            <a:fld id="{AD21847A-9928-4753-9C1F-A32A3A2A78B5}" type="datetime1">
              <a:rPr lang="en-GB" smtClean="0"/>
              <a:t>12/11/2024</a:t>
            </a:fld>
            <a:endParaRPr lang="en-GB"/>
          </a:p>
        </p:txBody>
      </p:sp>
      <p:sp>
        <p:nvSpPr>
          <p:cNvPr id="4" name="Footer Placeholder 3">
            <a:extLst>
              <a:ext uri="{FF2B5EF4-FFF2-40B4-BE49-F238E27FC236}">
                <a16:creationId xmlns:a16="http://schemas.microsoft.com/office/drawing/2014/main" id="{12527FA5-8EAD-0DEE-BCCB-37AE98A79641}"/>
              </a:ext>
            </a:extLst>
          </p:cNvPr>
          <p:cNvSpPr>
            <a:spLocks noGrp="1"/>
          </p:cNvSpPr>
          <p:nvPr>
            <p:ph type="ftr" sz="quarter" idx="11"/>
          </p:nvPr>
        </p:nvSpPr>
        <p:spPr/>
        <p:txBody>
          <a:bodyPr/>
          <a:lstStyle/>
          <a:p>
            <a:r>
              <a:rPr lang="en-GB" dirty="0"/>
              <a:t>Integrated Performance Report - Our People Data</a:t>
            </a:r>
          </a:p>
        </p:txBody>
      </p:sp>
      <p:sp>
        <p:nvSpPr>
          <p:cNvPr id="5" name="Slide Number Placeholder 4">
            <a:extLst>
              <a:ext uri="{FF2B5EF4-FFF2-40B4-BE49-F238E27FC236}">
                <a16:creationId xmlns:a16="http://schemas.microsoft.com/office/drawing/2014/main" id="{ED304063-B15F-2EEF-FEA1-7FB303FAA042}"/>
              </a:ext>
            </a:extLst>
          </p:cNvPr>
          <p:cNvSpPr>
            <a:spLocks noGrp="1"/>
          </p:cNvSpPr>
          <p:nvPr>
            <p:ph type="sldNum" sz="quarter" idx="12"/>
          </p:nvPr>
        </p:nvSpPr>
        <p:spPr/>
        <p:txBody>
          <a:bodyPr/>
          <a:lstStyle/>
          <a:p>
            <a:fld id="{434ECC57-02CD-4332-A889-1BA25B575469}" type="slidenum">
              <a:rPr lang="en-GB" smtClean="0"/>
              <a:t>‹#›</a:t>
            </a:fld>
            <a:endParaRPr lang="en-GB"/>
          </a:p>
        </p:txBody>
      </p:sp>
    </p:spTree>
    <p:extLst>
      <p:ext uri="{BB962C8B-B14F-4D97-AF65-F5344CB8AC3E}">
        <p14:creationId xmlns:p14="http://schemas.microsoft.com/office/powerpoint/2010/main" val="96948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D2619-E1F3-1D5B-D2E2-29B2438B0663}"/>
              </a:ext>
            </a:extLst>
          </p:cNvPr>
          <p:cNvSpPr>
            <a:spLocks noGrp="1"/>
          </p:cNvSpPr>
          <p:nvPr>
            <p:ph type="dt" sz="half" idx="10"/>
          </p:nvPr>
        </p:nvSpPr>
        <p:spPr>
          <a:xfrm>
            <a:off x="838200" y="6356350"/>
            <a:ext cx="2743200" cy="365125"/>
          </a:xfrm>
          <a:prstGeom prst="rect">
            <a:avLst/>
          </a:prstGeom>
        </p:spPr>
        <p:txBody>
          <a:bodyPr/>
          <a:lstStyle/>
          <a:p>
            <a:fld id="{2B45A9B0-094A-47FA-875B-644E69E150FA}" type="datetime1">
              <a:rPr lang="en-GB" smtClean="0"/>
              <a:t>12/11/2024</a:t>
            </a:fld>
            <a:endParaRPr lang="en-GB"/>
          </a:p>
        </p:txBody>
      </p:sp>
      <p:sp>
        <p:nvSpPr>
          <p:cNvPr id="3" name="Footer Placeholder 2">
            <a:extLst>
              <a:ext uri="{FF2B5EF4-FFF2-40B4-BE49-F238E27FC236}">
                <a16:creationId xmlns:a16="http://schemas.microsoft.com/office/drawing/2014/main" id="{3B5F84B8-D683-DE6B-15CE-E934770CD1CD}"/>
              </a:ext>
            </a:extLst>
          </p:cNvPr>
          <p:cNvSpPr>
            <a:spLocks noGrp="1"/>
          </p:cNvSpPr>
          <p:nvPr>
            <p:ph type="ftr" sz="quarter" idx="11"/>
          </p:nvPr>
        </p:nvSpPr>
        <p:spPr/>
        <p:txBody>
          <a:bodyPr/>
          <a:lstStyle/>
          <a:p>
            <a:r>
              <a:rPr lang="en-GB"/>
              <a:t>Intergrated Performance Report - Our People Data</a:t>
            </a:r>
          </a:p>
        </p:txBody>
      </p:sp>
      <p:sp>
        <p:nvSpPr>
          <p:cNvPr id="4" name="Slide Number Placeholder 3">
            <a:extLst>
              <a:ext uri="{FF2B5EF4-FFF2-40B4-BE49-F238E27FC236}">
                <a16:creationId xmlns:a16="http://schemas.microsoft.com/office/drawing/2014/main" id="{20C6AD41-B5AF-04A2-E1E2-BFFB030D865D}"/>
              </a:ext>
            </a:extLst>
          </p:cNvPr>
          <p:cNvSpPr>
            <a:spLocks noGrp="1"/>
          </p:cNvSpPr>
          <p:nvPr>
            <p:ph type="sldNum" sz="quarter" idx="12"/>
          </p:nvPr>
        </p:nvSpPr>
        <p:spPr/>
        <p:txBody>
          <a:bodyPr/>
          <a:lstStyle/>
          <a:p>
            <a:fld id="{434ECC57-02CD-4332-A889-1BA25B575469}" type="slidenum">
              <a:rPr lang="en-GB" smtClean="0"/>
              <a:t>‹#›</a:t>
            </a:fld>
            <a:endParaRPr lang="en-GB"/>
          </a:p>
        </p:txBody>
      </p:sp>
    </p:spTree>
    <p:extLst>
      <p:ext uri="{BB962C8B-B14F-4D97-AF65-F5344CB8AC3E}">
        <p14:creationId xmlns:p14="http://schemas.microsoft.com/office/powerpoint/2010/main" val="38193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0F6B-0672-EA8C-6326-DF2DD0F508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94B0525-DF83-EAFE-A319-27FBF3CB2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3E232E5-0CC6-8284-480C-D3D48022E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F59691-51BD-16C2-B06E-738DF8BDEBB6}"/>
              </a:ext>
            </a:extLst>
          </p:cNvPr>
          <p:cNvSpPr>
            <a:spLocks noGrp="1"/>
          </p:cNvSpPr>
          <p:nvPr>
            <p:ph type="dt" sz="half" idx="10"/>
          </p:nvPr>
        </p:nvSpPr>
        <p:spPr>
          <a:xfrm>
            <a:off x="838200" y="6356350"/>
            <a:ext cx="2743200" cy="365125"/>
          </a:xfrm>
          <a:prstGeom prst="rect">
            <a:avLst/>
          </a:prstGeom>
        </p:spPr>
        <p:txBody>
          <a:bodyPr/>
          <a:lstStyle/>
          <a:p>
            <a:fld id="{C6A13742-AA60-4C86-9671-7CF2DD16D81C}" type="datetime1">
              <a:rPr lang="en-GB" smtClean="0"/>
              <a:t>12/11/2024</a:t>
            </a:fld>
            <a:endParaRPr lang="en-GB"/>
          </a:p>
        </p:txBody>
      </p:sp>
      <p:sp>
        <p:nvSpPr>
          <p:cNvPr id="6" name="Footer Placeholder 5">
            <a:extLst>
              <a:ext uri="{FF2B5EF4-FFF2-40B4-BE49-F238E27FC236}">
                <a16:creationId xmlns:a16="http://schemas.microsoft.com/office/drawing/2014/main" id="{D778278F-0859-9A2B-B107-186326B73AAA}"/>
              </a:ext>
            </a:extLst>
          </p:cNvPr>
          <p:cNvSpPr>
            <a:spLocks noGrp="1"/>
          </p:cNvSpPr>
          <p:nvPr>
            <p:ph type="ftr" sz="quarter" idx="11"/>
          </p:nvPr>
        </p:nvSpPr>
        <p:spPr/>
        <p:txBody>
          <a:bodyPr/>
          <a:lstStyle/>
          <a:p>
            <a:r>
              <a:rPr lang="en-GB" dirty="0"/>
              <a:t>Integrated Performance Report - Our People Data</a:t>
            </a:r>
          </a:p>
        </p:txBody>
      </p:sp>
      <p:sp>
        <p:nvSpPr>
          <p:cNvPr id="7" name="Slide Number Placeholder 6">
            <a:extLst>
              <a:ext uri="{FF2B5EF4-FFF2-40B4-BE49-F238E27FC236}">
                <a16:creationId xmlns:a16="http://schemas.microsoft.com/office/drawing/2014/main" id="{BEABEED3-D400-90BE-B7FC-B9BF017399F7}"/>
              </a:ext>
            </a:extLst>
          </p:cNvPr>
          <p:cNvSpPr>
            <a:spLocks noGrp="1"/>
          </p:cNvSpPr>
          <p:nvPr>
            <p:ph type="sldNum" sz="quarter" idx="12"/>
          </p:nvPr>
        </p:nvSpPr>
        <p:spPr/>
        <p:txBody>
          <a:bodyPr/>
          <a:lstStyle/>
          <a:p>
            <a:fld id="{434ECC57-02CD-4332-A889-1BA25B575469}" type="slidenum">
              <a:rPr lang="en-GB" smtClean="0"/>
              <a:t>‹#›</a:t>
            </a:fld>
            <a:endParaRPr lang="en-GB"/>
          </a:p>
        </p:txBody>
      </p:sp>
    </p:spTree>
    <p:extLst>
      <p:ext uri="{BB962C8B-B14F-4D97-AF65-F5344CB8AC3E}">
        <p14:creationId xmlns:p14="http://schemas.microsoft.com/office/powerpoint/2010/main" val="181185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49DA-892C-F4B1-B7D8-6A6E9F7441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800FB71-3AE3-E9FF-D662-4F0479AEE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DE519F-4AC1-037B-3492-7C18079FA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FDF17D-685C-BEF7-20E2-6D24990B87EB}"/>
              </a:ext>
            </a:extLst>
          </p:cNvPr>
          <p:cNvSpPr>
            <a:spLocks noGrp="1"/>
          </p:cNvSpPr>
          <p:nvPr>
            <p:ph type="dt" sz="half" idx="10"/>
          </p:nvPr>
        </p:nvSpPr>
        <p:spPr>
          <a:xfrm>
            <a:off x="838200" y="6356350"/>
            <a:ext cx="2743200" cy="365125"/>
          </a:xfrm>
          <a:prstGeom prst="rect">
            <a:avLst/>
          </a:prstGeom>
        </p:spPr>
        <p:txBody>
          <a:bodyPr/>
          <a:lstStyle/>
          <a:p>
            <a:fld id="{7EAAD404-F646-4D09-AB90-49255E5E283F}" type="datetime1">
              <a:rPr lang="en-GB" smtClean="0"/>
              <a:t>12/11/2024</a:t>
            </a:fld>
            <a:endParaRPr lang="en-GB"/>
          </a:p>
        </p:txBody>
      </p:sp>
      <p:sp>
        <p:nvSpPr>
          <p:cNvPr id="6" name="Footer Placeholder 5">
            <a:extLst>
              <a:ext uri="{FF2B5EF4-FFF2-40B4-BE49-F238E27FC236}">
                <a16:creationId xmlns:a16="http://schemas.microsoft.com/office/drawing/2014/main" id="{3A6AD633-A840-21A2-4411-BC4A36CBEFAF}"/>
              </a:ext>
            </a:extLst>
          </p:cNvPr>
          <p:cNvSpPr>
            <a:spLocks noGrp="1"/>
          </p:cNvSpPr>
          <p:nvPr>
            <p:ph type="ftr" sz="quarter" idx="11"/>
          </p:nvPr>
        </p:nvSpPr>
        <p:spPr/>
        <p:txBody>
          <a:bodyPr/>
          <a:lstStyle/>
          <a:p>
            <a:r>
              <a:rPr lang="en-GB" dirty="0"/>
              <a:t>Integrated Performance Report - Our People Data</a:t>
            </a:r>
          </a:p>
        </p:txBody>
      </p:sp>
      <p:sp>
        <p:nvSpPr>
          <p:cNvPr id="7" name="Slide Number Placeholder 6">
            <a:extLst>
              <a:ext uri="{FF2B5EF4-FFF2-40B4-BE49-F238E27FC236}">
                <a16:creationId xmlns:a16="http://schemas.microsoft.com/office/drawing/2014/main" id="{297A1D43-753C-631A-6223-0A3F1F5253F0}"/>
              </a:ext>
            </a:extLst>
          </p:cNvPr>
          <p:cNvSpPr>
            <a:spLocks noGrp="1"/>
          </p:cNvSpPr>
          <p:nvPr>
            <p:ph type="sldNum" sz="quarter" idx="12"/>
          </p:nvPr>
        </p:nvSpPr>
        <p:spPr/>
        <p:txBody>
          <a:bodyPr/>
          <a:lstStyle/>
          <a:p>
            <a:fld id="{434ECC57-02CD-4332-A889-1BA25B575469}" type="slidenum">
              <a:rPr lang="en-GB" smtClean="0"/>
              <a:t>‹#›</a:t>
            </a:fld>
            <a:endParaRPr lang="en-GB"/>
          </a:p>
        </p:txBody>
      </p:sp>
    </p:spTree>
    <p:extLst>
      <p:ext uri="{BB962C8B-B14F-4D97-AF65-F5344CB8AC3E}">
        <p14:creationId xmlns:p14="http://schemas.microsoft.com/office/powerpoint/2010/main" val="266229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B2CF04-55F7-79ED-2DB0-12D09F156A34}"/>
              </a:ext>
            </a:extLst>
          </p:cNvPr>
          <p:cNvSpPr/>
          <p:nvPr userDrawn="1"/>
        </p:nvSpPr>
        <p:spPr>
          <a:xfrm>
            <a:off x="0" y="6516000"/>
            <a:ext cx="12192000" cy="360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laceholder 1">
            <a:extLst>
              <a:ext uri="{FF2B5EF4-FFF2-40B4-BE49-F238E27FC236}">
                <a16:creationId xmlns:a16="http://schemas.microsoft.com/office/drawing/2014/main" id="{7B37D5DD-4F24-40E3-F0F0-F258A870A6A4}"/>
              </a:ext>
            </a:extLst>
          </p:cNvPr>
          <p:cNvSpPr>
            <a:spLocks noGrp="1"/>
          </p:cNvSpPr>
          <p:nvPr>
            <p:ph type="title"/>
          </p:nvPr>
        </p:nvSpPr>
        <p:spPr>
          <a:xfrm>
            <a:off x="252000" y="252000"/>
            <a:ext cx="10080000" cy="540000"/>
          </a:xfrm>
          <a:prstGeom prst="rect">
            <a:avLst/>
          </a:prstGeom>
        </p:spPr>
        <p:txBody>
          <a:bodyPr vert="horz" lIns="91440" tIns="45720" rIns="91440" bIns="4572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B5D17F2D-CC5F-812B-F74B-E4C7E34E64B3}"/>
              </a:ext>
            </a:extLst>
          </p:cNvPr>
          <p:cNvSpPr>
            <a:spLocks noGrp="1"/>
          </p:cNvSpPr>
          <p:nvPr>
            <p:ph type="body" idx="1"/>
          </p:nvPr>
        </p:nvSpPr>
        <p:spPr>
          <a:xfrm>
            <a:off x="252000" y="1008000"/>
            <a:ext cx="11664000" cy="5076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C0334E9-53C5-E96B-E68B-8046A1B4217F}"/>
              </a:ext>
            </a:extLst>
          </p:cNvPr>
          <p:cNvSpPr>
            <a:spLocks noGrp="1"/>
          </p:cNvSpPr>
          <p:nvPr>
            <p:ph type="ftr" sz="quarter" idx="3"/>
          </p:nvPr>
        </p:nvSpPr>
        <p:spPr>
          <a:xfrm>
            <a:off x="252000" y="6570000"/>
            <a:ext cx="4140000" cy="252000"/>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GB"/>
              <a:t>Integrated Performance Report - Our People Data</a:t>
            </a:r>
          </a:p>
        </p:txBody>
      </p:sp>
      <p:sp>
        <p:nvSpPr>
          <p:cNvPr id="6" name="Slide Number Placeholder 5">
            <a:extLst>
              <a:ext uri="{FF2B5EF4-FFF2-40B4-BE49-F238E27FC236}">
                <a16:creationId xmlns:a16="http://schemas.microsoft.com/office/drawing/2014/main" id="{45FE8E0C-AE6B-C0BF-FBDA-E8F64056E27B}"/>
              </a:ext>
            </a:extLst>
          </p:cNvPr>
          <p:cNvSpPr>
            <a:spLocks noGrp="1"/>
          </p:cNvSpPr>
          <p:nvPr>
            <p:ph type="sldNum" sz="quarter" idx="4"/>
          </p:nvPr>
        </p:nvSpPr>
        <p:spPr>
          <a:xfrm>
            <a:off x="11556000" y="6570000"/>
            <a:ext cx="425040" cy="252000"/>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fld id="{434ECC57-02CD-4332-A889-1BA25B575469}" type="slidenum">
              <a:rPr lang="en-GB" smtClean="0"/>
              <a:pPr/>
              <a:t>‹#›</a:t>
            </a:fld>
            <a:endParaRPr lang="en-GB"/>
          </a:p>
        </p:txBody>
      </p:sp>
      <p:pic>
        <p:nvPicPr>
          <p:cNvPr id="9" name="Picture 8">
            <a:extLst>
              <a:ext uri="{FF2B5EF4-FFF2-40B4-BE49-F238E27FC236}">
                <a16:creationId xmlns:a16="http://schemas.microsoft.com/office/drawing/2014/main" id="{147BB1C0-7BF9-1299-7FD2-FEE2BBF8D618}"/>
              </a:ext>
            </a:extLst>
          </p:cNvPr>
          <p:cNvPicPr>
            <a:picLocks noChangeAspect="1"/>
          </p:cNvPicPr>
          <p:nvPr userDrawn="1"/>
        </p:nvPicPr>
        <p:blipFill>
          <a:blip r:embed="rId13"/>
          <a:stretch>
            <a:fillRect/>
          </a:stretch>
        </p:blipFill>
        <p:spPr>
          <a:xfrm>
            <a:off x="10656000" y="252000"/>
            <a:ext cx="1271205" cy="511953"/>
          </a:xfrm>
          <a:prstGeom prst="rect">
            <a:avLst/>
          </a:prstGeom>
        </p:spPr>
      </p:pic>
    </p:spTree>
    <p:extLst>
      <p:ext uri="{BB962C8B-B14F-4D97-AF65-F5344CB8AC3E}">
        <p14:creationId xmlns:p14="http://schemas.microsoft.com/office/powerpoint/2010/main" val="1949235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200" kern="120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04AC0C-81F5-44EC-C55D-12A33DF92FC4}"/>
              </a:ext>
            </a:extLst>
          </p:cNvPr>
          <p:cNvSpPr>
            <a:spLocks noGrp="1"/>
          </p:cNvSpPr>
          <p:nvPr>
            <p:ph type="ctrTitle"/>
          </p:nvPr>
        </p:nvSpPr>
        <p:spPr>
          <a:xfrm>
            <a:off x="893661" y="1122363"/>
            <a:ext cx="9774339" cy="2387600"/>
          </a:xfrm>
        </p:spPr>
        <p:txBody>
          <a:bodyPr>
            <a:normAutofit/>
          </a:bodyPr>
          <a:lstStyle/>
          <a:p>
            <a:pPr algn="l">
              <a:lnSpc>
                <a:spcPct val="130000"/>
              </a:lnSpc>
              <a:spcBef>
                <a:spcPts val="0"/>
              </a:spcBef>
            </a:pPr>
            <a:r>
              <a:rPr lang="en-GB" sz="5400" dirty="0">
                <a:solidFill>
                  <a:srgbClr val="005EB8"/>
                </a:solidFill>
              </a:rPr>
              <a:t>Integrated Performance Report</a:t>
            </a:r>
            <a:br>
              <a:rPr lang="en-GB" sz="5400" dirty="0">
                <a:solidFill>
                  <a:srgbClr val="005EB8"/>
                </a:solidFill>
              </a:rPr>
            </a:br>
            <a:r>
              <a:rPr lang="en-GB" sz="5400" dirty="0">
                <a:solidFill>
                  <a:srgbClr val="005EB8"/>
                </a:solidFill>
              </a:rPr>
              <a:t>Our people </a:t>
            </a:r>
            <a:r>
              <a:rPr lang="en-GB" sz="5400" dirty="0"/>
              <a:t>d</a:t>
            </a:r>
            <a:r>
              <a:rPr lang="en-GB" sz="5400" dirty="0">
                <a:solidFill>
                  <a:srgbClr val="005EB8"/>
                </a:solidFill>
              </a:rPr>
              <a:t>ata</a:t>
            </a:r>
          </a:p>
        </p:txBody>
      </p:sp>
      <p:sp>
        <p:nvSpPr>
          <p:cNvPr id="5" name="Subtitle 4">
            <a:extLst>
              <a:ext uri="{FF2B5EF4-FFF2-40B4-BE49-F238E27FC236}">
                <a16:creationId xmlns:a16="http://schemas.microsoft.com/office/drawing/2014/main" id="{C3BADFD4-62ED-A459-46B9-3ABC2DB74DEE}"/>
              </a:ext>
            </a:extLst>
          </p:cNvPr>
          <p:cNvSpPr>
            <a:spLocks noGrp="1"/>
          </p:cNvSpPr>
          <p:nvPr>
            <p:ph type="subTitle" idx="1"/>
          </p:nvPr>
        </p:nvSpPr>
        <p:spPr>
          <a:xfrm>
            <a:off x="893661" y="3579779"/>
            <a:ext cx="10292081" cy="2089501"/>
          </a:xfrm>
        </p:spPr>
        <p:txBody>
          <a:bodyPr>
            <a:normAutofit fontScale="85000" lnSpcReduction="20000"/>
          </a:bodyPr>
          <a:lstStyle/>
          <a:p>
            <a:pPr algn="l"/>
            <a:r>
              <a:rPr lang="en-GB" dirty="0"/>
              <a:t>St Elsewhere best practice integrated performance report – September 2023 data</a:t>
            </a:r>
          </a:p>
          <a:p>
            <a:pPr algn="l"/>
            <a:endParaRPr lang="en-GB" dirty="0"/>
          </a:p>
          <a:p>
            <a:pPr algn="l">
              <a:lnSpc>
                <a:spcPct val="120000"/>
              </a:lnSpc>
            </a:pPr>
            <a:r>
              <a:rPr lang="en-GB" dirty="0"/>
              <a:t>[This sample report contains a range of visualisations which are useful in guiding board level conversations. Trusts are encouraged to consider the most appropriate format for local use. It is recommended that once agreed, a consistent format and style is adopted for all sections of the integrated performance report.]</a:t>
            </a:r>
          </a:p>
        </p:txBody>
      </p:sp>
    </p:spTree>
    <p:extLst>
      <p:ext uri="{BB962C8B-B14F-4D97-AF65-F5344CB8AC3E}">
        <p14:creationId xmlns:p14="http://schemas.microsoft.com/office/powerpoint/2010/main" val="2655096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lstStyle/>
          <a:p>
            <a:r>
              <a:rPr lang="en-GB" dirty="0"/>
              <a:t>Our people – sickness and absence</a:t>
            </a:r>
          </a:p>
        </p:txBody>
      </p:sp>
      <p:sp>
        <p:nvSpPr>
          <p:cNvPr id="3" name="Footer Placeholder 2">
            <a:extLst>
              <a:ext uri="{FF2B5EF4-FFF2-40B4-BE49-F238E27FC236}">
                <a16:creationId xmlns:a16="http://schemas.microsoft.com/office/drawing/2014/main" id="{DD83BF1A-737D-72CF-F8FF-BE1E0053CF3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FA118907-2EF6-E529-0ECE-EC2E978C0998}"/>
              </a:ext>
            </a:extLst>
          </p:cNvPr>
          <p:cNvSpPr>
            <a:spLocks noGrp="1"/>
          </p:cNvSpPr>
          <p:nvPr>
            <p:ph type="sldNum" sz="quarter" idx="12"/>
          </p:nvPr>
        </p:nvSpPr>
        <p:spPr/>
        <p:txBody>
          <a:bodyPr/>
          <a:lstStyle/>
          <a:p>
            <a:fld id="{434ECC57-02CD-4332-A889-1BA25B575469}" type="slidenum">
              <a:rPr lang="en-GB" smtClean="0"/>
              <a:t>10</a:t>
            </a:fld>
            <a:endParaRPr lang="en-GB"/>
          </a:p>
        </p:txBody>
      </p:sp>
      <p:graphicFrame>
        <p:nvGraphicFramePr>
          <p:cNvPr id="5" name="Table 10">
            <a:extLst>
              <a:ext uri="{FF2B5EF4-FFF2-40B4-BE49-F238E27FC236}">
                <a16:creationId xmlns:a16="http://schemas.microsoft.com/office/drawing/2014/main" id="{521E45E3-4A5A-747A-AB1B-693B84B9E8A0}"/>
              </a:ext>
            </a:extLst>
          </p:cNvPr>
          <p:cNvGraphicFramePr>
            <a:graphicFrameLocks noGrp="1"/>
          </p:cNvGraphicFramePr>
          <p:nvPr>
            <p:extLst>
              <p:ext uri="{D42A27DB-BD31-4B8C-83A1-F6EECF244321}">
                <p14:modId xmlns:p14="http://schemas.microsoft.com/office/powerpoint/2010/main" val="2617161436"/>
              </p:ext>
            </p:extLst>
          </p:nvPr>
        </p:nvGraphicFramePr>
        <p:xfrm>
          <a:off x="144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r>
                        <a:rPr lang="en-GB" sz="1200" b="1">
                          <a:solidFill>
                            <a:schemeClr val="bg1"/>
                          </a:solidFill>
                          <a:latin typeface="Arial" panose="020B0604020202020204" pitchFamily="34" charset="0"/>
                          <a:cs typeface="Arial" panose="020B0604020202020204" pitchFamily="34" charset="0"/>
                        </a:rPr>
                        <a:t>Understanding the performance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indent="0">
                        <a:buFont typeface="Arial" panose="020B0604020202020204" pitchFamily="34" charset="0"/>
                        <a:buNone/>
                      </a:pPr>
                      <a:r>
                        <a:rPr lang="en-GB" sz="1000" b="0" i="0">
                          <a:solidFill>
                            <a:srgbClr val="000000"/>
                          </a:solidFill>
                          <a:effectLst/>
                          <a:latin typeface="Arial" panose="020B0604020202020204" pitchFamily="34" charset="0"/>
                          <a:cs typeface="Arial" panose="020B0604020202020204" pitchFamily="34" charset="0"/>
                        </a:rPr>
                        <a:t>There has been a concerning increase in</a:t>
                      </a:r>
                      <a:r>
                        <a:rPr lang="en-GB" sz="1000" b="1" i="0">
                          <a:solidFill>
                            <a:srgbClr val="000000"/>
                          </a:solidFill>
                          <a:effectLst/>
                          <a:latin typeface="Arial" panose="020B0604020202020204" pitchFamily="34" charset="0"/>
                          <a:cs typeface="Arial" panose="020B0604020202020204" pitchFamily="34" charset="0"/>
                        </a:rPr>
                        <a:t> sickness </a:t>
                      </a:r>
                      <a:r>
                        <a:rPr lang="en-GB" sz="1000" b="0" i="0">
                          <a:solidFill>
                            <a:srgbClr val="000000"/>
                          </a:solidFill>
                          <a:effectLst/>
                          <a:latin typeface="Arial" panose="020B0604020202020204" pitchFamily="34" charset="0"/>
                          <a:cs typeface="Arial" panose="020B0604020202020204" pitchFamily="34" charset="0"/>
                        </a:rPr>
                        <a:t>over the past 8 months – this is despite significant improvement in </a:t>
                      </a:r>
                      <a:r>
                        <a:rPr lang="en-GB" sz="1000" b="1" i="0">
                          <a:solidFill>
                            <a:srgbClr val="000000"/>
                          </a:solidFill>
                          <a:effectLst/>
                          <a:latin typeface="Arial" panose="020B0604020202020204" pitchFamily="34" charset="0"/>
                          <a:cs typeface="Arial" panose="020B0604020202020204" pitchFamily="34" charset="0"/>
                        </a:rPr>
                        <a:t>short term sickness</a:t>
                      </a:r>
                      <a:r>
                        <a:rPr lang="en-GB" sz="1000" b="0" i="0">
                          <a:solidFill>
                            <a:srgbClr val="000000"/>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GB" sz="400" b="0" i="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i="0">
                          <a:solidFill>
                            <a:srgbClr val="000000"/>
                          </a:solidFill>
                          <a:effectLst/>
                          <a:latin typeface="Arial" panose="020B0604020202020204" pitchFamily="34" charset="0"/>
                          <a:cs typeface="Arial" panose="020B0604020202020204" pitchFamily="34" charset="0"/>
                        </a:rPr>
                        <a:t>The key driver for the deterioration in overall sickness is the increase in </a:t>
                      </a:r>
                      <a:r>
                        <a:rPr lang="en-GB" sz="1000" b="1" i="0">
                          <a:solidFill>
                            <a:srgbClr val="000000"/>
                          </a:solidFill>
                          <a:effectLst/>
                          <a:latin typeface="Arial" panose="020B0604020202020204" pitchFamily="34" charset="0"/>
                          <a:cs typeface="Arial" panose="020B0604020202020204" pitchFamily="34" charset="0"/>
                        </a:rPr>
                        <a:t>long term sickness </a:t>
                      </a:r>
                      <a:r>
                        <a:rPr lang="en-GB" sz="1000" b="0" i="0">
                          <a:solidFill>
                            <a:srgbClr val="000000"/>
                          </a:solidFill>
                          <a:effectLst/>
                          <a:latin typeface="Arial" panose="020B0604020202020204" pitchFamily="34" charset="0"/>
                          <a:cs typeface="Arial" panose="020B0604020202020204" pitchFamily="34" charset="0"/>
                        </a:rPr>
                        <a:t>primarily in the medicine and surgery divisions over recent months.</a:t>
                      </a:r>
                    </a:p>
                    <a:p>
                      <a:pPr marL="0" indent="0">
                        <a:buFont typeface="Arial" panose="020B0604020202020204" pitchFamily="34" charset="0"/>
                        <a:buNone/>
                      </a:pPr>
                      <a:endParaRPr lang="en-GB" sz="400" b="0" i="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i="0">
                          <a:solidFill>
                            <a:srgbClr val="000000"/>
                          </a:solidFill>
                          <a:effectLst/>
                          <a:latin typeface="Arial" panose="020B0604020202020204" pitchFamily="34" charset="0"/>
                          <a:cs typeface="Arial" panose="020B0604020202020204" pitchFamily="34" charset="0"/>
                        </a:rPr>
                        <a:t>The target for </a:t>
                      </a:r>
                      <a:r>
                        <a:rPr lang="en-GB" sz="1000" b="1" i="0">
                          <a:solidFill>
                            <a:srgbClr val="000000"/>
                          </a:solidFill>
                          <a:effectLst/>
                          <a:latin typeface="Arial" panose="020B0604020202020204" pitchFamily="34" charset="0"/>
                          <a:cs typeface="Arial" panose="020B0604020202020204" pitchFamily="34" charset="0"/>
                        </a:rPr>
                        <a:t>sickness</a:t>
                      </a:r>
                      <a:r>
                        <a:rPr lang="en-GB" sz="1000" b="0" i="0">
                          <a:solidFill>
                            <a:srgbClr val="000000"/>
                          </a:solidFill>
                          <a:effectLst/>
                          <a:latin typeface="Arial" panose="020B0604020202020204" pitchFamily="34" charset="0"/>
                          <a:cs typeface="Arial" panose="020B0604020202020204" pitchFamily="34" charset="0"/>
                        </a:rPr>
                        <a:t> and </a:t>
                      </a:r>
                      <a:r>
                        <a:rPr lang="en-GB" sz="1000" b="1" i="0">
                          <a:solidFill>
                            <a:srgbClr val="000000"/>
                          </a:solidFill>
                          <a:effectLst/>
                          <a:latin typeface="Arial" panose="020B0604020202020204" pitchFamily="34" charset="0"/>
                          <a:cs typeface="Arial" panose="020B0604020202020204" pitchFamily="34" charset="0"/>
                        </a:rPr>
                        <a:t>long term sickness </a:t>
                      </a:r>
                      <a:r>
                        <a:rPr lang="en-GB" sz="1000" b="0" i="0">
                          <a:solidFill>
                            <a:srgbClr val="000000"/>
                          </a:solidFill>
                          <a:effectLst/>
                          <a:latin typeface="Arial" panose="020B0604020202020204" pitchFamily="34" charset="0"/>
                          <a:cs typeface="Arial" panose="020B0604020202020204" pitchFamily="34" charset="0"/>
                        </a:rPr>
                        <a:t>remains unachievable. </a:t>
                      </a:r>
                      <a:r>
                        <a:rPr lang="en-GB" sz="1000" b="1" i="0">
                          <a:solidFill>
                            <a:srgbClr val="000000"/>
                          </a:solidFill>
                          <a:effectLst/>
                          <a:latin typeface="Arial" panose="020B0604020202020204" pitchFamily="34" charset="0"/>
                          <a:cs typeface="Arial" panose="020B0604020202020204" pitchFamily="34" charset="0"/>
                        </a:rPr>
                        <a:t>Short term sickness </a:t>
                      </a:r>
                      <a:r>
                        <a:rPr lang="en-GB" sz="1000" b="0" i="0">
                          <a:solidFill>
                            <a:srgbClr val="000000"/>
                          </a:solidFill>
                          <a:effectLst/>
                          <a:latin typeface="Arial" panose="020B0604020202020204" pitchFamily="34" charset="0"/>
                          <a:cs typeface="Arial" panose="020B0604020202020204" pitchFamily="34" charset="0"/>
                        </a:rPr>
                        <a:t>has achieved the target for 3 months.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graphicFrame>
        <p:nvGraphicFramePr>
          <p:cNvPr id="6" name="Table 10">
            <a:extLst>
              <a:ext uri="{FF2B5EF4-FFF2-40B4-BE49-F238E27FC236}">
                <a16:creationId xmlns:a16="http://schemas.microsoft.com/office/drawing/2014/main" id="{6595E821-920E-81A3-9B93-B2FB687882B3}"/>
              </a:ext>
            </a:extLst>
          </p:cNvPr>
          <p:cNvGraphicFramePr>
            <a:graphicFrameLocks noGrp="1"/>
          </p:cNvGraphicFramePr>
          <p:nvPr>
            <p:extLst>
              <p:ext uri="{D42A27DB-BD31-4B8C-83A1-F6EECF244321}">
                <p14:modId xmlns:p14="http://schemas.microsoft.com/office/powerpoint/2010/main" val="316630748"/>
              </p:ext>
            </p:extLst>
          </p:nvPr>
        </p:nvGraphicFramePr>
        <p:xfrm>
          <a:off x="4176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panose="020B0604020202020204" pitchFamily="34" charset="0"/>
                          <a:cs typeface="Arial" panose="020B0604020202020204" pitchFamily="34" charset="0"/>
                        </a:rPr>
                        <a:t>Actions (SMART)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improvement in </a:t>
                      </a:r>
                      <a:r>
                        <a:rPr lang="en-GB" sz="1000" b="1" dirty="0">
                          <a:latin typeface="Arial" panose="020B0604020202020204" pitchFamily="34" charset="0"/>
                          <a:cs typeface="Arial" panose="020B0604020202020204" pitchFamily="34" charset="0"/>
                        </a:rPr>
                        <a:t>short term sickness </a:t>
                      </a:r>
                      <a:r>
                        <a:rPr lang="en-GB" sz="1000" dirty="0">
                          <a:latin typeface="Arial" panose="020B0604020202020204" pitchFamily="34" charset="0"/>
                          <a:cs typeface="Arial" panose="020B0604020202020204" pitchFamily="34" charset="0"/>
                        </a:rPr>
                        <a:t>has been a result of the ‘Get up and get fit’ programme implemented recently which has been popular with staff. Options are being investigated to support improvements in staff mental health and wellbeing as this is the biggest contributor to sick days (see slide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Individual staff members on </a:t>
                      </a:r>
                      <a:r>
                        <a:rPr lang="en-GB" sz="1000" b="1" dirty="0">
                          <a:latin typeface="Arial" panose="020B0604020202020204" pitchFamily="34" charset="0"/>
                          <a:cs typeface="Arial" panose="020B0604020202020204" pitchFamily="34" charset="0"/>
                        </a:rPr>
                        <a:t>long term sick leave </a:t>
                      </a:r>
                      <a:r>
                        <a:rPr lang="en-GB" sz="1000" dirty="0">
                          <a:latin typeface="Arial" panose="020B0604020202020204" pitchFamily="34" charset="0"/>
                          <a:cs typeface="Arial" panose="020B0604020202020204" pitchFamily="34" charset="0"/>
                        </a:rPr>
                        <a:t>are being actively supported and have regular reviews. 20 members of staff have a staged planned return to work in October.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Director of People will provide an update at the next meeting.</a:t>
                      </a:r>
                      <a:endParaRPr lang="en-GB"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graphicFrame>
        <p:nvGraphicFramePr>
          <p:cNvPr id="7" name="Table 10">
            <a:extLst>
              <a:ext uri="{FF2B5EF4-FFF2-40B4-BE49-F238E27FC236}">
                <a16:creationId xmlns:a16="http://schemas.microsoft.com/office/drawing/2014/main" id="{D0C76BFC-45AB-5129-12EC-6DBF654224C6}"/>
              </a:ext>
            </a:extLst>
          </p:cNvPr>
          <p:cNvGraphicFramePr>
            <a:graphicFrameLocks noGrp="1"/>
          </p:cNvGraphicFramePr>
          <p:nvPr>
            <p:extLst>
              <p:ext uri="{D42A27DB-BD31-4B8C-83A1-F6EECF244321}">
                <p14:modId xmlns:p14="http://schemas.microsoft.com/office/powerpoint/2010/main" val="3697620269"/>
              </p:ext>
            </p:extLst>
          </p:nvPr>
        </p:nvGraphicFramePr>
        <p:xfrm>
          <a:off x="8208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r>
                        <a:rPr lang="en-GB" sz="1200" b="1">
                          <a:solidFill>
                            <a:schemeClr val="bg1"/>
                          </a:solidFill>
                          <a:latin typeface="Arial" panose="020B0604020202020204" pitchFamily="34" charset="0"/>
                          <a:cs typeface="Arial" panose="020B0604020202020204" pitchFamily="34" charset="0"/>
                        </a:rPr>
                        <a:t>Risks</a:t>
                      </a:r>
                    </a:p>
                  </a:txBody>
                  <a:tcPr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indent="0">
                        <a:buFont typeface="Arial" panose="020B0604020202020204" pitchFamily="34" charset="0"/>
                        <a:buNone/>
                      </a:pPr>
                      <a:r>
                        <a:rPr lang="en-GB" sz="1000" b="0" i="0" dirty="0">
                          <a:solidFill>
                            <a:srgbClr val="000000"/>
                          </a:solidFill>
                          <a:effectLst/>
                          <a:latin typeface="Arial" panose="020B0604020202020204" pitchFamily="34" charset="0"/>
                          <a:cs typeface="Arial" panose="020B0604020202020204" pitchFamily="34" charset="0"/>
                        </a:rPr>
                        <a:t>With winter approaching there is a risk that sickness rates will increase which will have an impact on our ability to deliver to expected standards of care. The situation will be closely monitored and bank staff used to ensure that shifts are adequately resourced.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pic>
        <p:nvPicPr>
          <p:cNvPr id="9" name="Picture 8">
            <a:extLst>
              <a:ext uri="{FF2B5EF4-FFF2-40B4-BE49-F238E27FC236}">
                <a16:creationId xmlns:a16="http://schemas.microsoft.com/office/drawing/2014/main" id="{0811B554-FBCE-8070-FEF6-5EB070C98FF1}"/>
              </a:ext>
            </a:extLst>
          </p:cNvPr>
          <p:cNvPicPr>
            <a:picLocks noChangeAspect="1"/>
          </p:cNvPicPr>
          <p:nvPr/>
        </p:nvPicPr>
        <p:blipFill>
          <a:blip r:embed="rId2"/>
          <a:stretch>
            <a:fillRect/>
          </a:stretch>
        </p:blipFill>
        <p:spPr>
          <a:xfrm>
            <a:off x="144000" y="828000"/>
            <a:ext cx="3852000" cy="2515695"/>
          </a:xfrm>
          <a:prstGeom prst="rect">
            <a:avLst/>
          </a:prstGeom>
          <a:ln>
            <a:solidFill>
              <a:schemeClr val="accent1"/>
            </a:solidFill>
          </a:ln>
        </p:spPr>
      </p:pic>
      <p:pic>
        <p:nvPicPr>
          <p:cNvPr id="10" name="Picture 9">
            <a:extLst>
              <a:ext uri="{FF2B5EF4-FFF2-40B4-BE49-F238E27FC236}">
                <a16:creationId xmlns:a16="http://schemas.microsoft.com/office/drawing/2014/main" id="{D24C883C-9E6C-43C4-8104-0FA9EE3650C3}"/>
              </a:ext>
            </a:extLst>
          </p:cNvPr>
          <p:cNvPicPr>
            <a:picLocks noChangeAspect="1"/>
          </p:cNvPicPr>
          <p:nvPr/>
        </p:nvPicPr>
        <p:blipFill>
          <a:blip r:embed="rId3"/>
          <a:stretch>
            <a:fillRect/>
          </a:stretch>
        </p:blipFill>
        <p:spPr>
          <a:xfrm>
            <a:off x="4176000" y="828000"/>
            <a:ext cx="3852000" cy="2512394"/>
          </a:xfrm>
          <a:prstGeom prst="rect">
            <a:avLst/>
          </a:prstGeom>
          <a:ln>
            <a:solidFill>
              <a:schemeClr val="accent1"/>
            </a:solidFill>
          </a:ln>
        </p:spPr>
      </p:pic>
      <p:pic>
        <p:nvPicPr>
          <p:cNvPr id="11" name="Picture 10">
            <a:extLst>
              <a:ext uri="{FF2B5EF4-FFF2-40B4-BE49-F238E27FC236}">
                <a16:creationId xmlns:a16="http://schemas.microsoft.com/office/drawing/2014/main" id="{1360A2D0-36FE-7B6C-2630-09A411220B51}"/>
              </a:ext>
            </a:extLst>
          </p:cNvPr>
          <p:cNvPicPr>
            <a:picLocks noChangeAspect="1"/>
          </p:cNvPicPr>
          <p:nvPr/>
        </p:nvPicPr>
        <p:blipFill>
          <a:blip r:embed="rId4"/>
          <a:stretch>
            <a:fillRect/>
          </a:stretch>
        </p:blipFill>
        <p:spPr>
          <a:xfrm>
            <a:off x="8208000" y="828000"/>
            <a:ext cx="3814354" cy="2492078"/>
          </a:xfrm>
          <a:prstGeom prst="rect">
            <a:avLst/>
          </a:prstGeom>
          <a:ln>
            <a:solidFill>
              <a:schemeClr val="accent1"/>
            </a:solidFill>
          </a:ln>
        </p:spPr>
      </p:pic>
      <p:pic>
        <p:nvPicPr>
          <p:cNvPr id="8" name="Picture 7">
            <a:extLst>
              <a:ext uri="{FF2B5EF4-FFF2-40B4-BE49-F238E27FC236}">
                <a16:creationId xmlns:a16="http://schemas.microsoft.com/office/drawing/2014/main" id="{CC86A989-9736-67C0-EEB2-ABB3DE9B1F37}"/>
              </a:ext>
            </a:extLst>
          </p:cNvPr>
          <p:cNvPicPr>
            <a:picLocks noChangeAspect="1"/>
          </p:cNvPicPr>
          <p:nvPr/>
        </p:nvPicPr>
        <p:blipFill>
          <a:blip r:embed="rId5"/>
          <a:stretch>
            <a:fillRect/>
          </a:stretch>
        </p:blipFill>
        <p:spPr>
          <a:xfrm>
            <a:off x="144000" y="3420000"/>
            <a:ext cx="3863340" cy="832104"/>
          </a:xfrm>
          <a:prstGeom prst="rect">
            <a:avLst/>
          </a:prstGeom>
          <a:ln>
            <a:solidFill>
              <a:schemeClr val="accent1"/>
            </a:solidFill>
          </a:ln>
        </p:spPr>
      </p:pic>
      <p:pic>
        <p:nvPicPr>
          <p:cNvPr id="13" name="Picture 12">
            <a:extLst>
              <a:ext uri="{FF2B5EF4-FFF2-40B4-BE49-F238E27FC236}">
                <a16:creationId xmlns:a16="http://schemas.microsoft.com/office/drawing/2014/main" id="{0212BF9F-D7A0-7E12-14FF-6DFAB6869F83}"/>
              </a:ext>
            </a:extLst>
          </p:cNvPr>
          <p:cNvPicPr>
            <a:picLocks noChangeAspect="1"/>
          </p:cNvPicPr>
          <p:nvPr/>
        </p:nvPicPr>
        <p:blipFill>
          <a:blip r:embed="rId6"/>
          <a:stretch>
            <a:fillRect/>
          </a:stretch>
        </p:blipFill>
        <p:spPr>
          <a:xfrm>
            <a:off x="4176000" y="3420000"/>
            <a:ext cx="3863340" cy="832104"/>
          </a:xfrm>
          <a:prstGeom prst="rect">
            <a:avLst/>
          </a:prstGeom>
          <a:ln>
            <a:solidFill>
              <a:schemeClr val="accent1"/>
            </a:solidFill>
          </a:ln>
        </p:spPr>
      </p:pic>
      <p:pic>
        <p:nvPicPr>
          <p:cNvPr id="14" name="Picture 13">
            <a:extLst>
              <a:ext uri="{FF2B5EF4-FFF2-40B4-BE49-F238E27FC236}">
                <a16:creationId xmlns:a16="http://schemas.microsoft.com/office/drawing/2014/main" id="{5BBFC995-4BCA-4926-6183-B433AC16743E}"/>
              </a:ext>
            </a:extLst>
          </p:cNvPr>
          <p:cNvPicPr>
            <a:picLocks noChangeAspect="1"/>
          </p:cNvPicPr>
          <p:nvPr/>
        </p:nvPicPr>
        <p:blipFill>
          <a:blip r:embed="rId7"/>
          <a:stretch>
            <a:fillRect/>
          </a:stretch>
        </p:blipFill>
        <p:spPr>
          <a:xfrm>
            <a:off x="8208000" y="3420000"/>
            <a:ext cx="3863340" cy="832104"/>
          </a:xfrm>
          <a:prstGeom prst="rect">
            <a:avLst/>
          </a:prstGeom>
          <a:ln>
            <a:solidFill>
              <a:schemeClr val="accent1"/>
            </a:solidFill>
          </a:ln>
        </p:spPr>
      </p:pic>
    </p:spTree>
    <p:extLst>
      <p:ext uri="{BB962C8B-B14F-4D97-AF65-F5344CB8AC3E}">
        <p14:creationId xmlns:p14="http://schemas.microsoft.com/office/powerpoint/2010/main" val="408589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lstStyle/>
          <a:p>
            <a:r>
              <a:rPr lang="en-GB" dirty="0"/>
              <a:t>Our people – sickness and absence reasons Pareto</a:t>
            </a:r>
          </a:p>
        </p:txBody>
      </p:sp>
      <p:sp>
        <p:nvSpPr>
          <p:cNvPr id="3" name="Footer Placeholder 2">
            <a:extLst>
              <a:ext uri="{FF2B5EF4-FFF2-40B4-BE49-F238E27FC236}">
                <a16:creationId xmlns:a16="http://schemas.microsoft.com/office/drawing/2014/main" id="{DD83BF1A-737D-72CF-F8FF-BE1E0053CF3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FA118907-2EF6-E529-0ECE-EC2E978C0998}"/>
              </a:ext>
            </a:extLst>
          </p:cNvPr>
          <p:cNvSpPr>
            <a:spLocks noGrp="1"/>
          </p:cNvSpPr>
          <p:nvPr>
            <p:ph type="sldNum" sz="quarter" idx="12"/>
          </p:nvPr>
        </p:nvSpPr>
        <p:spPr/>
        <p:txBody>
          <a:bodyPr/>
          <a:lstStyle/>
          <a:p>
            <a:fld id="{434ECC57-02CD-4332-A889-1BA25B575469}" type="slidenum">
              <a:rPr lang="en-GB" smtClean="0"/>
              <a:t>11</a:t>
            </a:fld>
            <a:endParaRPr lang="en-GB"/>
          </a:p>
        </p:txBody>
      </p:sp>
      <p:graphicFrame>
        <p:nvGraphicFramePr>
          <p:cNvPr id="13" name="Table 10">
            <a:extLst>
              <a:ext uri="{FF2B5EF4-FFF2-40B4-BE49-F238E27FC236}">
                <a16:creationId xmlns:a16="http://schemas.microsoft.com/office/drawing/2014/main" id="{B1AD6E09-B0FD-BC73-10F7-6A66AE3EAD28}"/>
              </a:ext>
            </a:extLst>
          </p:cNvPr>
          <p:cNvGraphicFramePr>
            <a:graphicFrameLocks noGrp="1"/>
          </p:cNvGraphicFramePr>
          <p:nvPr>
            <p:extLst>
              <p:ext uri="{D42A27DB-BD31-4B8C-83A1-F6EECF244321}">
                <p14:modId xmlns:p14="http://schemas.microsoft.com/office/powerpoint/2010/main" val="572383017"/>
              </p:ext>
            </p:extLst>
          </p:nvPr>
        </p:nvGraphicFramePr>
        <p:xfrm>
          <a:off x="9083040" y="1162880"/>
          <a:ext cx="2832960" cy="1996880"/>
        </p:xfrm>
        <a:graphic>
          <a:graphicData uri="http://schemas.openxmlformats.org/drawingml/2006/table">
            <a:tbl>
              <a:tblPr firstRow="1" bandRow="1">
                <a:tableStyleId>{5940675A-B579-460E-94D1-54222C63F5DA}</a:tableStyleId>
              </a:tblPr>
              <a:tblGrid>
                <a:gridCol w="2832960">
                  <a:extLst>
                    <a:ext uri="{9D8B030D-6E8A-4147-A177-3AD203B41FA5}">
                      <a16:colId xmlns:a16="http://schemas.microsoft.com/office/drawing/2014/main" val="27646131"/>
                    </a:ext>
                  </a:extLst>
                </a:gridCol>
              </a:tblGrid>
              <a:tr h="333072">
                <a:tc>
                  <a:txBody>
                    <a:bodyPr/>
                    <a:lstStyle/>
                    <a:p>
                      <a:r>
                        <a:rPr lang="en-GB" sz="1400" b="1" dirty="0">
                          <a:solidFill>
                            <a:schemeClr val="bg1"/>
                          </a:solidFill>
                          <a:latin typeface="Arial" panose="020B0604020202020204" pitchFamily="34" charset="0"/>
                          <a:cs typeface="Arial" panose="020B0604020202020204" pitchFamily="34" charset="0"/>
                        </a:rPr>
                        <a:t>Key contributors </a:t>
                      </a:r>
                    </a:p>
                  </a:txBody>
                  <a:tcPr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63808">
                <a:tc>
                  <a:txBody>
                    <a:bodyPr/>
                    <a:lstStyle/>
                    <a:p>
                      <a:pPr marL="285750" indent="-285750">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Mental health</a:t>
                      </a:r>
                    </a:p>
                    <a:p>
                      <a:pPr marL="285750" indent="-285750">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Musculoskeletal</a:t>
                      </a:r>
                    </a:p>
                    <a:p>
                      <a:pPr marL="285750" indent="-285750">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Back problems</a:t>
                      </a:r>
                    </a:p>
                    <a:p>
                      <a:pPr marL="285750" indent="-285750">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Cough / Cold / Flu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Arial" panose="020B0604020202020204" pitchFamily="34" charset="0"/>
                          <a:ea typeface="+mn-ea"/>
                          <a:cs typeface="Arial" panose="020B0604020202020204" pitchFamily="34" charset="0"/>
                        </a:rPr>
                        <a:t>Gastrointestinal</a:t>
                      </a:r>
                    </a:p>
                    <a:p>
                      <a:pPr marL="285750" indent="-285750">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Injury / Fracture</a:t>
                      </a:r>
                    </a:p>
                    <a:p>
                      <a:pPr marL="285750" indent="-285750">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Headache / Migraine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pic>
        <p:nvPicPr>
          <p:cNvPr id="5" name="Picture 4">
            <a:extLst>
              <a:ext uri="{FF2B5EF4-FFF2-40B4-BE49-F238E27FC236}">
                <a16:creationId xmlns:a16="http://schemas.microsoft.com/office/drawing/2014/main" id="{E6D21103-4CB4-B226-CB83-49B35C682E7A}"/>
              </a:ext>
            </a:extLst>
          </p:cNvPr>
          <p:cNvPicPr>
            <a:picLocks noChangeAspect="1"/>
          </p:cNvPicPr>
          <p:nvPr/>
        </p:nvPicPr>
        <p:blipFill>
          <a:blip r:embed="rId2"/>
          <a:stretch>
            <a:fillRect/>
          </a:stretch>
        </p:blipFill>
        <p:spPr>
          <a:xfrm>
            <a:off x="396000" y="828000"/>
            <a:ext cx="8361998" cy="5459441"/>
          </a:xfrm>
          <a:prstGeom prst="rect">
            <a:avLst/>
          </a:prstGeom>
          <a:ln>
            <a:solidFill>
              <a:schemeClr val="accent1"/>
            </a:solidFill>
          </a:ln>
        </p:spPr>
      </p:pic>
    </p:spTree>
    <p:extLst>
      <p:ext uri="{BB962C8B-B14F-4D97-AF65-F5344CB8AC3E}">
        <p14:creationId xmlns:p14="http://schemas.microsoft.com/office/powerpoint/2010/main" val="337486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normAutofit/>
          </a:bodyPr>
          <a:lstStyle/>
          <a:p>
            <a:r>
              <a:rPr lang="en-GB" dirty="0"/>
              <a:t>Our people – turnover and development summary</a:t>
            </a:r>
          </a:p>
        </p:txBody>
      </p:sp>
      <p:sp>
        <p:nvSpPr>
          <p:cNvPr id="3" name="Footer Placeholder 2">
            <a:extLst>
              <a:ext uri="{FF2B5EF4-FFF2-40B4-BE49-F238E27FC236}">
                <a16:creationId xmlns:a16="http://schemas.microsoft.com/office/drawing/2014/main" id="{DD83BF1A-737D-72CF-F8FF-BE1E0053CF3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FA118907-2EF6-E529-0ECE-EC2E978C0998}"/>
              </a:ext>
            </a:extLst>
          </p:cNvPr>
          <p:cNvSpPr>
            <a:spLocks noGrp="1"/>
          </p:cNvSpPr>
          <p:nvPr>
            <p:ph type="sldNum" sz="quarter" idx="12"/>
          </p:nvPr>
        </p:nvSpPr>
        <p:spPr/>
        <p:txBody>
          <a:bodyPr/>
          <a:lstStyle/>
          <a:p>
            <a:fld id="{434ECC57-02CD-4332-A889-1BA25B575469}" type="slidenum">
              <a:rPr lang="en-GB" smtClean="0"/>
              <a:t>12</a:t>
            </a:fld>
            <a:endParaRPr lang="en-GB"/>
          </a:p>
        </p:txBody>
      </p:sp>
      <p:pic>
        <p:nvPicPr>
          <p:cNvPr id="12" name="Picture 11">
            <a:extLst>
              <a:ext uri="{FF2B5EF4-FFF2-40B4-BE49-F238E27FC236}">
                <a16:creationId xmlns:a16="http://schemas.microsoft.com/office/drawing/2014/main" id="{D2DE3EEC-2CD4-6741-68C7-7E37E639C9C2}"/>
              </a:ext>
            </a:extLst>
          </p:cNvPr>
          <p:cNvPicPr>
            <a:picLocks noChangeAspect="1"/>
          </p:cNvPicPr>
          <p:nvPr/>
        </p:nvPicPr>
        <p:blipFill>
          <a:blip r:embed="rId2"/>
          <a:stretch>
            <a:fillRect/>
          </a:stretch>
        </p:blipFill>
        <p:spPr>
          <a:xfrm>
            <a:off x="252000" y="3744000"/>
            <a:ext cx="7589520" cy="1714500"/>
          </a:xfrm>
          <a:prstGeom prst="rect">
            <a:avLst/>
          </a:prstGeom>
        </p:spPr>
      </p:pic>
      <p:pic>
        <p:nvPicPr>
          <p:cNvPr id="14" name="Picture 13">
            <a:extLst>
              <a:ext uri="{FF2B5EF4-FFF2-40B4-BE49-F238E27FC236}">
                <a16:creationId xmlns:a16="http://schemas.microsoft.com/office/drawing/2014/main" id="{EB4836EE-3165-6AE1-8306-AD47FC9AC84B}"/>
              </a:ext>
            </a:extLst>
          </p:cNvPr>
          <p:cNvPicPr>
            <a:picLocks noChangeAspect="1"/>
          </p:cNvPicPr>
          <p:nvPr/>
        </p:nvPicPr>
        <p:blipFill>
          <a:blip r:embed="rId3"/>
          <a:stretch>
            <a:fillRect/>
          </a:stretch>
        </p:blipFill>
        <p:spPr>
          <a:xfrm>
            <a:off x="252000" y="1008000"/>
            <a:ext cx="7589520" cy="1965960"/>
          </a:xfrm>
          <a:prstGeom prst="rect">
            <a:avLst/>
          </a:prstGeom>
        </p:spPr>
      </p:pic>
      <p:sp>
        <p:nvSpPr>
          <p:cNvPr id="16" name="TextBox 15">
            <a:extLst>
              <a:ext uri="{FF2B5EF4-FFF2-40B4-BE49-F238E27FC236}">
                <a16:creationId xmlns:a16="http://schemas.microsoft.com/office/drawing/2014/main" id="{418C20ED-9E52-C741-1984-095D27AF762F}"/>
              </a:ext>
            </a:extLst>
          </p:cNvPr>
          <p:cNvSpPr txBox="1"/>
          <p:nvPr/>
        </p:nvSpPr>
        <p:spPr>
          <a:xfrm>
            <a:off x="7956000" y="1367999"/>
            <a:ext cx="3996000" cy="1584000"/>
          </a:xfrm>
          <a:prstGeom prst="rect">
            <a:avLst/>
          </a:prstGeom>
          <a:noFill/>
          <a:ln>
            <a:solidFill>
              <a:schemeClr val="accent1"/>
            </a:solidFill>
          </a:ln>
        </p:spPr>
        <p:txBody>
          <a:bodyPr wrap="square" rIns="90000" rtlCol="0">
            <a:noAutofit/>
          </a:bodyPr>
          <a:lstStyle/>
          <a:p>
            <a:r>
              <a:rPr lang="en-GB" sz="1400" dirty="0">
                <a:solidFill>
                  <a:srgbClr val="005EB8"/>
                </a:solidFill>
                <a:latin typeface="Arial" panose="020B0604020202020204" pitchFamily="34" charset="0"/>
                <a:cs typeface="Arial" panose="020B0604020202020204" pitchFamily="34" charset="0"/>
              </a:rPr>
              <a:t>Data quality assessment</a:t>
            </a:r>
          </a:p>
          <a:p>
            <a:endParaRPr lang="en-GB" sz="1200" dirty="0">
              <a:latin typeface="Arial" panose="020B0604020202020204" pitchFamily="34" charset="0"/>
              <a:cs typeface="Arial" panose="020B0604020202020204" pitchFamily="34" charset="0"/>
            </a:endParaRPr>
          </a:p>
          <a:p>
            <a:r>
              <a:rPr lang="en-GB" sz="1100" b="0" i="0" dirty="0">
                <a:solidFill>
                  <a:srgbClr val="000000"/>
                </a:solidFill>
                <a:effectLst/>
                <a:latin typeface="Arial" panose="020B0604020202020204" pitchFamily="34" charset="0"/>
                <a:cs typeface="Arial" panose="020B0604020202020204" pitchFamily="34" charset="0"/>
              </a:rPr>
              <a:t>The </a:t>
            </a:r>
            <a:r>
              <a:rPr lang="en-GB" sz="1100" b="1" i="0" dirty="0">
                <a:solidFill>
                  <a:srgbClr val="000000"/>
                </a:solidFill>
                <a:effectLst/>
                <a:latin typeface="Arial" panose="020B0604020202020204" pitchFamily="34" charset="0"/>
                <a:cs typeface="Arial" panose="020B0604020202020204" pitchFamily="34" charset="0"/>
              </a:rPr>
              <a:t>time to hire </a:t>
            </a:r>
            <a:r>
              <a:rPr lang="en-GB" sz="1100" b="0" i="0" dirty="0">
                <a:solidFill>
                  <a:srgbClr val="000000"/>
                </a:solidFill>
                <a:effectLst/>
                <a:latin typeface="Arial" panose="020B0604020202020204" pitchFamily="34" charset="0"/>
                <a:cs typeface="Arial" panose="020B0604020202020204" pitchFamily="34" charset="0"/>
              </a:rPr>
              <a:t>data is currently held in a spreadsheet maintained by the Recruitment team so the data is not easily accessible to the Business Intelligence team. A project has been established to record this data on the main HR system and at the same time ensure that the validation processes and indicator definition are formalised and documented.</a:t>
            </a:r>
          </a:p>
          <a:p>
            <a:endParaRPr lang="en-GB" sz="1100" b="0" i="0" dirty="0">
              <a:solidFill>
                <a:srgbClr val="000000"/>
              </a:solidFill>
              <a:effectLst/>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E4A428-D183-C2FB-F0B2-5786EE844A6B}"/>
              </a:ext>
            </a:extLst>
          </p:cNvPr>
          <p:cNvSpPr txBox="1"/>
          <p:nvPr/>
        </p:nvSpPr>
        <p:spPr>
          <a:xfrm>
            <a:off x="7956000" y="4104000"/>
            <a:ext cx="3996000" cy="1332000"/>
          </a:xfrm>
          <a:prstGeom prst="rect">
            <a:avLst/>
          </a:prstGeom>
          <a:noFill/>
          <a:ln>
            <a:solidFill>
              <a:schemeClr val="accent1"/>
            </a:solidFill>
          </a:ln>
        </p:spPr>
        <p:txBody>
          <a:bodyPr wrap="square" rtlCol="0">
            <a:noAutofit/>
          </a:bodyPr>
          <a:lstStyle/>
          <a:p>
            <a:r>
              <a:rPr lang="en-GB" sz="1400">
                <a:solidFill>
                  <a:srgbClr val="005EB8"/>
                </a:solidFill>
                <a:latin typeface="Arial" panose="020B0604020202020204" pitchFamily="34" charset="0"/>
                <a:cs typeface="Arial" panose="020B0604020202020204" pitchFamily="34" charset="0"/>
              </a:rPr>
              <a:t>Data quality assessment</a:t>
            </a:r>
          </a:p>
          <a:p>
            <a:endParaRPr lang="en-GB" sz="1050">
              <a:solidFill>
                <a:srgbClr val="000000"/>
              </a:solidFill>
              <a:latin typeface="Arial" panose="020B0604020202020204" pitchFamily="34" charset="0"/>
              <a:cs typeface="Arial" panose="020B0604020202020204" pitchFamily="34" charset="0"/>
            </a:endParaRPr>
          </a:p>
          <a:p>
            <a:r>
              <a:rPr lang="en-GB" sz="1100">
                <a:solidFill>
                  <a:srgbClr val="000000"/>
                </a:solidFill>
                <a:latin typeface="Arial" panose="020B0604020202020204" pitchFamily="34" charset="0"/>
                <a:cs typeface="Arial" panose="020B0604020202020204" pitchFamily="34" charset="0"/>
              </a:rPr>
              <a:t>The </a:t>
            </a:r>
            <a:r>
              <a:rPr lang="en-GB" sz="1100" b="1">
                <a:solidFill>
                  <a:srgbClr val="000000"/>
                </a:solidFill>
                <a:latin typeface="Arial" panose="020B0604020202020204" pitchFamily="34" charset="0"/>
                <a:cs typeface="Arial" panose="020B0604020202020204" pitchFamily="34" charset="0"/>
              </a:rPr>
              <a:t>mandatory training </a:t>
            </a:r>
            <a:r>
              <a:rPr lang="en-GB" sz="1100">
                <a:solidFill>
                  <a:srgbClr val="000000"/>
                </a:solidFill>
                <a:latin typeface="Arial" panose="020B0604020202020204" pitchFamily="34" charset="0"/>
                <a:cs typeface="Arial" panose="020B0604020202020204" pitchFamily="34" charset="0"/>
              </a:rPr>
              <a:t>data is held in a separate database historically managed by the Development and Training team.  This database is currently being transferred to the Business Intelligence team who will maintain it going forward.  </a:t>
            </a:r>
          </a:p>
          <a:p>
            <a:endParaRPr lang="en-GB"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51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lstStyle/>
          <a:p>
            <a:r>
              <a:rPr lang="en-GB" dirty="0"/>
              <a:t>Our people – turnover and vacancy</a:t>
            </a:r>
          </a:p>
        </p:txBody>
      </p:sp>
      <p:sp>
        <p:nvSpPr>
          <p:cNvPr id="3" name="Footer Placeholder 2">
            <a:extLst>
              <a:ext uri="{FF2B5EF4-FFF2-40B4-BE49-F238E27FC236}">
                <a16:creationId xmlns:a16="http://schemas.microsoft.com/office/drawing/2014/main" id="{DD83BF1A-737D-72CF-F8FF-BE1E0053CF3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FA118907-2EF6-E529-0ECE-EC2E978C0998}"/>
              </a:ext>
            </a:extLst>
          </p:cNvPr>
          <p:cNvSpPr>
            <a:spLocks noGrp="1"/>
          </p:cNvSpPr>
          <p:nvPr>
            <p:ph type="sldNum" sz="quarter" idx="12"/>
          </p:nvPr>
        </p:nvSpPr>
        <p:spPr/>
        <p:txBody>
          <a:bodyPr/>
          <a:lstStyle/>
          <a:p>
            <a:fld id="{434ECC57-02CD-4332-A889-1BA25B575469}" type="slidenum">
              <a:rPr lang="en-GB" smtClean="0"/>
              <a:t>13</a:t>
            </a:fld>
            <a:endParaRPr lang="en-GB"/>
          </a:p>
        </p:txBody>
      </p:sp>
      <p:graphicFrame>
        <p:nvGraphicFramePr>
          <p:cNvPr id="5" name="Table 10">
            <a:extLst>
              <a:ext uri="{FF2B5EF4-FFF2-40B4-BE49-F238E27FC236}">
                <a16:creationId xmlns:a16="http://schemas.microsoft.com/office/drawing/2014/main" id="{B3D9E744-ABF8-6D89-4950-F8A81830B85B}"/>
              </a:ext>
            </a:extLst>
          </p:cNvPr>
          <p:cNvGraphicFramePr>
            <a:graphicFrameLocks noGrp="1"/>
          </p:cNvGraphicFramePr>
          <p:nvPr>
            <p:extLst>
              <p:ext uri="{D42A27DB-BD31-4B8C-83A1-F6EECF244321}">
                <p14:modId xmlns:p14="http://schemas.microsoft.com/office/powerpoint/2010/main" val="870965658"/>
              </p:ext>
            </p:extLst>
          </p:nvPr>
        </p:nvGraphicFramePr>
        <p:xfrm>
          <a:off x="144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r>
                        <a:rPr lang="en-GB" sz="1200" b="1">
                          <a:solidFill>
                            <a:schemeClr val="bg1"/>
                          </a:solidFill>
                          <a:latin typeface="Arial" panose="020B0604020202020204" pitchFamily="34" charset="0"/>
                          <a:cs typeface="Arial" panose="020B0604020202020204" pitchFamily="34" charset="0"/>
                        </a:rPr>
                        <a:t>Understanding the performance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indent="0">
                        <a:buFont typeface="Arial" panose="020B0604020202020204" pitchFamily="34" charset="0"/>
                        <a:buNone/>
                      </a:pPr>
                      <a:r>
                        <a:rPr lang="en-GB" sz="1000" b="0" i="0" dirty="0">
                          <a:solidFill>
                            <a:srgbClr val="000000"/>
                          </a:solidFill>
                          <a:effectLst/>
                          <a:latin typeface="Arial" panose="020B0604020202020204" pitchFamily="34" charset="0"/>
                          <a:cs typeface="Arial" panose="020B0604020202020204" pitchFamily="34" charset="0"/>
                        </a:rPr>
                        <a:t>There has been a reduction in </a:t>
                      </a:r>
                      <a:r>
                        <a:rPr lang="en-GB" sz="1000" b="1" i="0" dirty="0">
                          <a:solidFill>
                            <a:srgbClr val="000000"/>
                          </a:solidFill>
                          <a:effectLst/>
                          <a:latin typeface="Arial" panose="020B0604020202020204" pitchFamily="34" charset="0"/>
                          <a:cs typeface="Arial" panose="020B0604020202020204" pitchFamily="34" charset="0"/>
                        </a:rPr>
                        <a:t>staff turnover </a:t>
                      </a:r>
                      <a:r>
                        <a:rPr lang="en-GB" sz="1000" b="0" i="0" dirty="0">
                          <a:solidFill>
                            <a:srgbClr val="000000"/>
                          </a:solidFill>
                          <a:effectLst/>
                          <a:latin typeface="Arial" panose="020B0604020202020204" pitchFamily="34" charset="0"/>
                          <a:cs typeface="Arial" panose="020B0604020202020204" pitchFamily="34" charset="0"/>
                        </a:rPr>
                        <a:t>since April 2023. Current performance is 1.4% against a target of 1% so further work is necessary for the target to be achieved. The trust has the 4</a:t>
                      </a:r>
                      <a:r>
                        <a:rPr lang="en-GB" sz="1000" b="0" i="0" baseline="30000" dirty="0">
                          <a:solidFill>
                            <a:srgbClr val="000000"/>
                          </a:solidFill>
                          <a:effectLst/>
                          <a:latin typeface="Arial" panose="020B0604020202020204" pitchFamily="34" charset="0"/>
                          <a:cs typeface="Arial" panose="020B0604020202020204" pitchFamily="34" charset="0"/>
                        </a:rPr>
                        <a:t>th</a:t>
                      </a:r>
                      <a:r>
                        <a:rPr lang="en-GB" sz="1000" b="0" i="0" dirty="0">
                          <a:solidFill>
                            <a:srgbClr val="000000"/>
                          </a:solidFill>
                          <a:effectLst/>
                          <a:latin typeface="Arial" panose="020B0604020202020204" pitchFamily="34" charset="0"/>
                          <a:cs typeface="Arial" panose="020B0604020202020204" pitchFamily="34" charset="0"/>
                        </a:rPr>
                        <a:t> highest rate compared to regional peers (best performance is 0.84%).</a:t>
                      </a:r>
                    </a:p>
                    <a:p>
                      <a:pPr marL="0" indent="0">
                        <a:buFont typeface="Arial" panose="020B0604020202020204" pitchFamily="34" charset="0"/>
                        <a:buNone/>
                      </a:pPr>
                      <a:endParaRPr lang="en-GB" sz="400"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i="0" dirty="0">
                          <a:solidFill>
                            <a:srgbClr val="000000"/>
                          </a:solidFill>
                          <a:effectLst/>
                          <a:latin typeface="Arial" panose="020B0604020202020204" pitchFamily="34" charset="0"/>
                          <a:cs typeface="Arial" panose="020B0604020202020204" pitchFamily="34" charset="0"/>
                        </a:rPr>
                        <a:t>There has been a significant and sustained increase in new </a:t>
                      </a:r>
                      <a:r>
                        <a:rPr lang="en-GB" sz="1000" b="1" i="0" dirty="0">
                          <a:solidFill>
                            <a:srgbClr val="000000"/>
                          </a:solidFill>
                          <a:effectLst/>
                          <a:latin typeface="Arial" panose="020B0604020202020204" pitchFamily="34" charset="0"/>
                          <a:cs typeface="Arial" panose="020B0604020202020204" pitchFamily="34" charset="0"/>
                        </a:rPr>
                        <a:t>joiners</a:t>
                      </a:r>
                      <a:r>
                        <a:rPr lang="en-GB" sz="1000" b="0" i="0" dirty="0">
                          <a:solidFill>
                            <a:srgbClr val="000000"/>
                          </a:solidFill>
                          <a:effectLst/>
                          <a:latin typeface="Arial" panose="020B0604020202020204" pitchFamily="34" charset="0"/>
                          <a:cs typeface="Arial" panose="020B0604020202020204" pitchFamily="34" charset="0"/>
                        </a:rPr>
                        <a:t>. Process limits have therefore been recalculated. There has been an associated decline in </a:t>
                      </a:r>
                      <a:r>
                        <a:rPr lang="en-GB" sz="1000" b="1" i="0" dirty="0">
                          <a:solidFill>
                            <a:srgbClr val="000000"/>
                          </a:solidFill>
                          <a:effectLst/>
                          <a:latin typeface="Arial" panose="020B0604020202020204" pitchFamily="34" charset="0"/>
                          <a:cs typeface="Arial" panose="020B0604020202020204" pitchFamily="34" charset="0"/>
                        </a:rPr>
                        <a:t>time to hire </a:t>
                      </a:r>
                      <a:r>
                        <a:rPr lang="en-GB" sz="1000" b="0" i="0" dirty="0">
                          <a:solidFill>
                            <a:srgbClr val="000000"/>
                          </a:solidFill>
                          <a:effectLst/>
                          <a:latin typeface="Arial" panose="020B0604020202020204" pitchFamily="34" charset="0"/>
                          <a:cs typeface="Arial" panose="020B0604020202020204" pitchFamily="34" charset="0"/>
                        </a:rPr>
                        <a:t>times as the Recruitment Team has been unable to process the necessary paperwork as quickly. The target cannot be achieved.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graphicFrame>
        <p:nvGraphicFramePr>
          <p:cNvPr id="6" name="Table 10">
            <a:extLst>
              <a:ext uri="{FF2B5EF4-FFF2-40B4-BE49-F238E27FC236}">
                <a16:creationId xmlns:a16="http://schemas.microsoft.com/office/drawing/2014/main" id="{F98B9B86-3106-1DB1-5814-BD927664654F}"/>
              </a:ext>
            </a:extLst>
          </p:cNvPr>
          <p:cNvGraphicFramePr>
            <a:graphicFrameLocks noGrp="1"/>
          </p:cNvGraphicFramePr>
          <p:nvPr>
            <p:extLst>
              <p:ext uri="{D42A27DB-BD31-4B8C-83A1-F6EECF244321}">
                <p14:modId xmlns:p14="http://schemas.microsoft.com/office/powerpoint/2010/main" val="3618538661"/>
              </p:ext>
            </p:extLst>
          </p:nvPr>
        </p:nvGraphicFramePr>
        <p:xfrm>
          <a:off x="4176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panose="020B0604020202020204" pitchFamily="34" charset="0"/>
                          <a:cs typeface="Arial" panose="020B0604020202020204" pitchFamily="34" charset="0"/>
                        </a:rPr>
                        <a:t>Actions (SMART)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indent="0">
                        <a:buFont typeface="Arial" panose="020B0604020202020204" pitchFamily="34" charset="0"/>
                        <a:buNone/>
                      </a:pPr>
                      <a:r>
                        <a:rPr lang="en-GB" sz="1000" b="0" i="0" dirty="0">
                          <a:solidFill>
                            <a:srgbClr val="000000"/>
                          </a:solidFill>
                          <a:effectLst/>
                          <a:latin typeface="Arial" panose="020B0604020202020204" pitchFamily="34" charset="0"/>
                          <a:cs typeface="Arial" panose="020B0604020202020204" pitchFamily="34" charset="0"/>
                        </a:rPr>
                        <a:t>The People Committee has tasked the workforce intelligence team to provide a further breakdown of data for all three measures. They will be considering this at the next committee meeting and provide any items for escalation to the November board.</a:t>
                      </a:r>
                    </a:p>
                    <a:p>
                      <a:pPr marL="0" indent="0">
                        <a:buFont typeface="Arial" panose="020B0604020202020204" pitchFamily="34" charset="0"/>
                        <a:buNone/>
                      </a:pPr>
                      <a:endParaRPr lang="en-GB" sz="400"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Process mapping is scheduled for mid October with the intention of implementing improved processes to reduce the time to hire. It is hoped that improvement will be evidenced in the data by December.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graphicFrame>
        <p:nvGraphicFramePr>
          <p:cNvPr id="7" name="Table 10">
            <a:extLst>
              <a:ext uri="{FF2B5EF4-FFF2-40B4-BE49-F238E27FC236}">
                <a16:creationId xmlns:a16="http://schemas.microsoft.com/office/drawing/2014/main" id="{8BACBBD8-3BF6-2E18-685E-DDE5A6F906DA}"/>
              </a:ext>
            </a:extLst>
          </p:cNvPr>
          <p:cNvGraphicFramePr>
            <a:graphicFrameLocks noGrp="1"/>
          </p:cNvGraphicFramePr>
          <p:nvPr>
            <p:extLst>
              <p:ext uri="{D42A27DB-BD31-4B8C-83A1-F6EECF244321}">
                <p14:modId xmlns:p14="http://schemas.microsoft.com/office/powerpoint/2010/main" val="528208245"/>
              </p:ext>
            </p:extLst>
          </p:nvPr>
        </p:nvGraphicFramePr>
        <p:xfrm>
          <a:off x="8208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r>
                        <a:rPr lang="en-GB" sz="1200" b="1">
                          <a:solidFill>
                            <a:schemeClr val="bg1"/>
                          </a:solidFill>
                          <a:latin typeface="Arial" panose="020B0604020202020204" pitchFamily="34" charset="0"/>
                          <a:cs typeface="Arial" panose="020B0604020202020204" pitchFamily="34" charset="0"/>
                        </a:rPr>
                        <a:t>Risks</a:t>
                      </a:r>
                    </a:p>
                  </a:txBody>
                  <a:tcPr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indent="0">
                        <a:buFont typeface="Arial" panose="020B0604020202020204" pitchFamily="34" charset="0"/>
                        <a:buNone/>
                      </a:pPr>
                      <a:r>
                        <a:rPr lang="en-GB" sz="1000" b="0" i="0">
                          <a:solidFill>
                            <a:srgbClr val="000000"/>
                          </a:solidFill>
                          <a:effectLst/>
                          <a:latin typeface="Arial" panose="020B0604020202020204" pitchFamily="34" charset="0"/>
                          <a:cs typeface="Arial" panose="020B0604020202020204" pitchFamily="34" charset="0"/>
                        </a:rPr>
                        <a:t>None requiring consideration by the board.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pic>
        <p:nvPicPr>
          <p:cNvPr id="13" name="Picture 12">
            <a:extLst>
              <a:ext uri="{FF2B5EF4-FFF2-40B4-BE49-F238E27FC236}">
                <a16:creationId xmlns:a16="http://schemas.microsoft.com/office/drawing/2014/main" id="{AAA6E290-C001-D4AF-4E41-843235D82289}"/>
              </a:ext>
            </a:extLst>
          </p:cNvPr>
          <p:cNvPicPr>
            <a:picLocks noChangeAspect="1"/>
          </p:cNvPicPr>
          <p:nvPr/>
        </p:nvPicPr>
        <p:blipFill>
          <a:blip r:embed="rId2"/>
          <a:stretch>
            <a:fillRect/>
          </a:stretch>
        </p:blipFill>
        <p:spPr>
          <a:xfrm>
            <a:off x="144000" y="828000"/>
            <a:ext cx="3814354" cy="2492078"/>
          </a:xfrm>
          <a:prstGeom prst="rect">
            <a:avLst/>
          </a:prstGeom>
          <a:ln>
            <a:solidFill>
              <a:schemeClr val="accent1"/>
            </a:solidFill>
          </a:ln>
        </p:spPr>
      </p:pic>
      <p:pic>
        <p:nvPicPr>
          <p:cNvPr id="8" name="Picture 7">
            <a:extLst>
              <a:ext uri="{FF2B5EF4-FFF2-40B4-BE49-F238E27FC236}">
                <a16:creationId xmlns:a16="http://schemas.microsoft.com/office/drawing/2014/main" id="{8ECF6F52-B379-BF80-E4A7-D99BAF0C4E79}"/>
              </a:ext>
            </a:extLst>
          </p:cNvPr>
          <p:cNvPicPr>
            <a:picLocks noChangeAspect="1"/>
          </p:cNvPicPr>
          <p:nvPr/>
        </p:nvPicPr>
        <p:blipFill>
          <a:blip r:embed="rId3"/>
          <a:stretch>
            <a:fillRect/>
          </a:stretch>
        </p:blipFill>
        <p:spPr>
          <a:xfrm>
            <a:off x="8208000" y="828000"/>
            <a:ext cx="3814354" cy="2492078"/>
          </a:xfrm>
          <a:prstGeom prst="rect">
            <a:avLst/>
          </a:prstGeom>
          <a:ln>
            <a:solidFill>
              <a:schemeClr val="accent1"/>
            </a:solidFill>
          </a:ln>
        </p:spPr>
      </p:pic>
      <p:pic>
        <p:nvPicPr>
          <p:cNvPr id="9" name="Picture 8">
            <a:extLst>
              <a:ext uri="{FF2B5EF4-FFF2-40B4-BE49-F238E27FC236}">
                <a16:creationId xmlns:a16="http://schemas.microsoft.com/office/drawing/2014/main" id="{9BDB4BA7-EDD7-110C-F9B4-36DE65DA922F}"/>
              </a:ext>
            </a:extLst>
          </p:cNvPr>
          <p:cNvPicPr>
            <a:picLocks noChangeAspect="1"/>
          </p:cNvPicPr>
          <p:nvPr/>
        </p:nvPicPr>
        <p:blipFill>
          <a:blip r:embed="rId4"/>
          <a:stretch>
            <a:fillRect/>
          </a:stretch>
        </p:blipFill>
        <p:spPr>
          <a:xfrm>
            <a:off x="4176000" y="828000"/>
            <a:ext cx="3814354" cy="2492078"/>
          </a:xfrm>
          <a:prstGeom prst="rect">
            <a:avLst/>
          </a:prstGeom>
          <a:ln>
            <a:solidFill>
              <a:schemeClr val="accent1"/>
            </a:solidFill>
          </a:ln>
        </p:spPr>
      </p:pic>
    </p:spTree>
    <p:extLst>
      <p:ext uri="{BB962C8B-B14F-4D97-AF65-F5344CB8AC3E}">
        <p14:creationId xmlns:p14="http://schemas.microsoft.com/office/powerpoint/2010/main" val="103379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46FC-E7FF-9783-7597-232529832513}"/>
              </a:ext>
            </a:extLst>
          </p:cNvPr>
          <p:cNvPicPr>
            <a:picLocks noChangeAspect="1"/>
          </p:cNvPicPr>
          <p:nvPr/>
        </p:nvPicPr>
        <p:blipFill>
          <a:blip r:embed="rId2"/>
          <a:stretch>
            <a:fillRect/>
          </a:stretch>
        </p:blipFill>
        <p:spPr>
          <a:xfrm>
            <a:off x="396000" y="828000"/>
            <a:ext cx="8356512" cy="5459441"/>
          </a:xfrm>
          <a:prstGeom prst="rect">
            <a:avLst/>
          </a:prstGeom>
        </p:spPr>
      </p:pic>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lstStyle/>
          <a:p>
            <a:r>
              <a:rPr lang="en-GB" dirty="0"/>
              <a:t>Our people – turnover regional benchmarking </a:t>
            </a:r>
          </a:p>
        </p:txBody>
      </p:sp>
      <p:sp>
        <p:nvSpPr>
          <p:cNvPr id="3" name="Footer Placeholder 2">
            <a:extLst>
              <a:ext uri="{FF2B5EF4-FFF2-40B4-BE49-F238E27FC236}">
                <a16:creationId xmlns:a16="http://schemas.microsoft.com/office/drawing/2014/main" id="{DD83BF1A-737D-72CF-F8FF-BE1E0053CF3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FA118907-2EF6-E529-0ECE-EC2E978C0998}"/>
              </a:ext>
            </a:extLst>
          </p:cNvPr>
          <p:cNvSpPr>
            <a:spLocks noGrp="1"/>
          </p:cNvSpPr>
          <p:nvPr>
            <p:ph type="sldNum" sz="quarter" idx="12"/>
          </p:nvPr>
        </p:nvSpPr>
        <p:spPr/>
        <p:txBody>
          <a:bodyPr/>
          <a:lstStyle/>
          <a:p>
            <a:fld id="{434ECC57-02CD-4332-A889-1BA25B575469}" type="slidenum">
              <a:rPr lang="en-GB" smtClean="0"/>
              <a:t>14</a:t>
            </a:fld>
            <a:endParaRPr lang="en-GB"/>
          </a:p>
        </p:txBody>
      </p:sp>
      <p:graphicFrame>
        <p:nvGraphicFramePr>
          <p:cNvPr id="13" name="Table 10">
            <a:extLst>
              <a:ext uri="{FF2B5EF4-FFF2-40B4-BE49-F238E27FC236}">
                <a16:creationId xmlns:a16="http://schemas.microsoft.com/office/drawing/2014/main" id="{B1AD6E09-B0FD-BC73-10F7-6A66AE3EAD28}"/>
              </a:ext>
            </a:extLst>
          </p:cNvPr>
          <p:cNvGraphicFramePr>
            <a:graphicFrameLocks noGrp="1"/>
          </p:cNvGraphicFramePr>
          <p:nvPr>
            <p:extLst>
              <p:ext uri="{D42A27DB-BD31-4B8C-83A1-F6EECF244321}">
                <p14:modId xmlns:p14="http://schemas.microsoft.com/office/powerpoint/2010/main" val="882336542"/>
              </p:ext>
            </p:extLst>
          </p:nvPr>
        </p:nvGraphicFramePr>
        <p:xfrm>
          <a:off x="9083040" y="1162880"/>
          <a:ext cx="2832960" cy="3198192"/>
        </p:xfrm>
        <a:graphic>
          <a:graphicData uri="http://schemas.openxmlformats.org/drawingml/2006/table">
            <a:tbl>
              <a:tblPr firstRow="1" bandRow="1">
                <a:tableStyleId>{5940675A-B579-460E-94D1-54222C63F5DA}</a:tableStyleId>
              </a:tblPr>
              <a:tblGrid>
                <a:gridCol w="2832960">
                  <a:extLst>
                    <a:ext uri="{9D8B030D-6E8A-4147-A177-3AD203B41FA5}">
                      <a16:colId xmlns:a16="http://schemas.microsoft.com/office/drawing/2014/main" val="27646131"/>
                    </a:ext>
                  </a:extLst>
                </a:gridCol>
              </a:tblGrid>
              <a:tr h="333072">
                <a:tc>
                  <a:txBody>
                    <a:bodyPr/>
                    <a:lstStyle/>
                    <a:p>
                      <a:r>
                        <a:rPr lang="en-GB" sz="1400" b="1">
                          <a:solidFill>
                            <a:schemeClr val="bg1"/>
                          </a:solidFill>
                          <a:latin typeface="Arial" panose="020B0604020202020204" pitchFamily="34" charset="0"/>
                          <a:cs typeface="Arial" panose="020B0604020202020204" pitchFamily="34" charset="0"/>
                        </a:rPr>
                        <a:t>Narrative</a:t>
                      </a:r>
                    </a:p>
                  </a:txBody>
                  <a:tcPr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63808">
                <a:tc>
                  <a:txBody>
                    <a:bodyPr/>
                    <a:lstStyle/>
                    <a:p>
                      <a:pPr marL="0" indent="0">
                        <a:buFont typeface="Arial" panose="020B0604020202020204" pitchFamily="34" charset="0"/>
                        <a:buNone/>
                      </a:pPr>
                      <a:r>
                        <a:rPr lang="en-GB" sz="1400" kern="1200" dirty="0">
                          <a:solidFill>
                            <a:schemeClr val="tx1"/>
                          </a:solidFill>
                          <a:effectLst/>
                          <a:latin typeface="Arial" panose="020B0604020202020204" pitchFamily="34" charset="0"/>
                          <a:ea typeface="+mn-ea"/>
                          <a:cs typeface="Arial" panose="020B0604020202020204" pitchFamily="34" charset="0"/>
                        </a:rPr>
                        <a:t>Trust performance has improved over the past 12 months when we had the highest turnover rate in the region.</a:t>
                      </a:r>
                    </a:p>
                    <a:p>
                      <a:pPr marL="0" indent="0">
                        <a:buFont typeface="Arial" panose="020B0604020202020204" pitchFamily="34" charset="0"/>
                        <a:buNone/>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400" kern="1200" dirty="0">
                          <a:solidFill>
                            <a:schemeClr val="tx1"/>
                          </a:solidFill>
                          <a:effectLst/>
                          <a:latin typeface="Arial" panose="020B0604020202020204" pitchFamily="34" charset="0"/>
                          <a:ea typeface="+mn-ea"/>
                          <a:cs typeface="Arial" panose="020B0604020202020204" pitchFamily="34" charset="0"/>
                        </a:rPr>
                        <a:t>The Director of People will be implementing additional actions over the coming year to improve this position further.</a:t>
                      </a:r>
                    </a:p>
                    <a:p>
                      <a:pPr marL="0" indent="0">
                        <a:buFont typeface="Arial" panose="020B0604020202020204" pitchFamily="34" charset="0"/>
                        <a:buNone/>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400" kern="1200" dirty="0">
                          <a:solidFill>
                            <a:schemeClr val="tx1"/>
                          </a:solidFill>
                          <a:effectLst/>
                          <a:latin typeface="Arial" panose="020B0604020202020204" pitchFamily="34" charset="0"/>
                          <a:ea typeface="+mn-ea"/>
                          <a:cs typeface="Arial" panose="020B0604020202020204" pitchFamily="34" charset="0"/>
                        </a:rPr>
                        <a:t>The workforce intelligence team will provide an updated position to the board quarterly.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sp>
        <p:nvSpPr>
          <p:cNvPr id="7" name="Arrow: Right 6">
            <a:extLst>
              <a:ext uri="{FF2B5EF4-FFF2-40B4-BE49-F238E27FC236}">
                <a16:creationId xmlns:a16="http://schemas.microsoft.com/office/drawing/2014/main" id="{028532C6-F179-47E9-343D-359258A1632B}"/>
              </a:ext>
            </a:extLst>
          </p:cNvPr>
          <p:cNvSpPr/>
          <p:nvPr/>
        </p:nvSpPr>
        <p:spPr>
          <a:xfrm>
            <a:off x="6949440" y="1381760"/>
            <a:ext cx="1605280" cy="497840"/>
          </a:xfrm>
          <a:prstGeom prst="rightArrow">
            <a:avLst>
              <a:gd name="adj1" fmla="val 50000"/>
              <a:gd name="adj2" fmla="val 50000"/>
            </a:avLst>
          </a:prstGeom>
          <a:solidFill>
            <a:srgbClr val="99C7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Low is Good</a:t>
            </a:r>
          </a:p>
        </p:txBody>
      </p:sp>
    </p:spTree>
    <p:extLst>
      <p:ext uri="{BB962C8B-B14F-4D97-AF65-F5344CB8AC3E}">
        <p14:creationId xmlns:p14="http://schemas.microsoft.com/office/powerpoint/2010/main" val="405928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lstStyle/>
          <a:p>
            <a:r>
              <a:rPr lang="en-GB" dirty="0"/>
              <a:t>Our people – training and appraisal </a:t>
            </a:r>
          </a:p>
        </p:txBody>
      </p:sp>
      <p:sp>
        <p:nvSpPr>
          <p:cNvPr id="3" name="Footer Placeholder 2">
            <a:extLst>
              <a:ext uri="{FF2B5EF4-FFF2-40B4-BE49-F238E27FC236}">
                <a16:creationId xmlns:a16="http://schemas.microsoft.com/office/drawing/2014/main" id="{DD83BF1A-737D-72CF-F8FF-BE1E0053CF3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FA118907-2EF6-E529-0ECE-EC2E978C0998}"/>
              </a:ext>
            </a:extLst>
          </p:cNvPr>
          <p:cNvSpPr>
            <a:spLocks noGrp="1"/>
          </p:cNvSpPr>
          <p:nvPr>
            <p:ph type="sldNum" sz="quarter" idx="12"/>
          </p:nvPr>
        </p:nvSpPr>
        <p:spPr/>
        <p:txBody>
          <a:bodyPr/>
          <a:lstStyle/>
          <a:p>
            <a:fld id="{434ECC57-02CD-4332-A889-1BA25B575469}" type="slidenum">
              <a:rPr lang="en-GB" smtClean="0"/>
              <a:t>15</a:t>
            </a:fld>
            <a:endParaRPr lang="en-GB"/>
          </a:p>
        </p:txBody>
      </p:sp>
      <p:graphicFrame>
        <p:nvGraphicFramePr>
          <p:cNvPr id="5" name="Table 10">
            <a:extLst>
              <a:ext uri="{FF2B5EF4-FFF2-40B4-BE49-F238E27FC236}">
                <a16:creationId xmlns:a16="http://schemas.microsoft.com/office/drawing/2014/main" id="{B3D9E744-ABF8-6D89-4950-F8A81830B85B}"/>
              </a:ext>
            </a:extLst>
          </p:cNvPr>
          <p:cNvGraphicFramePr>
            <a:graphicFrameLocks noGrp="1"/>
          </p:cNvGraphicFramePr>
          <p:nvPr>
            <p:extLst>
              <p:ext uri="{D42A27DB-BD31-4B8C-83A1-F6EECF244321}">
                <p14:modId xmlns:p14="http://schemas.microsoft.com/office/powerpoint/2010/main" val="3966093188"/>
              </p:ext>
            </p:extLst>
          </p:nvPr>
        </p:nvGraphicFramePr>
        <p:xfrm>
          <a:off x="144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r>
                        <a:rPr lang="en-GB" sz="1200" b="1">
                          <a:solidFill>
                            <a:schemeClr val="bg1"/>
                          </a:solidFill>
                          <a:latin typeface="Arial" panose="020B0604020202020204" pitchFamily="34" charset="0"/>
                          <a:cs typeface="Arial" panose="020B0604020202020204" pitchFamily="34" charset="0"/>
                        </a:rPr>
                        <a:t>Understanding the performance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indent="0">
                        <a:buFont typeface="Arial" panose="020B0604020202020204" pitchFamily="34" charset="0"/>
                        <a:buNone/>
                      </a:pPr>
                      <a:r>
                        <a:rPr lang="en-GB" sz="1000" b="0" i="0">
                          <a:solidFill>
                            <a:srgbClr val="000000"/>
                          </a:solidFill>
                          <a:effectLst/>
                          <a:latin typeface="Arial" panose="020B0604020202020204" pitchFamily="34" charset="0"/>
                          <a:cs typeface="Arial" panose="020B0604020202020204" pitchFamily="34" charset="0"/>
                        </a:rPr>
                        <a:t>There has been a significant month on month improvement in </a:t>
                      </a:r>
                      <a:r>
                        <a:rPr lang="en-GB" sz="1000" b="1" i="0">
                          <a:solidFill>
                            <a:srgbClr val="000000"/>
                          </a:solidFill>
                          <a:effectLst/>
                          <a:latin typeface="Arial" panose="020B0604020202020204" pitchFamily="34" charset="0"/>
                          <a:cs typeface="Arial" panose="020B0604020202020204" pitchFamily="34" charset="0"/>
                        </a:rPr>
                        <a:t>appraisal compliance </a:t>
                      </a:r>
                      <a:r>
                        <a:rPr lang="en-GB" sz="1000" b="0" i="0">
                          <a:solidFill>
                            <a:srgbClr val="000000"/>
                          </a:solidFill>
                          <a:effectLst/>
                          <a:latin typeface="Arial" panose="020B0604020202020204" pitchFamily="34" charset="0"/>
                          <a:cs typeface="Arial" panose="020B0604020202020204" pitchFamily="34" charset="0"/>
                        </a:rPr>
                        <a:t>since April 2023. Current performance, however, is significantly below the target of 85%. Lowest levels of compliance are in admin, nursing and clinical support (which has deteriorating performance).</a:t>
                      </a:r>
                    </a:p>
                    <a:p>
                      <a:pPr marL="0" indent="0">
                        <a:buFont typeface="Arial" panose="020B0604020202020204" pitchFamily="34" charset="0"/>
                        <a:buNone/>
                      </a:pPr>
                      <a:endParaRPr lang="en-GB" sz="400" b="0" i="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i="0">
                          <a:solidFill>
                            <a:srgbClr val="000000"/>
                          </a:solidFill>
                          <a:effectLst/>
                          <a:latin typeface="Arial" panose="020B0604020202020204" pitchFamily="34" charset="0"/>
                          <a:cs typeface="Arial" panose="020B0604020202020204" pitchFamily="34" charset="0"/>
                        </a:rPr>
                        <a:t>Mandatory training </a:t>
                      </a:r>
                      <a:r>
                        <a:rPr lang="en-GB" sz="1000" b="0" i="0">
                          <a:solidFill>
                            <a:srgbClr val="000000"/>
                          </a:solidFill>
                          <a:effectLst/>
                          <a:latin typeface="Arial" panose="020B0604020202020204" pitchFamily="34" charset="0"/>
                          <a:cs typeface="Arial" panose="020B0604020202020204" pitchFamily="34" charset="0"/>
                        </a:rPr>
                        <a:t>compliance remains unchanged since April 2021. The target will be achieved at random. Further work is necessary to improve performance as this measure can have an impact on quality of care.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graphicFrame>
        <p:nvGraphicFramePr>
          <p:cNvPr id="6" name="Table 10">
            <a:extLst>
              <a:ext uri="{FF2B5EF4-FFF2-40B4-BE49-F238E27FC236}">
                <a16:creationId xmlns:a16="http://schemas.microsoft.com/office/drawing/2014/main" id="{F98B9B86-3106-1DB1-5814-BD927664654F}"/>
              </a:ext>
            </a:extLst>
          </p:cNvPr>
          <p:cNvGraphicFramePr>
            <a:graphicFrameLocks noGrp="1"/>
          </p:cNvGraphicFramePr>
          <p:nvPr>
            <p:extLst>
              <p:ext uri="{D42A27DB-BD31-4B8C-83A1-F6EECF244321}">
                <p14:modId xmlns:p14="http://schemas.microsoft.com/office/powerpoint/2010/main" val="372296235"/>
              </p:ext>
            </p:extLst>
          </p:nvPr>
        </p:nvGraphicFramePr>
        <p:xfrm>
          <a:off x="4176000" y="4500000"/>
          <a:ext cx="3863340" cy="1980000"/>
        </p:xfrm>
        <a:graphic>
          <a:graphicData uri="http://schemas.openxmlformats.org/drawingml/2006/table">
            <a:tbl>
              <a:tblPr firstRow="1" bandRow="1">
                <a:tableStyleId>{5940675A-B579-460E-94D1-54222C63F5DA}</a:tableStyleId>
              </a:tblPr>
              <a:tblGrid>
                <a:gridCol w="3863340">
                  <a:extLst>
                    <a:ext uri="{9D8B030D-6E8A-4147-A177-3AD203B41FA5}">
                      <a16:colId xmlns:a16="http://schemas.microsoft.com/office/drawing/2014/main" val="2764613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panose="020B0604020202020204" pitchFamily="34" charset="0"/>
                          <a:cs typeface="Arial" panose="020B0604020202020204" pitchFamily="34" charset="0"/>
                        </a:rPr>
                        <a:t>Actions (SMART)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Chief Nursing Officer: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has established an </a:t>
                      </a:r>
                      <a:r>
                        <a:rPr lang="en-GB" sz="1000" b="1" dirty="0">
                          <a:latin typeface="Arial" panose="020B0604020202020204" pitchFamily="34" charset="0"/>
                          <a:cs typeface="Arial" panose="020B0604020202020204" pitchFamily="34" charset="0"/>
                        </a:rPr>
                        <a:t>appraisal</a:t>
                      </a:r>
                      <a:r>
                        <a:rPr lang="en-GB" sz="1000" dirty="0">
                          <a:latin typeface="Arial" panose="020B0604020202020204" pitchFamily="34" charset="0"/>
                          <a:cs typeface="Arial" panose="020B0604020202020204" pitchFamily="34" charset="0"/>
                        </a:rPr>
                        <a:t> task and finish group to review data on a fortnightly basis and escalate concerns to relevant directors as necessary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is exploring what has led to the improvement in </a:t>
                      </a:r>
                      <a:r>
                        <a:rPr lang="en-GB" sz="1000" b="1" dirty="0">
                          <a:latin typeface="Arial" panose="020B0604020202020204" pitchFamily="34" charset="0"/>
                          <a:cs typeface="Arial" panose="020B0604020202020204" pitchFamily="34" charset="0"/>
                        </a:rPr>
                        <a:t>mandatory training</a:t>
                      </a:r>
                      <a:r>
                        <a:rPr lang="en-GB" sz="1000" dirty="0">
                          <a:latin typeface="Arial" panose="020B0604020202020204" pitchFamily="34" charset="0"/>
                          <a:cs typeface="Arial" panose="020B0604020202020204" pitchFamily="34" charset="0"/>
                        </a:rPr>
                        <a:t> in surgery with a view to spread the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is working with estates to improve fire safety training levels further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has escalated the issue of IG training to the CIO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atin typeface="Arial" panose="020B0604020202020204" pitchFamily="34" charset="0"/>
                          <a:cs typeface="Arial" panose="020B0604020202020204" pitchFamily="34" charset="0"/>
                        </a:rPr>
                        <a:t>A report will be presented on all issues at the November board.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graphicFrame>
        <p:nvGraphicFramePr>
          <p:cNvPr id="7" name="Table 10">
            <a:extLst>
              <a:ext uri="{FF2B5EF4-FFF2-40B4-BE49-F238E27FC236}">
                <a16:creationId xmlns:a16="http://schemas.microsoft.com/office/drawing/2014/main" id="{8BACBBD8-3BF6-2E18-685E-DDE5A6F906DA}"/>
              </a:ext>
            </a:extLst>
          </p:cNvPr>
          <p:cNvGraphicFramePr>
            <a:graphicFrameLocks noGrp="1"/>
          </p:cNvGraphicFramePr>
          <p:nvPr>
            <p:extLst>
              <p:ext uri="{D42A27DB-BD31-4B8C-83A1-F6EECF244321}">
                <p14:modId xmlns:p14="http://schemas.microsoft.com/office/powerpoint/2010/main" val="1804645081"/>
              </p:ext>
            </p:extLst>
          </p:nvPr>
        </p:nvGraphicFramePr>
        <p:xfrm>
          <a:off x="8208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r>
                        <a:rPr lang="en-GB" sz="1200" b="1">
                          <a:solidFill>
                            <a:schemeClr val="bg1"/>
                          </a:solidFill>
                          <a:latin typeface="Arial" panose="020B0604020202020204" pitchFamily="34" charset="0"/>
                          <a:cs typeface="Arial" panose="020B0604020202020204" pitchFamily="34" charset="0"/>
                        </a:rPr>
                        <a:t>Risks</a:t>
                      </a:r>
                    </a:p>
                  </a:txBody>
                  <a:tcPr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indent="0">
                        <a:buFont typeface="Arial" panose="020B0604020202020204" pitchFamily="34" charset="0"/>
                        <a:buNone/>
                      </a:pPr>
                      <a:r>
                        <a:rPr lang="en-GB" sz="1000" b="0" i="0" dirty="0">
                          <a:solidFill>
                            <a:srgbClr val="000000"/>
                          </a:solidFill>
                          <a:effectLst/>
                          <a:latin typeface="Arial" panose="020B0604020202020204" pitchFamily="34" charset="0"/>
                          <a:cs typeface="Arial" panose="020B0604020202020204" pitchFamily="34" charset="0"/>
                        </a:rPr>
                        <a:t>There is a particular risk associated with the relatively low level of compliance with </a:t>
                      </a:r>
                      <a:r>
                        <a:rPr lang="en-GB" sz="1000" b="1" i="0" dirty="0">
                          <a:solidFill>
                            <a:srgbClr val="000000"/>
                          </a:solidFill>
                          <a:effectLst/>
                          <a:latin typeface="Arial" panose="020B0604020202020204" pitchFamily="34" charset="0"/>
                          <a:cs typeface="Arial" panose="020B0604020202020204" pitchFamily="34" charset="0"/>
                        </a:rPr>
                        <a:t>information governance </a:t>
                      </a:r>
                      <a:r>
                        <a:rPr lang="en-GB" sz="1000" b="0" i="0" dirty="0">
                          <a:solidFill>
                            <a:srgbClr val="000000"/>
                          </a:solidFill>
                          <a:effectLst/>
                          <a:latin typeface="Arial" panose="020B0604020202020204" pitchFamily="34" charset="0"/>
                          <a:cs typeface="Arial" panose="020B0604020202020204" pitchFamily="34" charset="0"/>
                        </a:rPr>
                        <a:t>mandatory training compliance levels. This is a high priority for the Chief Information Officer and training levels are expected to be compliant within the next month.  </a:t>
                      </a:r>
                      <a:r>
                        <a:rPr lang="en-GB" sz="1000" b="0" i="0">
                          <a:solidFill>
                            <a:srgbClr val="000000"/>
                          </a:solidFill>
                          <a:effectLst/>
                          <a:latin typeface="Arial" panose="020B0604020202020204" pitchFamily="34" charset="0"/>
                          <a:cs typeface="Arial" panose="020B0604020202020204" pitchFamily="34" charset="0"/>
                        </a:rPr>
                        <a:t>Figures will be closely monitored on a weekly basis and action taken as is necessary.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pic>
        <p:nvPicPr>
          <p:cNvPr id="9" name="Picture 8">
            <a:extLst>
              <a:ext uri="{FF2B5EF4-FFF2-40B4-BE49-F238E27FC236}">
                <a16:creationId xmlns:a16="http://schemas.microsoft.com/office/drawing/2014/main" id="{7D24FB68-EECA-2C7B-DA02-13716B8AD808}"/>
              </a:ext>
            </a:extLst>
          </p:cNvPr>
          <p:cNvPicPr>
            <a:picLocks noChangeAspect="1"/>
          </p:cNvPicPr>
          <p:nvPr/>
        </p:nvPicPr>
        <p:blipFill>
          <a:blip r:embed="rId2"/>
          <a:stretch>
            <a:fillRect/>
          </a:stretch>
        </p:blipFill>
        <p:spPr>
          <a:xfrm>
            <a:off x="4176000" y="828000"/>
            <a:ext cx="3852000" cy="2512394"/>
          </a:xfrm>
          <a:prstGeom prst="rect">
            <a:avLst/>
          </a:prstGeom>
          <a:ln>
            <a:solidFill>
              <a:schemeClr val="accent1"/>
            </a:solidFill>
          </a:ln>
        </p:spPr>
      </p:pic>
      <p:pic>
        <p:nvPicPr>
          <p:cNvPr id="13" name="Picture 12">
            <a:extLst>
              <a:ext uri="{FF2B5EF4-FFF2-40B4-BE49-F238E27FC236}">
                <a16:creationId xmlns:a16="http://schemas.microsoft.com/office/drawing/2014/main" id="{1FD9E997-CC67-B347-FD04-FE0ADE334687}"/>
              </a:ext>
            </a:extLst>
          </p:cNvPr>
          <p:cNvPicPr>
            <a:picLocks noChangeAspect="1"/>
          </p:cNvPicPr>
          <p:nvPr/>
        </p:nvPicPr>
        <p:blipFill>
          <a:blip r:embed="rId3"/>
          <a:stretch>
            <a:fillRect/>
          </a:stretch>
        </p:blipFill>
        <p:spPr>
          <a:xfrm>
            <a:off x="8208000" y="1008000"/>
            <a:ext cx="3904488" cy="2148840"/>
          </a:xfrm>
          <a:prstGeom prst="rect">
            <a:avLst/>
          </a:prstGeom>
          <a:ln>
            <a:solidFill>
              <a:schemeClr val="accent1"/>
            </a:solidFill>
          </a:ln>
        </p:spPr>
      </p:pic>
      <p:pic>
        <p:nvPicPr>
          <p:cNvPr id="10" name="Picture 9">
            <a:extLst>
              <a:ext uri="{FF2B5EF4-FFF2-40B4-BE49-F238E27FC236}">
                <a16:creationId xmlns:a16="http://schemas.microsoft.com/office/drawing/2014/main" id="{35784FAB-37CC-7499-59D2-D31EAE841863}"/>
              </a:ext>
            </a:extLst>
          </p:cNvPr>
          <p:cNvPicPr>
            <a:picLocks noChangeAspect="1"/>
          </p:cNvPicPr>
          <p:nvPr/>
        </p:nvPicPr>
        <p:blipFill>
          <a:blip r:embed="rId4"/>
          <a:stretch>
            <a:fillRect/>
          </a:stretch>
        </p:blipFill>
        <p:spPr>
          <a:xfrm>
            <a:off x="144000" y="828000"/>
            <a:ext cx="3814354" cy="2492078"/>
          </a:xfrm>
          <a:prstGeom prst="rect">
            <a:avLst/>
          </a:prstGeom>
          <a:ln>
            <a:solidFill>
              <a:schemeClr val="accent1"/>
            </a:solidFill>
          </a:ln>
        </p:spPr>
      </p:pic>
      <p:pic>
        <p:nvPicPr>
          <p:cNvPr id="15" name="Picture 14">
            <a:extLst>
              <a:ext uri="{FF2B5EF4-FFF2-40B4-BE49-F238E27FC236}">
                <a16:creationId xmlns:a16="http://schemas.microsoft.com/office/drawing/2014/main" id="{F8A069C6-EB3A-406B-540D-CA07E8D47951}"/>
              </a:ext>
            </a:extLst>
          </p:cNvPr>
          <p:cNvPicPr>
            <a:picLocks noChangeAspect="1"/>
          </p:cNvPicPr>
          <p:nvPr/>
        </p:nvPicPr>
        <p:blipFill>
          <a:blip r:embed="rId5"/>
          <a:stretch>
            <a:fillRect/>
          </a:stretch>
        </p:blipFill>
        <p:spPr>
          <a:xfrm>
            <a:off x="144000" y="3420000"/>
            <a:ext cx="3863340" cy="996696"/>
          </a:xfrm>
          <a:prstGeom prst="rect">
            <a:avLst/>
          </a:prstGeom>
          <a:ln>
            <a:solidFill>
              <a:schemeClr val="accent1"/>
            </a:solidFill>
          </a:ln>
        </p:spPr>
      </p:pic>
      <p:pic>
        <p:nvPicPr>
          <p:cNvPr id="8" name="Picture 7">
            <a:extLst>
              <a:ext uri="{FF2B5EF4-FFF2-40B4-BE49-F238E27FC236}">
                <a16:creationId xmlns:a16="http://schemas.microsoft.com/office/drawing/2014/main" id="{E653166F-2CDA-4327-528A-1CF308600DD7}"/>
              </a:ext>
            </a:extLst>
          </p:cNvPr>
          <p:cNvPicPr>
            <a:picLocks noChangeAspect="1"/>
          </p:cNvPicPr>
          <p:nvPr/>
        </p:nvPicPr>
        <p:blipFill>
          <a:blip r:embed="rId6"/>
          <a:stretch>
            <a:fillRect/>
          </a:stretch>
        </p:blipFill>
        <p:spPr>
          <a:xfrm>
            <a:off x="4176000" y="3420000"/>
            <a:ext cx="3863340" cy="832104"/>
          </a:xfrm>
          <a:prstGeom prst="rect">
            <a:avLst/>
          </a:prstGeom>
          <a:ln>
            <a:solidFill>
              <a:schemeClr val="accent1"/>
            </a:solidFill>
          </a:ln>
        </p:spPr>
      </p:pic>
    </p:spTree>
    <p:extLst>
      <p:ext uri="{BB962C8B-B14F-4D97-AF65-F5344CB8AC3E}">
        <p14:creationId xmlns:p14="http://schemas.microsoft.com/office/powerpoint/2010/main" val="289833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lstStyle/>
          <a:p>
            <a:r>
              <a:rPr lang="en-GB" dirty="0"/>
              <a:t>Metric glossary and definitions</a:t>
            </a:r>
          </a:p>
        </p:txBody>
      </p:sp>
      <p:sp>
        <p:nvSpPr>
          <p:cNvPr id="3" name="Footer Placeholder 2">
            <a:extLst>
              <a:ext uri="{FF2B5EF4-FFF2-40B4-BE49-F238E27FC236}">
                <a16:creationId xmlns:a16="http://schemas.microsoft.com/office/drawing/2014/main" id="{DD83BF1A-737D-72CF-F8FF-BE1E0053CF3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FA118907-2EF6-E529-0ECE-EC2E978C0998}"/>
              </a:ext>
            </a:extLst>
          </p:cNvPr>
          <p:cNvSpPr>
            <a:spLocks noGrp="1"/>
          </p:cNvSpPr>
          <p:nvPr>
            <p:ph type="sldNum" sz="quarter" idx="12"/>
          </p:nvPr>
        </p:nvSpPr>
        <p:spPr/>
        <p:txBody>
          <a:bodyPr/>
          <a:lstStyle/>
          <a:p>
            <a:fld id="{434ECC57-02CD-4332-A889-1BA25B575469}" type="slidenum">
              <a:rPr lang="en-GB" smtClean="0"/>
              <a:t>16</a:t>
            </a:fld>
            <a:endParaRPr lang="en-GB"/>
          </a:p>
        </p:txBody>
      </p:sp>
      <p:graphicFrame>
        <p:nvGraphicFramePr>
          <p:cNvPr id="5" name="Table 5">
            <a:extLst>
              <a:ext uri="{FF2B5EF4-FFF2-40B4-BE49-F238E27FC236}">
                <a16:creationId xmlns:a16="http://schemas.microsoft.com/office/drawing/2014/main" id="{0EE59D6B-CCAE-8154-1ACC-C656B7933192}"/>
              </a:ext>
            </a:extLst>
          </p:cNvPr>
          <p:cNvGraphicFramePr>
            <a:graphicFrameLocks noGrp="1"/>
          </p:cNvGraphicFramePr>
          <p:nvPr>
            <p:extLst>
              <p:ext uri="{D42A27DB-BD31-4B8C-83A1-F6EECF244321}">
                <p14:modId xmlns:p14="http://schemas.microsoft.com/office/powerpoint/2010/main" val="464298892"/>
              </p:ext>
            </p:extLst>
          </p:nvPr>
        </p:nvGraphicFramePr>
        <p:xfrm>
          <a:off x="144000" y="828001"/>
          <a:ext cx="11772001" cy="5456105"/>
        </p:xfrm>
        <a:graphic>
          <a:graphicData uri="http://schemas.openxmlformats.org/drawingml/2006/table">
            <a:tbl>
              <a:tblPr firstRow="1" bandRow="1">
                <a:tableStyleId>{5940675A-B579-460E-94D1-54222C63F5DA}</a:tableStyleId>
              </a:tblPr>
              <a:tblGrid>
                <a:gridCol w="2904000">
                  <a:extLst>
                    <a:ext uri="{9D8B030D-6E8A-4147-A177-3AD203B41FA5}">
                      <a16:colId xmlns:a16="http://schemas.microsoft.com/office/drawing/2014/main" val="2901339504"/>
                    </a:ext>
                  </a:extLst>
                </a:gridCol>
                <a:gridCol w="1137920">
                  <a:extLst>
                    <a:ext uri="{9D8B030D-6E8A-4147-A177-3AD203B41FA5}">
                      <a16:colId xmlns:a16="http://schemas.microsoft.com/office/drawing/2014/main" val="3281939191"/>
                    </a:ext>
                  </a:extLst>
                </a:gridCol>
                <a:gridCol w="3251200">
                  <a:extLst>
                    <a:ext uri="{9D8B030D-6E8A-4147-A177-3AD203B41FA5}">
                      <a16:colId xmlns:a16="http://schemas.microsoft.com/office/drawing/2014/main" val="2319401640"/>
                    </a:ext>
                  </a:extLst>
                </a:gridCol>
                <a:gridCol w="3251200">
                  <a:extLst>
                    <a:ext uri="{9D8B030D-6E8A-4147-A177-3AD203B41FA5}">
                      <a16:colId xmlns:a16="http://schemas.microsoft.com/office/drawing/2014/main" val="479894420"/>
                    </a:ext>
                  </a:extLst>
                </a:gridCol>
                <a:gridCol w="1227681">
                  <a:extLst>
                    <a:ext uri="{9D8B030D-6E8A-4147-A177-3AD203B41FA5}">
                      <a16:colId xmlns:a16="http://schemas.microsoft.com/office/drawing/2014/main" val="2985124369"/>
                    </a:ext>
                  </a:extLst>
                </a:gridCol>
              </a:tblGrid>
              <a:tr h="451971">
                <a:tc>
                  <a:txBody>
                    <a:bodyPr/>
                    <a:lstStyle/>
                    <a:p>
                      <a:pPr algn="ctr"/>
                      <a:r>
                        <a:rPr lang="en-GB" sz="1200">
                          <a:solidFill>
                            <a:schemeClr val="bg1"/>
                          </a:solidFill>
                          <a:latin typeface="Arial" panose="020B0604020202020204" pitchFamily="34" charset="0"/>
                          <a:cs typeface="Arial" panose="020B0604020202020204" pitchFamily="34" charset="0"/>
                        </a:rPr>
                        <a:t>Metric</a:t>
                      </a:r>
                    </a:p>
                  </a:txBody>
                  <a:tcPr anchor="ctr">
                    <a:solidFill>
                      <a:srgbClr val="005EB8"/>
                    </a:solidFill>
                  </a:tcPr>
                </a:tc>
                <a:tc>
                  <a:txBody>
                    <a:bodyPr/>
                    <a:lstStyle/>
                    <a:p>
                      <a:pPr algn="ctr"/>
                      <a:r>
                        <a:rPr lang="en-GB" sz="1200">
                          <a:solidFill>
                            <a:schemeClr val="bg1"/>
                          </a:solidFill>
                          <a:latin typeface="Arial" panose="020B0604020202020204" pitchFamily="34" charset="0"/>
                          <a:cs typeface="Arial" panose="020B0604020202020204" pitchFamily="34" charset="0"/>
                        </a:rPr>
                        <a:t>Improvement Direction</a:t>
                      </a:r>
                    </a:p>
                  </a:txBody>
                  <a:tcPr anchor="ctr">
                    <a:solidFill>
                      <a:srgbClr val="005EB8"/>
                    </a:solidFill>
                  </a:tcPr>
                </a:tc>
                <a:tc>
                  <a:txBody>
                    <a:bodyPr/>
                    <a:lstStyle/>
                    <a:p>
                      <a:pPr algn="ctr"/>
                      <a:r>
                        <a:rPr lang="en-GB" sz="1200">
                          <a:solidFill>
                            <a:schemeClr val="bg1"/>
                          </a:solidFill>
                          <a:latin typeface="Arial" panose="020B0604020202020204" pitchFamily="34" charset="0"/>
                          <a:cs typeface="Arial" panose="020B0604020202020204" pitchFamily="34" charset="0"/>
                        </a:rPr>
                        <a:t>Definition</a:t>
                      </a:r>
                    </a:p>
                  </a:txBody>
                  <a:tcPr anchor="ctr">
                    <a:solidFill>
                      <a:srgbClr val="005EB8"/>
                    </a:solidFill>
                  </a:tcPr>
                </a:tc>
                <a:tc>
                  <a:txBody>
                    <a:bodyPr/>
                    <a:lstStyle/>
                    <a:p>
                      <a:pPr algn="ctr"/>
                      <a:r>
                        <a:rPr lang="en-GB" sz="1200">
                          <a:solidFill>
                            <a:schemeClr val="bg1"/>
                          </a:solidFill>
                          <a:latin typeface="Arial" panose="020B0604020202020204" pitchFamily="34" charset="0"/>
                          <a:cs typeface="Arial" panose="020B0604020202020204" pitchFamily="34" charset="0"/>
                        </a:rPr>
                        <a:t>Methodology / Exclusions</a:t>
                      </a:r>
                    </a:p>
                  </a:txBody>
                  <a:tcPr anchor="ctr">
                    <a:solidFill>
                      <a:srgbClr val="005EB8"/>
                    </a:solidFill>
                  </a:tcPr>
                </a:tc>
                <a:tc>
                  <a:txBody>
                    <a:bodyPr/>
                    <a:lstStyle/>
                    <a:p>
                      <a:pPr algn="ctr"/>
                      <a:r>
                        <a:rPr lang="en-GB" sz="1200">
                          <a:solidFill>
                            <a:schemeClr val="bg1"/>
                          </a:solidFill>
                          <a:latin typeface="Arial" panose="020B0604020202020204" pitchFamily="34" charset="0"/>
                          <a:cs typeface="Arial" panose="020B0604020202020204" pitchFamily="34" charset="0"/>
                        </a:rPr>
                        <a:t>Data Source</a:t>
                      </a:r>
                    </a:p>
                  </a:txBody>
                  <a:tcPr anchor="ctr">
                    <a:solidFill>
                      <a:srgbClr val="005EB8"/>
                    </a:solidFill>
                  </a:tcPr>
                </a:tc>
                <a:extLst>
                  <a:ext uri="{0D108BD9-81ED-4DB2-BD59-A6C34878D82A}">
                    <a16:rowId xmlns:a16="http://schemas.microsoft.com/office/drawing/2014/main" val="716489567"/>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Number of WTE</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Up</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94279727"/>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Registered nurse fill rate</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Up</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55573368"/>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Agency rate</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Down</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33731351"/>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BAME staff </a:t>
                      </a:r>
                      <a:r>
                        <a:rPr lang="en-GB" sz="1200" b="0" i="0" u="none" strike="noStrike" dirty="0">
                          <a:solidFill>
                            <a:srgbClr val="000000"/>
                          </a:solidFill>
                          <a:effectLst/>
                          <a:latin typeface="Arial" panose="020B0604020202020204" pitchFamily="34" charset="0"/>
                          <a:cs typeface="Arial" panose="020B0604020202020204" pitchFamily="34" charset="0"/>
                        </a:rPr>
                        <a:t>in Post</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Neither</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82305996"/>
                  </a:ext>
                </a:extLst>
              </a:tr>
              <a:tr h="45197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Trust staff who are declared disabled</a:t>
                      </a: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Neither</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30915141"/>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Sickness / absence in month</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Down</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939506"/>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Long term sickness / absence</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Down</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56200714"/>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Days lost per WTE mean</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Down</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81403613"/>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Turnover in month</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Down</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46725840"/>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Number of leavers in month</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Down</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1232245"/>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Number of joiners in month</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Up</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28307214"/>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Time to hire in days mean</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Down</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53524615"/>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Vacancy in month</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Down</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5622207"/>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Appraisal compliance</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Up</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21714042"/>
                  </a:ext>
                </a:extLst>
              </a:tr>
              <a:tr h="32478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Mandatory training compliance</a:t>
                      </a:r>
                    </a:p>
                  </a:txBody>
                  <a:tcPr marL="7620" marR="7620" marT="7620" marB="0" anchor="ctr"/>
                </a:tc>
                <a:tc>
                  <a:txBody>
                    <a:bodyPr/>
                    <a:lstStyle/>
                    <a:p>
                      <a:pPr algn="ctr"/>
                      <a:r>
                        <a:rPr lang="en-GB" sz="1200">
                          <a:latin typeface="Arial" panose="020B0604020202020204" pitchFamily="34" charset="0"/>
                          <a:cs typeface="Arial" panose="020B0604020202020204" pitchFamily="34" charset="0"/>
                        </a:rPr>
                        <a:t>Up</a:t>
                      </a: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a:latin typeface="Arial" panose="020B0604020202020204" pitchFamily="34" charset="0"/>
                        <a:cs typeface="Arial" panose="020B0604020202020204" pitchFamily="34" charset="0"/>
                      </a:endParaRPr>
                    </a:p>
                  </a:txBody>
                  <a:tcPr anchor="ctr"/>
                </a:tc>
                <a:tc>
                  <a:txBody>
                    <a:bodyPr/>
                    <a:lstStyle/>
                    <a:p>
                      <a:pPr algn="ctr"/>
                      <a:endParaRPr lang="en-GB"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11660801"/>
                  </a:ext>
                </a:extLst>
              </a:tr>
            </a:tbl>
          </a:graphicData>
        </a:graphic>
      </p:graphicFrame>
      <p:sp>
        <p:nvSpPr>
          <p:cNvPr id="6" name="TextBox 5">
            <a:extLst>
              <a:ext uri="{FF2B5EF4-FFF2-40B4-BE49-F238E27FC236}">
                <a16:creationId xmlns:a16="http://schemas.microsoft.com/office/drawing/2014/main" id="{6FB388D7-0B0E-F924-F821-57EE41917FB3}"/>
              </a:ext>
            </a:extLst>
          </p:cNvPr>
          <p:cNvSpPr txBox="1"/>
          <p:nvPr/>
        </p:nvSpPr>
        <p:spPr>
          <a:xfrm rot="20222546">
            <a:off x="2436501" y="3263667"/>
            <a:ext cx="7040918" cy="584775"/>
          </a:xfrm>
          <a:prstGeom prst="rect">
            <a:avLst/>
          </a:prstGeom>
          <a:solidFill>
            <a:srgbClr val="A6A6A6">
              <a:alpha val="65098"/>
            </a:srgbClr>
          </a:solidFill>
        </p:spPr>
        <p:txBody>
          <a:bodyPr wrap="square" rtlCol="0">
            <a:spAutoFit/>
          </a:bodyPr>
          <a:lstStyle/>
          <a:p>
            <a:pPr algn="ctr"/>
            <a:r>
              <a:rPr lang="en-GB" sz="3200" i="1" dirty="0">
                <a:latin typeface="Arial" panose="020B0604020202020204" pitchFamily="34" charset="0"/>
                <a:cs typeface="Arial" panose="020B0604020202020204" pitchFamily="34" charset="0"/>
              </a:rPr>
              <a:t>For local agreement and completion</a:t>
            </a:r>
          </a:p>
        </p:txBody>
      </p:sp>
    </p:spTree>
    <p:extLst>
      <p:ext uri="{BB962C8B-B14F-4D97-AF65-F5344CB8AC3E}">
        <p14:creationId xmlns:p14="http://schemas.microsoft.com/office/powerpoint/2010/main" val="104936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with lines and dots&#10;&#10;Description automatically generated">
            <a:extLst>
              <a:ext uri="{FF2B5EF4-FFF2-40B4-BE49-F238E27FC236}">
                <a16:creationId xmlns:a16="http://schemas.microsoft.com/office/drawing/2014/main" id="{B4D5DD1D-7C8C-609E-CF09-86C766C3339A}"/>
              </a:ext>
            </a:extLst>
          </p:cNvPr>
          <p:cNvPicPr>
            <a:picLocks noChangeAspect="1"/>
          </p:cNvPicPr>
          <p:nvPr/>
        </p:nvPicPr>
        <p:blipFill>
          <a:blip r:embed="rId2"/>
          <a:stretch>
            <a:fillRect/>
          </a:stretch>
        </p:blipFill>
        <p:spPr>
          <a:xfrm>
            <a:off x="381185" y="3036349"/>
            <a:ext cx="5596750" cy="3061938"/>
          </a:xfrm>
          <a:prstGeom prst="rect">
            <a:avLst/>
          </a:prstGeom>
        </p:spPr>
      </p:pic>
      <p:sp>
        <p:nvSpPr>
          <p:cNvPr id="2" name="Title 1">
            <a:extLst>
              <a:ext uri="{FF2B5EF4-FFF2-40B4-BE49-F238E27FC236}">
                <a16:creationId xmlns:a16="http://schemas.microsoft.com/office/drawing/2014/main" id="{F2FBCB33-B114-5DF7-C806-CC87B6B97681}"/>
              </a:ext>
            </a:extLst>
          </p:cNvPr>
          <p:cNvSpPr>
            <a:spLocks noGrp="1"/>
          </p:cNvSpPr>
          <p:nvPr>
            <p:ph type="title"/>
          </p:nvPr>
        </p:nvSpPr>
        <p:spPr/>
        <p:txBody>
          <a:bodyPr/>
          <a:lstStyle/>
          <a:p>
            <a:r>
              <a:rPr lang="en-GB" dirty="0">
                <a:latin typeface="Arial"/>
                <a:cs typeface="Arial"/>
              </a:rPr>
              <a:t>Interpreting SPC charts</a:t>
            </a:r>
            <a:endParaRPr lang="en-US" dirty="0"/>
          </a:p>
        </p:txBody>
      </p:sp>
      <p:sp>
        <p:nvSpPr>
          <p:cNvPr id="3" name="Content Placeholder 2">
            <a:extLst>
              <a:ext uri="{FF2B5EF4-FFF2-40B4-BE49-F238E27FC236}">
                <a16:creationId xmlns:a16="http://schemas.microsoft.com/office/drawing/2014/main" id="{95DF131F-7DAE-AFF7-B237-AD3409867200}"/>
              </a:ext>
            </a:extLst>
          </p:cNvPr>
          <p:cNvSpPr>
            <a:spLocks noGrp="1"/>
          </p:cNvSpPr>
          <p:nvPr>
            <p:ph idx="1"/>
          </p:nvPr>
        </p:nvSpPr>
        <p:spPr>
          <a:xfrm>
            <a:off x="251998" y="1008000"/>
            <a:ext cx="11664000" cy="2158482"/>
          </a:xfrm>
        </p:spPr>
        <p:txBody>
          <a:bodyPr vert="horz" lIns="91440" tIns="45720" rIns="91440" bIns="45720" rtlCol="0" anchor="t">
            <a:noAutofit/>
          </a:bodyPr>
          <a:lstStyle/>
          <a:p>
            <a:pPr marL="0" indent="0">
              <a:buNone/>
            </a:pPr>
            <a:r>
              <a:rPr lang="en-GB" sz="1600" dirty="0">
                <a:latin typeface="Arial"/>
                <a:cs typeface="Arial"/>
              </a:rPr>
              <a:t>A statistical process control (SPC) chart is a useful tool to help distinguish between signals (which should be reacted to) and noise (which should not as it is occurring randomly).</a:t>
            </a:r>
          </a:p>
          <a:p>
            <a:pPr marL="0" indent="0">
              <a:buNone/>
            </a:pPr>
            <a:r>
              <a:rPr lang="en-GB" sz="1600" dirty="0">
                <a:latin typeface="Arial"/>
                <a:cs typeface="Arial"/>
              </a:rPr>
              <a:t>The following colour convention identifies important patterns evident within the SPC charts in this report.</a:t>
            </a:r>
          </a:p>
          <a:p>
            <a:pPr marL="0" indent="0">
              <a:buNone/>
            </a:pPr>
            <a:r>
              <a:rPr lang="en-GB" sz="1600" b="1" dirty="0">
                <a:solidFill>
                  <a:srgbClr val="FF6600"/>
                </a:solidFill>
                <a:latin typeface="Arial"/>
                <a:cs typeface="Arial"/>
              </a:rPr>
              <a:t>Orange</a:t>
            </a:r>
            <a:r>
              <a:rPr lang="en-GB" sz="1600" dirty="0">
                <a:latin typeface="Arial"/>
                <a:cs typeface="Arial"/>
              </a:rPr>
              <a:t> – there is a concerning pattern of data which needs to be investigated and improvement actions implemented</a:t>
            </a:r>
          </a:p>
          <a:p>
            <a:pPr marL="0" indent="0">
              <a:buNone/>
            </a:pPr>
            <a:r>
              <a:rPr lang="en-GB" sz="1600" b="1" dirty="0">
                <a:solidFill>
                  <a:srgbClr val="005EB8"/>
                </a:solidFill>
                <a:latin typeface="Arial"/>
                <a:cs typeface="Arial"/>
              </a:rPr>
              <a:t>Blue</a:t>
            </a:r>
            <a:r>
              <a:rPr lang="en-GB" sz="1600" dirty="0">
                <a:latin typeface="Arial"/>
                <a:cs typeface="Arial"/>
              </a:rPr>
              <a:t> – there is a pattern of improvement which should be learnt from</a:t>
            </a:r>
          </a:p>
          <a:p>
            <a:pPr marL="0" indent="0">
              <a:buNone/>
            </a:pPr>
            <a:r>
              <a:rPr lang="en-GB" sz="1600" b="1" dirty="0">
                <a:solidFill>
                  <a:schemeClr val="bg1">
                    <a:lumMod val="50000"/>
                  </a:schemeClr>
                </a:solidFill>
                <a:latin typeface="Arial"/>
                <a:cs typeface="Arial"/>
              </a:rPr>
              <a:t>Grey</a:t>
            </a:r>
            <a:r>
              <a:rPr lang="en-GB" sz="1600" dirty="0">
                <a:latin typeface="Arial"/>
                <a:cs typeface="Arial"/>
              </a:rPr>
              <a:t> – the pattern of variation is to be expected.  The key question to be asked is whether the level of variation is acceptable</a:t>
            </a:r>
          </a:p>
          <a:p>
            <a:pPr marL="0" indent="0">
              <a:lnSpc>
                <a:spcPct val="100000"/>
              </a:lnSpc>
              <a:buNone/>
            </a:pPr>
            <a:br>
              <a:rPr lang="en-GB" sz="1600" dirty="0"/>
            </a:br>
            <a:r>
              <a:rPr lang="en-GB" sz="1600" dirty="0">
                <a:latin typeface="Arial"/>
                <a:cs typeface="Arial"/>
              </a:rPr>
              <a:t> </a:t>
            </a:r>
            <a:endParaRPr lang="en-GB" sz="1600" dirty="0"/>
          </a:p>
        </p:txBody>
      </p:sp>
      <p:sp>
        <p:nvSpPr>
          <p:cNvPr id="4" name="Footer Placeholder 3">
            <a:extLst>
              <a:ext uri="{FF2B5EF4-FFF2-40B4-BE49-F238E27FC236}">
                <a16:creationId xmlns:a16="http://schemas.microsoft.com/office/drawing/2014/main" id="{59859674-5885-48E7-818D-512C99422932}"/>
              </a:ext>
            </a:extLst>
          </p:cNvPr>
          <p:cNvSpPr>
            <a:spLocks noGrp="1"/>
          </p:cNvSpPr>
          <p:nvPr>
            <p:ph type="ftr" sz="quarter" idx="11"/>
          </p:nvPr>
        </p:nvSpPr>
        <p:spPr/>
        <p:txBody>
          <a:bodyPr/>
          <a:lstStyle/>
          <a:p>
            <a:r>
              <a:rPr lang="en-GB" dirty="0"/>
              <a:t>Integrated Performance Report - Our People Data</a:t>
            </a:r>
          </a:p>
        </p:txBody>
      </p:sp>
      <p:sp>
        <p:nvSpPr>
          <p:cNvPr id="5" name="Slide Number Placeholder 4">
            <a:extLst>
              <a:ext uri="{FF2B5EF4-FFF2-40B4-BE49-F238E27FC236}">
                <a16:creationId xmlns:a16="http://schemas.microsoft.com/office/drawing/2014/main" id="{7D4B5AD2-6064-F1B7-1074-3263D6D2972E}"/>
              </a:ext>
            </a:extLst>
          </p:cNvPr>
          <p:cNvSpPr>
            <a:spLocks noGrp="1"/>
          </p:cNvSpPr>
          <p:nvPr>
            <p:ph type="sldNum" sz="quarter" idx="12"/>
          </p:nvPr>
        </p:nvSpPr>
        <p:spPr/>
        <p:txBody>
          <a:bodyPr/>
          <a:lstStyle/>
          <a:p>
            <a:fld id="{434ECC57-02CD-4332-A889-1BA25B575469}" type="slidenum">
              <a:rPr lang="en-GB" smtClean="0"/>
              <a:t>2</a:t>
            </a:fld>
            <a:endParaRPr lang="en-GB"/>
          </a:p>
        </p:txBody>
      </p:sp>
      <p:sp>
        <p:nvSpPr>
          <p:cNvPr id="8" name="Rectangle 7">
            <a:extLst>
              <a:ext uri="{FF2B5EF4-FFF2-40B4-BE49-F238E27FC236}">
                <a16:creationId xmlns:a16="http://schemas.microsoft.com/office/drawing/2014/main" id="{0834402C-63C9-A691-5CBA-A338CED257F8}"/>
              </a:ext>
            </a:extLst>
          </p:cNvPr>
          <p:cNvSpPr/>
          <p:nvPr/>
        </p:nvSpPr>
        <p:spPr>
          <a:xfrm>
            <a:off x="4261162" y="4794647"/>
            <a:ext cx="1607634" cy="2694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ea typeface="Calibri"/>
                <a:cs typeface="Calibri"/>
              </a:rPr>
              <a:t>Improving variation</a:t>
            </a:r>
          </a:p>
        </p:txBody>
      </p:sp>
      <p:sp>
        <p:nvSpPr>
          <p:cNvPr id="9" name="Rectangle 8">
            <a:extLst>
              <a:ext uri="{FF2B5EF4-FFF2-40B4-BE49-F238E27FC236}">
                <a16:creationId xmlns:a16="http://schemas.microsoft.com/office/drawing/2014/main" id="{A4AFCF91-C5FB-4139-69F5-79DD9E69D1FB}"/>
              </a:ext>
            </a:extLst>
          </p:cNvPr>
          <p:cNvSpPr/>
          <p:nvPr/>
        </p:nvSpPr>
        <p:spPr>
          <a:xfrm>
            <a:off x="971322" y="3550778"/>
            <a:ext cx="1607634" cy="334536"/>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ea typeface="Calibri"/>
                <a:cs typeface="Calibri"/>
              </a:rPr>
              <a:t>Concerning variation</a:t>
            </a:r>
          </a:p>
        </p:txBody>
      </p:sp>
      <p:sp>
        <p:nvSpPr>
          <p:cNvPr id="10" name="Rectangle 9">
            <a:extLst>
              <a:ext uri="{FF2B5EF4-FFF2-40B4-BE49-F238E27FC236}">
                <a16:creationId xmlns:a16="http://schemas.microsoft.com/office/drawing/2014/main" id="{BD034DB4-A83F-52D9-B6BE-78C94D91C4C5}"/>
              </a:ext>
            </a:extLst>
          </p:cNvPr>
          <p:cNvSpPr/>
          <p:nvPr/>
        </p:nvSpPr>
        <p:spPr>
          <a:xfrm>
            <a:off x="2955538" y="3555424"/>
            <a:ext cx="1436462" cy="32524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ea typeface="Calibri"/>
                <a:cs typeface="Calibri"/>
              </a:rPr>
              <a:t>Expected variation</a:t>
            </a:r>
          </a:p>
        </p:txBody>
      </p:sp>
      <p:sp>
        <p:nvSpPr>
          <p:cNvPr id="11" name="TextBox 10">
            <a:extLst>
              <a:ext uri="{FF2B5EF4-FFF2-40B4-BE49-F238E27FC236}">
                <a16:creationId xmlns:a16="http://schemas.microsoft.com/office/drawing/2014/main" id="{CE9F070C-54C4-08DA-B088-34E38B8EDC47}"/>
              </a:ext>
            </a:extLst>
          </p:cNvPr>
          <p:cNvSpPr txBox="1"/>
          <p:nvPr/>
        </p:nvSpPr>
        <p:spPr>
          <a:xfrm>
            <a:off x="6107122" y="4929391"/>
            <a:ext cx="622610" cy="24622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dirty="0">
                <a:ea typeface="Calibri"/>
                <a:cs typeface="Calibri"/>
              </a:rPr>
              <a:t>Target</a:t>
            </a:r>
            <a:endParaRPr lang="en-GB" sz="1000" dirty="0"/>
          </a:p>
        </p:txBody>
      </p:sp>
      <p:sp>
        <p:nvSpPr>
          <p:cNvPr id="12" name="TextBox 11">
            <a:extLst>
              <a:ext uri="{FF2B5EF4-FFF2-40B4-BE49-F238E27FC236}">
                <a16:creationId xmlns:a16="http://schemas.microsoft.com/office/drawing/2014/main" id="{1CE2E49D-8632-5E8B-9927-E3740B7513B7}"/>
              </a:ext>
            </a:extLst>
          </p:cNvPr>
          <p:cNvSpPr txBox="1"/>
          <p:nvPr/>
        </p:nvSpPr>
        <p:spPr>
          <a:xfrm>
            <a:off x="6107122" y="4604147"/>
            <a:ext cx="622610" cy="24622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ea typeface="Calibri"/>
                <a:cs typeface="Calibri"/>
              </a:rPr>
              <a:t>LPL</a:t>
            </a:r>
            <a:endParaRPr lang="en-GB" sz="1000"/>
          </a:p>
        </p:txBody>
      </p:sp>
      <p:sp>
        <p:nvSpPr>
          <p:cNvPr id="13" name="TextBox 12">
            <a:extLst>
              <a:ext uri="{FF2B5EF4-FFF2-40B4-BE49-F238E27FC236}">
                <a16:creationId xmlns:a16="http://schemas.microsoft.com/office/drawing/2014/main" id="{E6C6FFF7-1BDA-CAED-66A6-C81F0B5FDF99}"/>
              </a:ext>
            </a:extLst>
          </p:cNvPr>
          <p:cNvSpPr txBox="1"/>
          <p:nvPr/>
        </p:nvSpPr>
        <p:spPr>
          <a:xfrm>
            <a:off x="6107122" y="4249016"/>
            <a:ext cx="622610" cy="24622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ea typeface="Calibri"/>
                <a:cs typeface="Calibri"/>
              </a:rPr>
              <a:t>Average</a:t>
            </a:r>
            <a:endParaRPr lang="en-GB" sz="1000"/>
          </a:p>
        </p:txBody>
      </p:sp>
      <p:sp>
        <p:nvSpPr>
          <p:cNvPr id="14" name="TextBox 13">
            <a:extLst>
              <a:ext uri="{FF2B5EF4-FFF2-40B4-BE49-F238E27FC236}">
                <a16:creationId xmlns:a16="http://schemas.microsoft.com/office/drawing/2014/main" id="{3DCB0DE8-4F8A-68F6-E303-5764B00A3401}"/>
              </a:ext>
            </a:extLst>
          </p:cNvPr>
          <p:cNvSpPr txBox="1"/>
          <p:nvPr/>
        </p:nvSpPr>
        <p:spPr>
          <a:xfrm>
            <a:off x="6083998" y="3861884"/>
            <a:ext cx="622610" cy="24622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dirty="0">
                <a:ea typeface="Calibri"/>
                <a:cs typeface="Calibri"/>
              </a:rPr>
              <a:t>UPL</a:t>
            </a:r>
            <a:endParaRPr lang="en-US" dirty="0"/>
          </a:p>
        </p:txBody>
      </p:sp>
      <p:sp>
        <p:nvSpPr>
          <p:cNvPr id="17" name="Content Placeholder 2">
            <a:extLst>
              <a:ext uri="{FF2B5EF4-FFF2-40B4-BE49-F238E27FC236}">
                <a16:creationId xmlns:a16="http://schemas.microsoft.com/office/drawing/2014/main" id="{FB0521BE-9F5E-23E6-9084-E06B51C211F7}"/>
              </a:ext>
            </a:extLst>
          </p:cNvPr>
          <p:cNvSpPr txBox="1">
            <a:spLocks/>
          </p:cNvSpPr>
          <p:nvPr/>
        </p:nvSpPr>
        <p:spPr>
          <a:xfrm>
            <a:off x="6973015" y="3116277"/>
            <a:ext cx="5072170" cy="21584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latin typeface="Arial"/>
                <a:cs typeface="Arial"/>
              </a:rPr>
              <a:t>The dotted lines on SPC charts (upper and lower process limits) describe the range of variation that can be expected.</a:t>
            </a:r>
          </a:p>
          <a:p>
            <a:pPr marL="0" indent="0">
              <a:buFont typeface="Arial" panose="020B0604020202020204" pitchFamily="34" charset="0"/>
              <a:buNone/>
            </a:pPr>
            <a:r>
              <a:rPr lang="en-GB" sz="1600" dirty="0">
                <a:latin typeface="Arial"/>
                <a:cs typeface="Arial"/>
              </a:rPr>
              <a:t>Process limits are very helpful in understanding whether a target or standard (the </a:t>
            </a:r>
            <a:r>
              <a:rPr lang="en-GB" sz="1600" b="1" dirty="0">
                <a:solidFill>
                  <a:srgbClr val="FF0000"/>
                </a:solidFill>
                <a:latin typeface="Arial"/>
                <a:cs typeface="Arial"/>
              </a:rPr>
              <a:t>red</a:t>
            </a:r>
            <a:r>
              <a:rPr lang="en-GB" sz="1600" dirty="0">
                <a:latin typeface="Arial"/>
                <a:cs typeface="Arial"/>
              </a:rPr>
              <a:t> line) can be achieved always, never (as in this example) or sometimes.</a:t>
            </a:r>
          </a:p>
          <a:p>
            <a:pPr marL="0" indent="0">
              <a:buFont typeface="Arial" panose="020B0604020202020204" pitchFamily="34" charset="0"/>
              <a:buNone/>
            </a:pPr>
            <a:r>
              <a:rPr lang="en-GB" sz="1600" dirty="0">
                <a:latin typeface="Arial"/>
                <a:cs typeface="Arial"/>
              </a:rPr>
              <a:t>SPC charts therefore describe not only the type of variation in data, but also provide an indication of the likelihood of achieving target.</a:t>
            </a:r>
          </a:p>
          <a:p>
            <a:pPr marL="0" indent="0">
              <a:buFont typeface="Arial" panose="020B0604020202020204" pitchFamily="34" charset="0"/>
              <a:buNone/>
            </a:pPr>
            <a:r>
              <a:rPr lang="en-GB" sz="1600" dirty="0">
                <a:latin typeface="Arial"/>
                <a:cs typeface="Arial"/>
              </a:rPr>
              <a:t>Summary icons have been developed to provide an at-a-glance view. These are described on the following page.</a:t>
            </a:r>
          </a:p>
        </p:txBody>
      </p:sp>
      <p:sp>
        <p:nvSpPr>
          <p:cNvPr id="19" name="TextBox 18">
            <a:extLst>
              <a:ext uri="{FF2B5EF4-FFF2-40B4-BE49-F238E27FC236}">
                <a16:creationId xmlns:a16="http://schemas.microsoft.com/office/drawing/2014/main" id="{F328C0E3-829D-E675-25AE-D70466F810F7}"/>
              </a:ext>
            </a:extLst>
          </p:cNvPr>
          <p:cNvSpPr txBox="1"/>
          <p:nvPr/>
        </p:nvSpPr>
        <p:spPr>
          <a:xfrm>
            <a:off x="774676" y="5096957"/>
            <a:ext cx="1201607" cy="24622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dirty="0">
                <a:solidFill>
                  <a:srgbClr val="FF0000"/>
                </a:solidFill>
                <a:ea typeface="Calibri"/>
                <a:cs typeface="Calibri"/>
              </a:rPr>
              <a:t>To be less than</a:t>
            </a:r>
            <a:endParaRPr lang="en-US" b="1" dirty="0">
              <a:solidFill>
                <a:srgbClr val="FF0000"/>
              </a:solidFill>
            </a:endParaRPr>
          </a:p>
        </p:txBody>
      </p:sp>
    </p:spTree>
    <p:extLst>
      <p:ext uri="{BB962C8B-B14F-4D97-AF65-F5344CB8AC3E}">
        <p14:creationId xmlns:p14="http://schemas.microsoft.com/office/powerpoint/2010/main" val="99425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lstStyle/>
          <a:p>
            <a:r>
              <a:rPr lang="en-GB" dirty="0"/>
              <a:t>Interpreting summary icons</a:t>
            </a:r>
          </a:p>
        </p:txBody>
      </p:sp>
      <p:sp>
        <p:nvSpPr>
          <p:cNvPr id="3" name="Footer Placeholder 2">
            <a:extLst>
              <a:ext uri="{FF2B5EF4-FFF2-40B4-BE49-F238E27FC236}">
                <a16:creationId xmlns:a16="http://schemas.microsoft.com/office/drawing/2014/main" id="{DD83BF1A-737D-72CF-F8FF-BE1E0053CF3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FA118907-2EF6-E529-0ECE-EC2E978C0998}"/>
              </a:ext>
            </a:extLst>
          </p:cNvPr>
          <p:cNvSpPr>
            <a:spLocks noGrp="1"/>
          </p:cNvSpPr>
          <p:nvPr>
            <p:ph type="sldNum" sz="quarter" idx="12"/>
          </p:nvPr>
        </p:nvSpPr>
        <p:spPr/>
        <p:txBody>
          <a:bodyPr/>
          <a:lstStyle/>
          <a:p>
            <a:fld id="{434ECC57-02CD-4332-A889-1BA25B575469}" type="slidenum">
              <a:rPr lang="en-GB" smtClean="0"/>
              <a:t>3</a:t>
            </a:fld>
            <a:endParaRPr lang="en-GB"/>
          </a:p>
        </p:txBody>
      </p:sp>
      <p:graphicFrame>
        <p:nvGraphicFramePr>
          <p:cNvPr id="12" name="Table 6">
            <a:extLst>
              <a:ext uri="{FF2B5EF4-FFF2-40B4-BE49-F238E27FC236}">
                <a16:creationId xmlns:a16="http://schemas.microsoft.com/office/drawing/2014/main" id="{788323F6-5531-8085-CC31-68DA6D99C866}"/>
              </a:ext>
            </a:extLst>
          </p:cNvPr>
          <p:cNvGraphicFramePr>
            <a:graphicFrameLocks/>
          </p:cNvGraphicFramePr>
          <p:nvPr>
            <p:extLst>
              <p:ext uri="{D42A27DB-BD31-4B8C-83A1-F6EECF244321}">
                <p14:modId xmlns:p14="http://schemas.microsoft.com/office/powerpoint/2010/main" val="1370585115"/>
              </p:ext>
            </p:extLst>
          </p:nvPr>
        </p:nvGraphicFramePr>
        <p:xfrm>
          <a:off x="60527" y="1313489"/>
          <a:ext cx="12070420" cy="2304760"/>
        </p:xfrm>
        <a:graphic>
          <a:graphicData uri="http://schemas.openxmlformats.org/drawingml/2006/table">
            <a:tbl>
              <a:tblPr firstRow="1" bandRow="1">
                <a:tableStyleId>{8799B23B-EC83-4686-B30A-512413B5E67A}</a:tableStyleId>
              </a:tblPr>
              <a:tblGrid>
                <a:gridCol w="1340434">
                  <a:extLst>
                    <a:ext uri="{9D8B030D-6E8A-4147-A177-3AD203B41FA5}">
                      <a16:colId xmlns:a16="http://schemas.microsoft.com/office/drawing/2014/main" val="571010057"/>
                    </a:ext>
                  </a:extLst>
                </a:gridCol>
                <a:gridCol w="2302532">
                  <a:extLst>
                    <a:ext uri="{9D8B030D-6E8A-4147-A177-3AD203B41FA5}">
                      <a16:colId xmlns:a16="http://schemas.microsoft.com/office/drawing/2014/main" val="3478777620"/>
                    </a:ext>
                  </a:extLst>
                </a:gridCol>
                <a:gridCol w="4154369">
                  <a:extLst>
                    <a:ext uri="{9D8B030D-6E8A-4147-A177-3AD203B41FA5}">
                      <a16:colId xmlns:a16="http://schemas.microsoft.com/office/drawing/2014/main" val="3663201021"/>
                    </a:ext>
                  </a:extLst>
                </a:gridCol>
                <a:gridCol w="4273085">
                  <a:extLst>
                    <a:ext uri="{9D8B030D-6E8A-4147-A177-3AD203B41FA5}">
                      <a16:colId xmlns:a16="http://schemas.microsoft.com/office/drawing/2014/main" val="3419414664"/>
                    </a:ext>
                  </a:extLst>
                </a:gridCol>
              </a:tblGrid>
              <a:tr h="288000">
                <a:tc>
                  <a:txBody>
                    <a:bodyPr/>
                    <a:lstStyle/>
                    <a:p>
                      <a:pPr algn="ctr"/>
                      <a:endParaRPr lang="en-GB" sz="1100" dirty="0"/>
                    </a:p>
                  </a:txBody>
                  <a:tcPr anchor="ctr"/>
                </a:tc>
                <a:tc gridSpan="3">
                  <a:txBody>
                    <a:bodyPr/>
                    <a:lstStyle/>
                    <a:p>
                      <a:pPr algn="ctr"/>
                      <a:r>
                        <a:rPr lang="en-GB" sz="1200" dirty="0">
                          <a:solidFill>
                            <a:schemeClr val="bg1"/>
                          </a:solidFill>
                        </a:rPr>
                        <a:t>Variation / performance Icons</a:t>
                      </a:r>
                    </a:p>
                  </a:txBody>
                  <a:tcPr anchor="ctr">
                    <a:solidFill>
                      <a:schemeClr val="tx1"/>
                    </a:solidFill>
                  </a:tcPr>
                </a:tc>
                <a:tc hMerge="1">
                  <a:txBody>
                    <a:bodyPr/>
                    <a:lstStyle/>
                    <a:p>
                      <a:pPr algn="ctr"/>
                      <a:endParaRPr lang="en-GB" sz="1100" dirty="0"/>
                    </a:p>
                  </a:txBody>
                  <a:tcPr anchor="ctr"/>
                </a:tc>
                <a:tc hMerge="1">
                  <a:txBody>
                    <a:bodyPr/>
                    <a:lstStyle/>
                    <a:p>
                      <a:pPr algn="ctr"/>
                      <a:endParaRPr lang="en-GB" sz="1100" dirty="0"/>
                    </a:p>
                  </a:txBody>
                  <a:tcPr anchor="ctr"/>
                </a:tc>
                <a:extLst>
                  <a:ext uri="{0D108BD9-81ED-4DB2-BD59-A6C34878D82A}">
                    <a16:rowId xmlns:a16="http://schemas.microsoft.com/office/drawing/2014/main" val="1055493235"/>
                  </a:ext>
                </a:extLst>
              </a:tr>
              <a:tr h="370840">
                <a:tc>
                  <a:txBody>
                    <a:bodyPr/>
                    <a:lstStyle/>
                    <a:p>
                      <a:pPr algn="ctr"/>
                      <a:r>
                        <a:rPr lang="en-GB" sz="1100" b="1" i="0" dirty="0">
                          <a:latin typeface="Arial" panose="020B0604020202020204" pitchFamily="34" charset="0"/>
                          <a:cs typeface="Arial" panose="020B0604020202020204" pitchFamily="34" charset="0"/>
                        </a:rPr>
                        <a:t>Icon</a:t>
                      </a:r>
                    </a:p>
                  </a:txBody>
                  <a:tcPr anchor="ctr"/>
                </a:tc>
                <a:tc>
                  <a:txBody>
                    <a:bodyPr/>
                    <a:lstStyle/>
                    <a:p>
                      <a:pPr algn="ctr"/>
                      <a:r>
                        <a:rPr lang="en-GB" sz="1100" b="1" i="0" dirty="0">
                          <a:latin typeface="Arial" panose="020B0604020202020204" pitchFamily="34" charset="0"/>
                          <a:cs typeface="Arial" panose="020B0604020202020204" pitchFamily="34" charset="0"/>
                        </a:rPr>
                        <a:t>Technical description</a:t>
                      </a:r>
                    </a:p>
                  </a:txBody>
                  <a:tcPr anchor="ctr"/>
                </a:tc>
                <a:tc>
                  <a:txBody>
                    <a:bodyPr/>
                    <a:lstStyle/>
                    <a:p>
                      <a:pPr algn="ctr"/>
                      <a:r>
                        <a:rPr lang="en-GB" sz="1100" b="1" i="0" dirty="0">
                          <a:latin typeface="Arial" panose="020B0604020202020204" pitchFamily="34" charset="0"/>
                          <a:cs typeface="Arial" panose="020B0604020202020204" pitchFamily="34" charset="0"/>
                        </a:rPr>
                        <a:t>What does this mean?</a:t>
                      </a:r>
                    </a:p>
                  </a:txBody>
                  <a:tcPr anchor="ctr"/>
                </a:tc>
                <a:tc>
                  <a:txBody>
                    <a:bodyPr/>
                    <a:lstStyle/>
                    <a:p>
                      <a:pPr algn="ctr"/>
                      <a:r>
                        <a:rPr lang="en-GB" sz="1100" b="1" i="0" dirty="0">
                          <a:latin typeface="Arial" panose="020B0604020202020204" pitchFamily="34" charset="0"/>
                          <a:cs typeface="Arial" panose="020B0604020202020204" pitchFamily="34" charset="0"/>
                        </a:rPr>
                        <a:t>What should we do?</a:t>
                      </a:r>
                    </a:p>
                  </a:txBody>
                  <a:tcPr anchor="ctr"/>
                </a:tc>
                <a:extLst>
                  <a:ext uri="{0D108BD9-81ED-4DB2-BD59-A6C34878D82A}">
                    <a16:rowId xmlns:a16="http://schemas.microsoft.com/office/drawing/2014/main" val="2919114148"/>
                  </a:ext>
                </a:extLst>
              </a:tr>
              <a:tr h="482290">
                <a:tc>
                  <a:txBody>
                    <a:bodyPr/>
                    <a:lstStyle/>
                    <a:p>
                      <a:endParaRPr lang="en-GB" sz="10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Common cause variation, NO SIGNIFICANT CHANGE.</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dirty="0">
                          <a:effectLst/>
                          <a:latin typeface="Arial" panose="020B0604020202020204" pitchFamily="34" charset="0"/>
                          <a:cs typeface="Arial" panose="020B0604020202020204" pitchFamily="34" charset="0"/>
                        </a:rPr>
                        <a:t>This system or process is </a:t>
                      </a:r>
                      <a:r>
                        <a:rPr lang="en-GB" sz="1000" b="1" dirty="0">
                          <a:effectLst/>
                          <a:latin typeface="Arial" panose="020B0604020202020204" pitchFamily="34" charset="0"/>
                          <a:cs typeface="Arial" panose="020B0604020202020204" pitchFamily="34" charset="0"/>
                        </a:rPr>
                        <a:t>currently not changing significantly</a:t>
                      </a:r>
                      <a:r>
                        <a:rPr lang="en-GB" sz="1000" dirty="0">
                          <a:effectLst/>
                          <a:latin typeface="Arial" panose="020B0604020202020204" pitchFamily="34" charset="0"/>
                          <a:cs typeface="Arial" panose="020B0604020202020204" pitchFamily="34" charset="0"/>
                        </a:rPr>
                        <a:t>. It shows the level of natural variation you can expect from the process or system itself.</a:t>
                      </a:r>
                      <a:endParaRPr lang="en-GB" sz="1000" dirty="0">
                        <a:latin typeface="Arial" panose="020B0604020202020204" pitchFamily="34" charset="0"/>
                        <a:cs typeface="Arial" panose="020B0604020202020204" pitchFamily="34" charset="0"/>
                      </a:endParaRPr>
                    </a:p>
                  </a:txBody>
                  <a:tcPr anchor="ctr"/>
                </a:tc>
                <a:tc>
                  <a:txBody>
                    <a:bodyPr/>
                    <a:lstStyle/>
                    <a:p>
                      <a:pPr algn="l"/>
                      <a:r>
                        <a:rPr lang="en-GB" sz="1000" b="1" dirty="0">
                          <a:latin typeface="Arial" panose="020B0604020202020204" pitchFamily="34" charset="0"/>
                          <a:cs typeface="Arial" panose="020B0604020202020204" pitchFamily="34" charset="0"/>
                        </a:rPr>
                        <a:t>Consider if the level/range of variation is acceptable</a:t>
                      </a:r>
                      <a:r>
                        <a:rPr lang="en-GB" sz="1000" dirty="0">
                          <a:latin typeface="Arial" panose="020B0604020202020204" pitchFamily="34" charset="0"/>
                          <a:cs typeface="Arial" panose="020B0604020202020204" pitchFamily="34" charset="0"/>
                        </a:rPr>
                        <a:t>. If the process limits are far apart you may want to change something to reduce the variation in performance.</a:t>
                      </a:r>
                    </a:p>
                  </a:txBody>
                  <a:tcPr anchor="ctr"/>
                </a:tc>
                <a:extLst>
                  <a:ext uri="{0D108BD9-81ED-4DB2-BD59-A6C34878D82A}">
                    <a16:rowId xmlns:a16="http://schemas.microsoft.com/office/drawing/2014/main" val="2702536453"/>
                  </a:ext>
                </a:extLst>
              </a:tr>
              <a:tr h="503120">
                <a:tc>
                  <a:txBody>
                    <a:bodyPr/>
                    <a:lstStyle/>
                    <a:p>
                      <a:endParaRPr lang="en-GB" sz="10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 cause variation of a CONCERNING nature.</a:t>
                      </a:r>
                    </a:p>
                  </a:txBody>
                  <a:tcPr anchor="ctr"/>
                </a:tc>
                <a:tc>
                  <a:txBody>
                    <a:bodyPr/>
                    <a:lstStyle/>
                    <a:p>
                      <a:pPr algn="l"/>
                      <a:r>
                        <a:rPr lang="en-GB" sz="1000" b="1" dirty="0">
                          <a:effectLst/>
                          <a:latin typeface="Arial" panose="020B0604020202020204" pitchFamily="34" charset="0"/>
                          <a:cs typeface="Arial" panose="020B0604020202020204" pitchFamily="34" charset="0"/>
                        </a:rPr>
                        <a:t>Something’s going on! </a:t>
                      </a:r>
                      <a:r>
                        <a:rPr lang="en-GB" sz="1000" b="0" dirty="0">
                          <a:effectLst/>
                          <a:latin typeface="Arial" panose="020B0604020202020204" pitchFamily="34" charset="0"/>
                          <a:cs typeface="Arial" panose="020B0604020202020204" pitchFamily="34" charset="0"/>
                        </a:rPr>
                        <a:t>S</a:t>
                      </a:r>
                      <a:r>
                        <a:rPr lang="en-GB" sz="1000" dirty="0">
                          <a:latin typeface="Arial" panose="020B0604020202020204" pitchFamily="34" charset="0"/>
                          <a:cs typeface="Arial" panose="020B0604020202020204" pitchFamily="34" charset="0"/>
                        </a:rPr>
                        <a:t>omething, a one-off or a continued trend or shift of numbers in the wrong direction</a:t>
                      </a:r>
                    </a:p>
                  </a:txBody>
                  <a:tcPr anchor="ctr"/>
                </a:tc>
                <a:tc>
                  <a:txBody>
                    <a:bodyPr/>
                    <a:lstStyle/>
                    <a:p>
                      <a:pPr algn="l"/>
                      <a:r>
                        <a:rPr lang="en-GB" sz="1000" b="1" dirty="0">
                          <a:latin typeface="Arial" panose="020B0604020202020204" pitchFamily="34" charset="0"/>
                          <a:cs typeface="Arial" panose="020B0604020202020204" pitchFamily="34" charset="0"/>
                        </a:rPr>
                        <a:t>Investigate</a:t>
                      </a:r>
                      <a:r>
                        <a:rPr lang="en-GB" sz="1000" dirty="0">
                          <a:latin typeface="Arial" panose="020B0604020202020204" pitchFamily="34" charset="0"/>
                          <a:cs typeface="Arial" panose="020B0604020202020204" pitchFamily="34" charset="0"/>
                        </a:rPr>
                        <a:t> to find out what is happening / has happened.</a:t>
                      </a:r>
                    </a:p>
                    <a:p>
                      <a:pPr algn="l"/>
                      <a:r>
                        <a:rPr lang="en-GB" sz="1000" dirty="0">
                          <a:latin typeface="Arial" panose="020B0604020202020204" pitchFamily="34" charset="0"/>
                          <a:cs typeface="Arial" panose="020B0604020202020204" pitchFamily="34" charset="0"/>
                        </a:rPr>
                        <a:t>Is it a one off event that you can explain?</a:t>
                      </a:r>
                    </a:p>
                    <a:p>
                      <a:pPr algn="l"/>
                      <a:r>
                        <a:rPr lang="en-GB" sz="1000" dirty="0">
                          <a:latin typeface="Arial" panose="020B0604020202020204" pitchFamily="34" charset="0"/>
                          <a:cs typeface="Arial" panose="020B0604020202020204" pitchFamily="34" charset="0"/>
                        </a:rPr>
                        <a:t>Or do you need to change something?</a:t>
                      </a:r>
                    </a:p>
                  </a:txBody>
                  <a:tcPr anchor="ctr"/>
                </a:tc>
                <a:extLst>
                  <a:ext uri="{0D108BD9-81ED-4DB2-BD59-A6C34878D82A}">
                    <a16:rowId xmlns:a16="http://schemas.microsoft.com/office/drawing/2014/main" val="1067029842"/>
                  </a:ext>
                </a:extLst>
              </a:tr>
              <a:tr h="330939">
                <a:tc>
                  <a:txBody>
                    <a:bodyPr/>
                    <a:lstStyle/>
                    <a:p>
                      <a:endParaRPr lang="en-GB" dirty="0">
                        <a:latin typeface="Arial" panose="020B0604020202020204" pitchFamily="34" charset="0"/>
                        <a:cs typeface="Arial" panose="020B0604020202020204" pitchFamily="34" charset="0"/>
                      </a:endParaRPr>
                    </a:p>
                  </a:txBody>
                  <a:tcPr/>
                </a:tc>
                <a:tc>
                  <a:txBody>
                    <a:bodyPr/>
                    <a:lstStyle/>
                    <a:p>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 cause variation of an IMPROVING nature.</a:t>
                      </a:r>
                      <a:endParaRPr lang="en-GB" sz="20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latin typeface="Arial" panose="020B0604020202020204" pitchFamily="34" charset="0"/>
                          <a:cs typeface="Arial" panose="020B0604020202020204" pitchFamily="34" charset="0"/>
                        </a:rPr>
                        <a:t>Something good is happening! </a:t>
                      </a:r>
                      <a:r>
                        <a:rPr lang="en-GB" sz="1000" b="0" dirty="0">
                          <a:effectLst/>
                          <a:latin typeface="Arial" panose="020B0604020202020204" pitchFamily="34" charset="0"/>
                          <a:cs typeface="Arial" panose="020B0604020202020204" pitchFamily="34" charset="0"/>
                        </a:rPr>
                        <a:t>S</a:t>
                      </a:r>
                      <a:r>
                        <a:rPr lang="en-GB" sz="1000" dirty="0">
                          <a:latin typeface="Arial" panose="020B0604020202020204" pitchFamily="34" charset="0"/>
                          <a:cs typeface="Arial" panose="020B0604020202020204" pitchFamily="34" charset="0"/>
                        </a:rPr>
                        <a:t>omething, a one-off or a continued trend or shift of numbers in the right direction. Well done!</a:t>
                      </a:r>
                    </a:p>
                  </a:txBody>
                  <a:tcPr anchor="ctr"/>
                </a:tc>
                <a:tc>
                  <a:txBody>
                    <a:bodyPr/>
                    <a:lstStyle/>
                    <a:p>
                      <a:pPr algn="l"/>
                      <a:r>
                        <a:rPr lang="en-GB" sz="1000" dirty="0">
                          <a:latin typeface="Arial" panose="020B0604020202020204" pitchFamily="34" charset="0"/>
                          <a:cs typeface="Arial" panose="020B0604020202020204" pitchFamily="34" charset="0"/>
                        </a:rPr>
                        <a:t>Find out what is happening / has happened.</a:t>
                      </a:r>
                    </a:p>
                    <a:p>
                      <a:pPr algn="l"/>
                      <a:r>
                        <a:rPr lang="en-GB" sz="1000" b="1" dirty="0">
                          <a:latin typeface="Arial" panose="020B0604020202020204" pitchFamily="34" charset="0"/>
                          <a:cs typeface="Arial" panose="020B0604020202020204" pitchFamily="34" charset="0"/>
                        </a:rPr>
                        <a:t>Celebrate </a:t>
                      </a:r>
                      <a:r>
                        <a:rPr lang="en-GB" sz="1000" dirty="0">
                          <a:latin typeface="Arial" panose="020B0604020202020204" pitchFamily="34" charset="0"/>
                          <a:cs typeface="Arial" panose="020B0604020202020204" pitchFamily="34" charset="0"/>
                        </a:rPr>
                        <a:t>the improvement or success.</a:t>
                      </a:r>
                    </a:p>
                    <a:p>
                      <a:pPr algn="l"/>
                      <a:r>
                        <a:rPr lang="en-GB" sz="1000" dirty="0">
                          <a:latin typeface="Arial" panose="020B0604020202020204" pitchFamily="34" charset="0"/>
                          <a:cs typeface="Arial" panose="020B0604020202020204" pitchFamily="34" charset="0"/>
                        </a:rPr>
                        <a:t>Is there </a:t>
                      </a:r>
                      <a:r>
                        <a:rPr lang="en-GB" sz="1000" b="1" dirty="0">
                          <a:latin typeface="Arial" panose="020B0604020202020204" pitchFamily="34" charset="0"/>
                          <a:cs typeface="Arial" panose="020B0604020202020204" pitchFamily="34" charset="0"/>
                        </a:rPr>
                        <a:t>learning</a:t>
                      </a:r>
                      <a:r>
                        <a:rPr lang="en-GB" sz="1000" dirty="0">
                          <a:latin typeface="Arial" panose="020B0604020202020204" pitchFamily="34" charset="0"/>
                          <a:cs typeface="Arial" panose="020B0604020202020204" pitchFamily="34" charset="0"/>
                        </a:rPr>
                        <a:t> that can be shared to other areas?</a:t>
                      </a:r>
                    </a:p>
                  </a:txBody>
                  <a:tcPr anchor="ctr"/>
                </a:tc>
                <a:extLst>
                  <a:ext uri="{0D108BD9-81ED-4DB2-BD59-A6C34878D82A}">
                    <a16:rowId xmlns:a16="http://schemas.microsoft.com/office/drawing/2014/main" val="1943103952"/>
                  </a:ext>
                </a:extLst>
              </a:tr>
            </a:tbl>
          </a:graphicData>
        </a:graphic>
      </p:graphicFrame>
      <p:grpSp>
        <p:nvGrpSpPr>
          <p:cNvPr id="13" name="Group 12">
            <a:extLst>
              <a:ext uri="{FF2B5EF4-FFF2-40B4-BE49-F238E27FC236}">
                <a16:creationId xmlns:a16="http://schemas.microsoft.com/office/drawing/2014/main" id="{B1DD2D12-4C04-F433-E56E-9C59921B51B2}"/>
              </a:ext>
            </a:extLst>
          </p:cNvPr>
          <p:cNvGrpSpPr/>
          <p:nvPr/>
        </p:nvGrpSpPr>
        <p:grpSpPr>
          <a:xfrm>
            <a:off x="238067" y="2056720"/>
            <a:ext cx="955473" cy="1372423"/>
            <a:chOff x="728279" y="1738785"/>
            <a:chExt cx="955473" cy="1372423"/>
          </a:xfrm>
        </p:grpSpPr>
        <p:pic>
          <p:nvPicPr>
            <p:cNvPr id="14" name="Picture 13">
              <a:extLst>
                <a:ext uri="{FF2B5EF4-FFF2-40B4-BE49-F238E27FC236}">
                  <a16:creationId xmlns:a16="http://schemas.microsoft.com/office/drawing/2014/main" id="{AF54DD35-37F3-B1DA-FC52-ED4F0F0789CA}"/>
                </a:ext>
              </a:extLst>
            </p:cNvPr>
            <p:cNvPicPr>
              <a:picLocks noChangeAspect="1"/>
            </p:cNvPicPr>
            <p:nvPr/>
          </p:nvPicPr>
          <p:blipFill>
            <a:blip r:embed="rId2"/>
            <a:stretch>
              <a:fillRect/>
            </a:stretch>
          </p:blipFill>
          <p:spPr>
            <a:xfrm>
              <a:off x="985560" y="1738785"/>
              <a:ext cx="396000" cy="365538"/>
            </a:xfrm>
            <a:prstGeom prst="rect">
              <a:avLst/>
            </a:prstGeom>
          </p:spPr>
        </p:pic>
        <p:pic>
          <p:nvPicPr>
            <p:cNvPr id="15" name="Picture 14">
              <a:extLst>
                <a:ext uri="{FF2B5EF4-FFF2-40B4-BE49-F238E27FC236}">
                  <a16:creationId xmlns:a16="http://schemas.microsoft.com/office/drawing/2014/main" id="{911F24CA-8DC8-7FC4-CA31-20FA75BE676F}"/>
                </a:ext>
              </a:extLst>
            </p:cNvPr>
            <p:cNvPicPr>
              <a:picLocks noChangeAspect="1"/>
            </p:cNvPicPr>
            <p:nvPr/>
          </p:nvPicPr>
          <p:blipFill>
            <a:blip r:embed="rId3"/>
            <a:stretch>
              <a:fillRect/>
            </a:stretch>
          </p:blipFill>
          <p:spPr>
            <a:xfrm>
              <a:off x="728279" y="2228252"/>
              <a:ext cx="396000" cy="365538"/>
            </a:xfrm>
            <a:prstGeom prst="rect">
              <a:avLst/>
            </a:prstGeom>
          </p:spPr>
        </p:pic>
        <p:pic>
          <p:nvPicPr>
            <p:cNvPr id="16" name="Picture 15">
              <a:extLst>
                <a:ext uri="{FF2B5EF4-FFF2-40B4-BE49-F238E27FC236}">
                  <a16:creationId xmlns:a16="http://schemas.microsoft.com/office/drawing/2014/main" id="{2716DB83-8877-813E-616A-C332D7F2F628}"/>
                </a:ext>
              </a:extLst>
            </p:cNvPr>
            <p:cNvPicPr>
              <a:picLocks noChangeAspect="1"/>
            </p:cNvPicPr>
            <p:nvPr/>
          </p:nvPicPr>
          <p:blipFill>
            <a:blip r:embed="rId4"/>
            <a:stretch>
              <a:fillRect/>
            </a:stretch>
          </p:blipFill>
          <p:spPr>
            <a:xfrm>
              <a:off x="1287752" y="2230800"/>
              <a:ext cx="396000" cy="367200"/>
            </a:xfrm>
            <a:prstGeom prst="rect">
              <a:avLst/>
            </a:prstGeom>
          </p:spPr>
        </p:pic>
        <p:pic>
          <p:nvPicPr>
            <p:cNvPr id="17" name="Picture 16">
              <a:extLst>
                <a:ext uri="{FF2B5EF4-FFF2-40B4-BE49-F238E27FC236}">
                  <a16:creationId xmlns:a16="http://schemas.microsoft.com/office/drawing/2014/main" id="{AF44BEAA-5FF4-FE91-626E-68C9592E1988}"/>
                </a:ext>
              </a:extLst>
            </p:cNvPr>
            <p:cNvPicPr>
              <a:picLocks noChangeAspect="1"/>
            </p:cNvPicPr>
            <p:nvPr/>
          </p:nvPicPr>
          <p:blipFill>
            <a:blip r:embed="rId5"/>
            <a:stretch>
              <a:fillRect/>
            </a:stretch>
          </p:blipFill>
          <p:spPr>
            <a:xfrm>
              <a:off x="728279" y="2744008"/>
              <a:ext cx="396000" cy="367200"/>
            </a:xfrm>
            <a:prstGeom prst="rect">
              <a:avLst/>
            </a:prstGeom>
          </p:spPr>
        </p:pic>
        <p:pic>
          <p:nvPicPr>
            <p:cNvPr id="18" name="Picture 17">
              <a:extLst>
                <a:ext uri="{FF2B5EF4-FFF2-40B4-BE49-F238E27FC236}">
                  <a16:creationId xmlns:a16="http://schemas.microsoft.com/office/drawing/2014/main" id="{A6E61A21-3402-70A1-6626-BA9DBB1B8376}"/>
                </a:ext>
              </a:extLst>
            </p:cNvPr>
            <p:cNvPicPr>
              <a:picLocks noChangeAspect="1"/>
            </p:cNvPicPr>
            <p:nvPr/>
          </p:nvPicPr>
          <p:blipFill>
            <a:blip r:embed="rId6"/>
            <a:stretch>
              <a:fillRect/>
            </a:stretch>
          </p:blipFill>
          <p:spPr>
            <a:xfrm>
              <a:off x="1287752" y="2744008"/>
              <a:ext cx="396000" cy="367200"/>
            </a:xfrm>
            <a:prstGeom prst="rect">
              <a:avLst/>
            </a:prstGeom>
          </p:spPr>
        </p:pic>
      </p:grpSp>
      <p:graphicFrame>
        <p:nvGraphicFramePr>
          <p:cNvPr id="19" name="Table 6">
            <a:extLst>
              <a:ext uri="{FF2B5EF4-FFF2-40B4-BE49-F238E27FC236}">
                <a16:creationId xmlns:a16="http://schemas.microsoft.com/office/drawing/2014/main" id="{12280E01-35C1-B511-0FDD-6C002A72C05A}"/>
              </a:ext>
            </a:extLst>
          </p:cNvPr>
          <p:cNvGraphicFramePr>
            <a:graphicFrameLocks/>
          </p:cNvGraphicFramePr>
          <p:nvPr>
            <p:extLst>
              <p:ext uri="{D42A27DB-BD31-4B8C-83A1-F6EECF244321}">
                <p14:modId xmlns:p14="http://schemas.microsoft.com/office/powerpoint/2010/main" val="2015794031"/>
              </p:ext>
            </p:extLst>
          </p:nvPr>
        </p:nvGraphicFramePr>
        <p:xfrm>
          <a:off x="61053" y="3621632"/>
          <a:ext cx="12069894" cy="2907184"/>
        </p:xfrm>
        <a:graphic>
          <a:graphicData uri="http://schemas.openxmlformats.org/drawingml/2006/table">
            <a:tbl>
              <a:tblPr firstRow="1" bandRow="1">
                <a:tableStyleId>{8799B23B-EC83-4686-B30A-512413B5E67A}</a:tableStyleId>
              </a:tblPr>
              <a:tblGrid>
                <a:gridCol w="1323130">
                  <a:extLst>
                    <a:ext uri="{9D8B030D-6E8A-4147-A177-3AD203B41FA5}">
                      <a16:colId xmlns:a16="http://schemas.microsoft.com/office/drawing/2014/main" val="571010057"/>
                    </a:ext>
                  </a:extLst>
                </a:gridCol>
                <a:gridCol w="2319164">
                  <a:extLst>
                    <a:ext uri="{9D8B030D-6E8A-4147-A177-3AD203B41FA5}">
                      <a16:colId xmlns:a16="http://schemas.microsoft.com/office/drawing/2014/main" val="3478777620"/>
                    </a:ext>
                  </a:extLst>
                </a:gridCol>
                <a:gridCol w="4154400">
                  <a:extLst>
                    <a:ext uri="{9D8B030D-6E8A-4147-A177-3AD203B41FA5}">
                      <a16:colId xmlns:a16="http://schemas.microsoft.com/office/drawing/2014/main" val="3663201021"/>
                    </a:ext>
                  </a:extLst>
                </a:gridCol>
                <a:gridCol w="4273200">
                  <a:extLst>
                    <a:ext uri="{9D8B030D-6E8A-4147-A177-3AD203B41FA5}">
                      <a16:colId xmlns:a16="http://schemas.microsoft.com/office/drawing/2014/main" val="3419414664"/>
                    </a:ext>
                  </a:extLst>
                </a:gridCol>
              </a:tblGrid>
              <a:tr h="288000">
                <a:tc>
                  <a:txBody>
                    <a:bodyPr/>
                    <a:lstStyle/>
                    <a:p>
                      <a:pPr algn="ctr"/>
                      <a:endParaRPr lang="en-GB" sz="1050" dirty="0">
                        <a:latin typeface="Arial" panose="020B0604020202020204" pitchFamily="34" charset="0"/>
                        <a:cs typeface="Arial" panose="020B0604020202020204" pitchFamily="34" charset="0"/>
                      </a:endParaRPr>
                    </a:p>
                  </a:txBody>
                  <a:tcPr anchor="ctr"/>
                </a:tc>
                <a:tc gridSpan="3">
                  <a:txBody>
                    <a:bodyPr/>
                    <a:lstStyle/>
                    <a:p>
                      <a:pPr algn="ctr"/>
                      <a:r>
                        <a:rPr lang="en-GB" sz="1100" dirty="0">
                          <a:solidFill>
                            <a:schemeClr val="bg1"/>
                          </a:solidFill>
                          <a:latin typeface="Arial" panose="020B0604020202020204" pitchFamily="34" charset="0"/>
                          <a:cs typeface="Arial" panose="020B0604020202020204" pitchFamily="34" charset="0"/>
                        </a:rPr>
                        <a:t>Assurance icons</a:t>
                      </a:r>
                    </a:p>
                  </a:txBody>
                  <a:tcPr anchor="ctr">
                    <a:solidFill>
                      <a:schemeClr val="tx1"/>
                    </a:solidFill>
                  </a:tcPr>
                </a:tc>
                <a:tc hMerge="1">
                  <a:txBody>
                    <a:bodyPr/>
                    <a:lstStyle/>
                    <a:p>
                      <a:pPr algn="ctr"/>
                      <a:endParaRPr lang="en-GB" sz="1050" dirty="0"/>
                    </a:p>
                  </a:txBody>
                  <a:tcPr anchor="ctr"/>
                </a:tc>
                <a:tc hMerge="1">
                  <a:txBody>
                    <a:bodyPr/>
                    <a:lstStyle/>
                    <a:p>
                      <a:pPr algn="ctr"/>
                      <a:endParaRPr lang="en-GB" sz="1050" dirty="0"/>
                    </a:p>
                  </a:txBody>
                  <a:tcPr anchor="ctr"/>
                </a:tc>
                <a:extLst>
                  <a:ext uri="{0D108BD9-81ED-4DB2-BD59-A6C34878D82A}">
                    <a16:rowId xmlns:a16="http://schemas.microsoft.com/office/drawing/2014/main" val="1375337163"/>
                  </a:ext>
                </a:extLst>
              </a:tr>
              <a:tr h="370840">
                <a:tc>
                  <a:txBody>
                    <a:bodyPr/>
                    <a:lstStyle/>
                    <a:p>
                      <a:pPr algn="ctr"/>
                      <a:r>
                        <a:rPr lang="en-GB" sz="1050" b="1" i="0" dirty="0">
                          <a:latin typeface="Arial" panose="020B0604020202020204" pitchFamily="34" charset="0"/>
                          <a:cs typeface="Arial" panose="020B0604020202020204" pitchFamily="34" charset="0"/>
                        </a:rPr>
                        <a:t>Icon</a:t>
                      </a:r>
                    </a:p>
                  </a:txBody>
                  <a:tcPr anchor="ctr"/>
                </a:tc>
                <a:tc>
                  <a:txBody>
                    <a:bodyPr/>
                    <a:lstStyle/>
                    <a:p>
                      <a:pPr algn="ctr"/>
                      <a:r>
                        <a:rPr lang="en-GB" sz="1100" b="1" i="0" dirty="0">
                          <a:latin typeface="Arial" panose="020B0604020202020204" pitchFamily="34" charset="0"/>
                          <a:cs typeface="Arial" panose="020B0604020202020204" pitchFamily="34" charset="0"/>
                        </a:rPr>
                        <a:t>Technical description</a:t>
                      </a:r>
                    </a:p>
                  </a:txBody>
                  <a:tcPr anchor="ctr"/>
                </a:tc>
                <a:tc>
                  <a:txBody>
                    <a:bodyPr/>
                    <a:lstStyle/>
                    <a:p>
                      <a:pPr algn="ctr"/>
                      <a:r>
                        <a:rPr lang="en-GB" sz="1100" b="1" i="0" dirty="0">
                          <a:latin typeface="Arial" panose="020B0604020202020204" pitchFamily="34" charset="0"/>
                          <a:cs typeface="Arial" panose="020B0604020202020204" pitchFamily="34" charset="0"/>
                        </a:rPr>
                        <a:t>What does this mean?</a:t>
                      </a:r>
                    </a:p>
                  </a:txBody>
                  <a:tcPr anchor="ctr"/>
                </a:tc>
                <a:tc>
                  <a:txBody>
                    <a:bodyPr/>
                    <a:lstStyle/>
                    <a:p>
                      <a:pPr algn="ctr"/>
                      <a:r>
                        <a:rPr lang="en-GB" sz="1100" b="1" i="0" dirty="0">
                          <a:latin typeface="Arial" panose="020B0604020202020204" pitchFamily="34" charset="0"/>
                          <a:cs typeface="Arial" panose="020B0604020202020204" pitchFamily="34" charset="0"/>
                        </a:rPr>
                        <a:t>What should we do?</a:t>
                      </a:r>
                    </a:p>
                  </a:txBody>
                  <a:tcPr anchor="ctr"/>
                </a:tc>
                <a:extLst>
                  <a:ext uri="{0D108BD9-81ED-4DB2-BD59-A6C34878D82A}">
                    <a16:rowId xmlns:a16="http://schemas.microsoft.com/office/drawing/2014/main" val="2919114148"/>
                  </a:ext>
                </a:extLst>
              </a:tr>
              <a:tr h="777240">
                <a:tc>
                  <a:txBody>
                    <a:bodyPr/>
                    <a:lstStyle/>
                    <a:p>
                      <a:endParaRPr lang="en-GB" sz="9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process will not consistently HIT OR MISS the target as the target lies between the process limits.</a:t>
                      </a:r>
                    </a:p>
                  </a:txBody>
                  <a:tcPr anchor="ctr"/>
                </a:tc>
                <a:tc>
                  <a:txBody>
                    <a:bodyPr/>
                    <a:lstStyle/>
                    <a:p>
                      <a:r>
                        <a:rPr lang="en-GB" sz="1000" dirty="0">
                          <a:latin typeface="Arial" panose="020B0604020202020204" pitchFamily="34" charset="0"/>
                          <a:cs typeface="Arial" panose="020B0604020202020204" pitchFamily="34" charset="0"/>
                        </a:rPr>
                        <a:t>The process limits on SPC charts indicate the normal range of numbers you can expect of your system or process. If a target lies </a:t>
                      </a:r>
                      <a:r>
                        <a:rPr lang="en-GB" sz="1000" b="1" dirty="0">
                          <a:latin typeface="Arial" panose="020B0604020202020204" pitchFamily="34" charset="0"/>
                          <a:cs typeface="Arial" panose="020B0604020202020204" pitchFamily="34" charset="0"/>
                        </a:rPr>
                        <a:t>within</a:t>
                      </a:r>
                      <a:r>
                        <a:rPr lang="en-GB" sz="1000" dirty="0">
                          <a:latin typeface="Arial" panose="020B0604020202020204" pitchFamily="34" charset="0"/>
                          <a:cs typeface="Arial" panose="020B0604020202020204" pitchFamily="34" charset="0"/>
                        </a:rPr>
                        <a:t> those limits then we know that the target may or may not be achieved. The closer the target line lies to the mean line the more likely it is that the target will be achieved or missed at random.</a:t>
                      </a:r>
                    </a:p>
                  </a:txBody>
                  <a:tcPr anchor="ctr"/>
                </a:tc>
                <a:tc>
                  <a:txBody>
                    <a:bodyPr/>
                    <a:lstStyle/>
                    <a:p>
                      <a:r>
                        <a:rPr lang="en-GB" sz="1000" dirty="0">
                          <a:latin typeface="Arial" panose="020B0604020202020204" pitchFamily="34" charset="0"/>
                          <a:cs typeface="Arial" panose="020B0604020202020204" pitchFamily="34" charset="0"/>
                        </a:rPr>
                        <a:t>Consider whether this is acceptable and if not, you will need to change something in the system or process.</a:t>
                      </a:r>
                    </a:p>
                  </a:txBody>
                  <a:tcPr anchor="ctr"/>
                </a:tc>
                <a:extLst>
                  <a:ext uri="{0D108BD9-81ED-4DB2-BD59-A6C34878D82A}">
                    <a16:rowId xmlns:a16="http://schemas.microsoft.com/office/drawing/2014/main" val="2702536453"/>
                  </a:ext>
                </a:extLst>
              </a:tr>
              <a:tr h="617664">
                <a:tc>
                  <a:txBody>
                    <a:bodyPr/>
                    <a:lstStyle/>
                    <a:p>
                      <a:endParaRPr lang="en-GB" sz="9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This process is not capable and will consistently FAIL to meet the target.</a:t>
                      </a:r>
                    </a:p>
                  </a:txBody>
                  <a:tcPr anchor="ctr"/>
                </a:tc>
                <a:tc>
                  <a:txBody>
                    <a:bodyPr/>
                    <a:lstStyle/>
                    <a:p>
                      <a:r>
                        <a:rPr lang="en-GB" sz="1000" dirty="0">
                          <a:latin typeface="Arial" panose="020B0604020202020204" pitchFamily="34" charset="0"/>
                          <a:cs typeface="Arial" panose="020B0604020202020204" pitchFamily="34" charset="0"/>
                        </a:rPr>
                        <a:t>If a target lies </a:t>
                      </a:r>
                      <a:r>
                        <a:rPr lang="en-GB" sz="1000" b="1" dirty="0">
                          <a:latin typeface="Arial" panose="020B0604020202020204" pitchFamily="34" charset="0"/>
                          <a:cs typeface="Arial" panose="020B0604020202020204" pitchFamily="34" charset="0"/>
                        </a:rPr>
                        <a:t>outside of those limits in the wrong direction</a:t>
                      </a:r>
                      <a:r>
                        <a:rPr lang="en-GB" sz="1000" dirty="0">
                          <a:latin typeface="Arial" panose="020B0604020202020204" pitchFamily="34" charset="0"/>
                          <a:cs typeface="Arial" panose="020B0604020202020204" pitchFamily="34" charset="0"/>
                        </a:rPr>
                        <a:t> then you know that the target cannot be achieved.</a:t>
                      </a:r>
                    </a:p>
                  </a:txBody>
                  <a:tcPr anchor="ctr"/>
                </a:tc>
                <a:tc>
                  <a:txBody>
                    <a:bodyPr/>
                    <a:lstStyle/>
                    <a:p>
                      <a:r>
                        <a:rPr lang="en-GB" sz="1000" b="1" dirty="0">
                          <a:latin typeface="Arial" panose="020B0604020202020204" pitchFamily="34" charset="0"/>
                          <a:cs typeface="Arial" panose="020B0604020202020204" pitchFamily="34" charset="0"/>
                        </a:rPr>
                        <a:t>You need to change something in the system or process if you want to meet the target. </a:t>
                      </a:r>
                      <a:r>
                        <a:rPr lang="en-GB" sz="1000" dirty="0">
                          <a:latin typeface="Arial" panose="020B0604020202020204" pitchFamily="34" charset="0"/>
                          <a:cs typeface="Arial" panose="020B0604020202020204" pitchFamily="34" charset="0"/>
                        </a:rPr>
                        <a:t> The natural variation in the data is telling you that you will not meet the target unless something changes.</a:t>
                      </a:r>
                    </a:p>
                  </a:txBody>
                  <a:tcPr anchor="ctr"/>
                </a:tc>
                <a:extLst>
                  <a:ext uri="{0D108BD9-81ED-4DB2-BD59-A6C34878D82A}">
                    <a16:rowId xmlns:a16="http://schemas.microsoft.com/office/drawing/2014/main" val="1067029842"/>
                  </a:ext>
                </a:extLst>
              </a:tr>
              <a:tr h="777240">
                <a:tc>
                  <a:txBody>
                    <a:bodyPr/>
                    <a:lstStyle/>
                    <a:p>
                      <a:endParaRPr lang="en-GB" sz="9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process is capable and will consistently PASS the target if nothing changes.</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If a target lies </a:t>
                      </a:r>
                      <a:r>
                        <a:rPr lang="en-GB" sz="1000" b="1" dirty="0">
                          <a:latin typeface="Arial" panose="020B0604020202020204" pitchFamily="34" charset="0"/>
                          <a:cs typeface="Arial" panose="020B0604020202020204" pitchFamily="34" charset="0"/>
                        </a:rPr>
                        <a:t>outside of those limits in the right direction </a:t>
                      </a:r>
                      <a:r>
                        <a:rPr lang="en-GB" sz="1000" dirty="0">
                          <a:latin typeface="Arial" panose="020B0604020202020204" pitchFamily="34" charset="0"/>
                          <a:cs typeface="Arial" panose="020B0604020202020204" pitchFamily="34" charset="0"/>
                        </a:rPr>
                        <a:t>then you know that the target can consistently be achieved.</a:t>
                      </a:r>
                    </a:p>
                  </a:txBody>
                  <a:tcPr anchor="ctr"/>
                </a:tc>
                <a:tc>
                  <a:txBody>
                    <a:bodyPr/>
                    <a:lstStyle/>
                    <a:p>
                      <a:r>
                        <a:rPr lang="en-GB" sz="1000" b="1" dirty="0">
                          <a:latin typeface="Arial" panose="020B0604020202020204" pitchFamily="34" charset="0"/>
                          <a:cs typeface="Arial" panose="020B0604020202020204" pitchFamily="34" charset="0"/>
                        </a:rPr>
                        <a:t>Celebrate the achievement</a:t>
                      </a:r>
                      <a:r>
                        <a:rPr lang="en-GB" sz="1000" dirty="0">
                          <a:latin typeface="Arial" panose="020B0604020202020204" pitchFamily="34" charset="0"/>
                          <a:cs typeface="Arial" panose="020B0604020202020204" pitchFamily="34" charset="0"/>
                        </a:rPr>
                        <a:t>. Understand whether this is by design (!) and consider whether the target is still appropriate; should be stretched, or whether resource can be directed elsewhere without risking the ongoing achievement of this target.</a:t>
                      </a:r>
                    </a:p>
                  </a:txBody>
                  <a:tcPr anchor="ctr"/>
                </a:tc>
                <a:extLst>
                  <a:ext uri="{0D108BD9-81ED-4DB2-BD59-A6C34878D82A}">
                    <a16:rowId xmlns:a16="http://schemas.microsoft.com/office/drawing/2014/main" val="70014011"/>
                  </a:ext>
                </a:extLst>
              </a:tr>
            </a:tbl>
          </a:graphicData>
        </a:graphic>
      </p:graphicFrame>
      <p:grpSp>
        <p:nvGrpSpPr>
          <p:cNvPr id="20" name="Group 19">
            <a:extLst>
              <a:ext uri="{FF2B5EF4-FFF2-40B4-BE49-F238E27FC236}">
                <a16:creationId xmlns:a16="http://schemas.microsoft.com/office/drawing/2014/main" id="{7F453501-C05C-0521-6D57-A211A5B68EBE}"/>
              </a:ext>
            </a:extLst>
          </p:cNvPr>
          <p:cNvGrpSpPr/>
          <p:nvPr/>
        </p:nvGrpSpPr>
        <p:grpSpPr>
          <a:xfrm>
            <a:off x="519159" y="4502318"/>
            <a:ext cx="396000" cy="1883829"/>
            <a:chOff x="268911" y="4669371"/>
            <a:chExt cx="396000" cy="1883829"/>
          </a:xfrm>
        </p:grpSpPr>
        <p:pic>
          <p:nvPicPr>
            <p:cNvPr id="21" name="Picture 20">
              <a:extLst>
                <a:ext uri="{FF2B5EF4-FFF2-40B4-BE49-F238E27FC236}">
                  <a16:creationId xmlns:a16="http://schemas.microsoft.com/office/drawing/2014/main" id="{B4D9F97B-B4ED-582A-AA43-F5EA034122B0}"/>
                </a:ext>
              </a:extLst>
            </p:cNvPr>
            <p:cNvPicPr>
              <a:picLocks noChangeAspect="1"/>
            </p:cNvPicPr>
            <p:nvPr/>
          </p:nvPicPr>
          <p:blipFill>
            <a:blip r:embed="rId7"/>
            <a:stretch>
              <a:fillRect/>
            </a:stretch>
          </p:blipFill>
          <p:spPr>
            <a:xfrm>
              <a:off x="268911" y="4669371"/>
              <a:ext cx="396000" cy="367200"/>
            </a:xfrm>
            <a:prstGeom prst="rect">
              <a:avLst/>
            </a:prstGeom>
          </p:spPr>
        </p:pic>
        <p:pic>
          <p:nvPicPr>
            <p:cNvPr id="22" name="Picture 21">
              <a:extLst>
                <a:ext uri="{FF2B5EF4-FFF2-40B4-BE49-F238E27FC236}">
                  <a16:creationId xmlns:a16="http://schemas.microsoft.com/office/drawing/2014/main" id="{CE50A44F-8704-E625-0037-8CB65EB8B9DF}"/>
                </a:ext>
              </a:extLst>
            </p:cNvPr>
            <p:cNvPicPr>
              <a:picLocks noChangeAspect="1"/>
            </p:cNvPicPr>
            <p:nvPr/>
          </p:nvPicPr>
          <p:blipFill>
            <a:blip r:embed="rId8"/>
            <a:stretch>
              <a:fillRect/>
            </a:stretch>
          </p:blipFill>
          <p:spPr>
            <a:xfrm>
              <a:off x="268911" y="6186000"/>
              <a:ext cx="396000" cy="367200"/>
            </a:xfrm>
            <a:prstGeom prst="rect">
              <a:avLst/>
            </a:prstGeom>
          </p:spPr>
        </p:pic>
        <p:pic>
          <p:nvPicPr>
            <p:cNvPr id="23" name="Picture 22">
              <a:extLst>
                <a:ext uri="{FF2B5EF4-FFF2-40B4-BE49-F238E27FC236}">
                  <a16:creationId xmlns:a16="http://schemas.microsoft.com/office/drawing/2014/main" id="{5398E8E1-96C6-B116-9B61-0B80F4D160F1}"/>
                </a:ext>
              </a:extLst>
            </p:cNvPr>
            <p:cNvPicPr>
              <a:picLocks noChangeAspect="1"/>
            </p:cNvPicPr>
            <p:nvPr/>
          </p:nvPicPr>
          <p:blipFill>
            <a:blip r:embed="rId9"/>
            <a:stretch>
              <a:fillRect/>
            </a:stretch>
          </p:blipFill>
          <p:spPr>
            <a:xfrm>
              <a:off x="268911" y="5427686"/>
              <a:ext cx="396000" cy="367200"/>
            </a:xfrm>
            <a:prstGeom prst="rect">
              <a:avLst/>
            </a:prstGeom>
          </p:spPr>
        </p:pic>
      </p:grpSp>
      <p:sp>
        <p:nvSpPr>
          <p:cNvPr id="24" name="TextBox 23">
            <a:extLst>
              <a:ext uri="{FF2B5EF4-FFF2-40B4-BE49-F238E27FC236}">
                <a16:creationId xmlns:a16="http://schemas.microsoft.com/office/drawing/2014/main" id="{4027DDCB-1A42-5EF5-3D6B-47D26A076E2E}"/>
              </a:ext>
            </a:extLst>
          </p:cNvPr>
          <p:cNvSpPr txBox="1"/>
          <p:nvPr/>
        </p:nvSpPr>
        <p:spPr>
          <a:xfrm>
            <a:off x="238067" y="791187"/>
            <a:ext cx="11460418" cy="369332"/>
          </a:xfrm>
          <a:prstGeom prst="rect">
            <a:avLst/>
          </a:prstGeom>
          <a:noFill/>
        </p:spPr>
        <p:txBody>
          <a:bodyPr wrap="square" lIns="91440" tIns="45720" rIns="91440" bIns="45720" rtlCol="0" anchor="t">
            <a:spAutoFit/>
          </a:bodyPr>
          <a:lstStyle/>
          <a:p>
            <a:pPr algn="just"/>
            <a:r>
              <a:rPr lang="en-GB" dirty="0">
                <a:latin typeface="Arial" panose="020B0604020202020204" pitchFamily="34" charset="0"/>
                <a:cs typeface="Arial" panose="020B0604020202020204" pitchFamily="34" charset="0"/>
              </a:rPr>
              <a:t>These icons provide a summary view of the important messages from SPC charts.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42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lstStyle/>
          <a:p>
            <a:r>
              <a:rPr lang="en-GB" dirty="0"/>
              <a:t>Interpreting the Data Quality Indicator</a:t>
            </a:r>
          </a:p>
        </p:txBody>
      </p:sp>
      <p:sp>
        <p:nvSpPr>
          <p:cNvPr id="3" name="Footer Placeholder 2">
            <a:extLst>
              <a:ext uri="{FF2B5EF4-FFF2-40B4-BE49-F238E27FC236}">
                <a16:creationId xmlns:a16="http://schemas.microsoft.com/office/drawing/2014/main" id="{DD83BF1A-737D-72CF-F8FF-BE1E0053CF3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FA118907-2EF6-E529-0ECE-EC2E978C0998}"/>
              </a:ext>
            </a:extLst>
          </p:cNvPr>
          <p:cNvSpPr>
            <a:spLocks noGrp="1"/>
          </p:cNvSpPr>
          <p:nvPr>
            <p:ph type="sldNum" sz="quarter" idx="12"/>
          </p:nvPr>
        </p:nvSpPr>
        <p:spPr/>
        <p:txBody>
          <a:bodyPr/>
          <a:lstStyle/>
          <a:p>
            <a:fld id="{434ECC57-02CD-4332-A889-1BA25B575469}" type="slidenum">
              <a:rPr lang="en-GB" smtClean="0"/>
              <a:t>4</a:t>
            </a:fld>
            <a:endParaRPr lang="en-GB"/>
          </a:p>
        </p:txBody>
      </p:sp>
      <p:graphicFrame>
        <p:nvGraphicFramePr>
          <p:cNvPr id="8" name="Table 7">
            <a:extLst>
              <a:ext uri="{FF2B5EF4-FFF2-40B4-BE49-F238E27FC236}">
                <a16:creationId xmlns:a16="http://schemas.microsoft.com/office/drawing/2014/main" id="{F7744D08-A209-C44B-42A9-D3A0D742DA29}"/>
              </a:ext>
            </a:extLst>
          </p:cNvPr>
          <p:cNvGraphicFramePr>
            <a:graphicFrameLocks noGrp="1"/>
          </p:cNvGraphicFramePr>
          <p:nvPr/>
        </p:nvGraphicFramePr>
        <p:xfrm>
          <a:off x="251999" y="1512000"/>
          <a:ext cx="11358976" cy="1696307"/>
        </p:xfrm>
        <a:graphic>
          <a:graphicData uri="http://schemas.openxmlformats.org/drawingml/2006/table">
            <a:tbl>
              <a:tblPr/>
              <a:tblGrid>
                <a:gridCol w="712413">
                  <a:extLst>
                    <a:ext uri="{9D8B030D-6E8A-4147-A177-3AD203B41FA5}">
                      <a16:colId xmlns:a16="http://schemas.microsoft.com/office/drawing/2014/main" val="3996539536"/>
                    </a:ext>
                  </a:extLst>
                </a:gridCol>
                <a:gridCol w="1712113">
                  <a:extLst>
                    <a:ext uri="{9D8B030D-6E8A-4147-A177-3AD203B41FA5}">
                      <a16:colId xmlns:a16="http://schemas.microsoft.com/office/drawing/2014/main" val="167916564"/>
                    </a:ext>
                  </a:extLst>
                </a:gridCol>
                <a:gridCol w="8934450">
                  <a:extLst>
                    <a:ext uri="{9D8B030D-6E8A-4147-A177-3AD203B41FA5}">
                      <a16:colId xmlns:a16="http://schemas.microsoft.com/office/drawing/2014/main" val="474319527"/>
                    </a:ext>
                  </a:extLst>
                </a:gridCol>
              </a:tblGrid>
              <a:tr h="560927">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Symbol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Domain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Definition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8476686"/>
                  </a:ext>
                </a:extLst>
              </a:tr>
              <a:tr h="160265">
                <a:tc rowSpan="2">
                  <a:txBody>
                    <a:bodyPr/>
                    <a:lstStyle/>
                    <a:p>
                      <a:pPr algn="ctr" fontAlgn="ctr"/>
                      <a:r>
                        <a:rPr lang="en-GB" sz="1200" b="1" i="0" u="none" strike="noStrike">
                          <a:solidFill>
                            <a:srgbClr val="000000"/>
                          </a:solidFill>
                          <a:effectLst/>
                          <a:latin typeface="Arial" panose="020B0604020202020204" pitchFamily="34" charset="0"/>
                          <a:cs typeface="Arial" panose="020B0604020202020204" pitchFamily="34" charset="0"/>
                        </a:rPr>
                        <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Sign off and Review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Has the logic and validity of the data definition been assessed and agreed by people of appropriate and differing expertise?</a:t>
                      </a:r>
                    </a:p>
                  </a:txBody>
                  <a:tcPr marL="144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84299013"/>
                  </a:ext>
                </a:extLst>
              </a:tr>
              <a:tr h="160265">
                <a:tc vMerge="1">
                  <a:txBody>
                    <a:bodyPr/>
                    <a:lstStyle/>
                    <a:p>
                      <a:endParaRPr lang="en-GB"/>
                    </a:p>
                  </a:txBody>
                  <a:tcPr/>
                </a:tc>
                <a:tc vMerge="1">
                  <a:txBody>
                    <a:bodyPr/>
                    <a:lstStyle/>
                    <a:p>
                      <a:endParaRPr lang="en-GB"/>
                    </a:p>
                  </a:txBody>
                  <a:tcP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Has this definition been reviewed regularly to capture any changes e.g. new ways of recording, new national guidance?</a:t>
                      </a:r>
                    </a:p>
                  </a:txBody>
                  <a:tcPr marL="144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099145"/>
                  </a:ext>
                </a:extLst>
              </a:tr>
              <a:tr h="160265">
                <a:tc rowSpan="2">
                  <a:txBody>
                    <a:bodyPr/>
                    <a:lstStyle/>
                    <a:p>
                      <a:pPr algn="ctr" fontAlgn="ctr"/>
                      <a:r>
                        <a:rPr lang="en-GB" sz="1200" b="1" i="0" u="none" strike="noStrike">
                          <a:solidFill>
                            <a:srgbClr val="000000"/>
                          </a:solidFill>
                          <a:effectLst/>
                          <a:latin typeface="Arial" panose="020B0604020202020204" pitchFamily="34" charset="0"/>
                          <a:cs typeface="Arial" panose="020B0604020202020204" pitchFamily="34" charset="0"/>
                        </a:rPr>
                        <a:t>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Timely and Complete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Is the required data available and up to date at the point of reporting?</a:t>
                      </a:r>
                    </a:p>
                  </a:txBody>
                  <a:tcPr marL="144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04164261"/>
                  </a:ext>
                </a:extLst>
              </a:tr>
              <a:tr h="160265">
                <a:tc vMerge="1">
                  <a:txBody>
                    <a:bodyPr/>
                    <a:lstStyle/>
                    <a:p>
                      <a:endParaRPr lang="en-GB"/>
                    </a:p>
                  </a:txBody>
                  <a:tcPr/>
                </a:tc>
                <a:tc vMerge="1">
                  <a:txBody>
                    <a:bodyPr/>
                    <a:lstStyle/>
                    <a:p>
                      <a:endParaRPr lang="en-GB"/>
                    </a:p>
                  </a:txBody>
                  <a:tcP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Are all the required data values captured and available at the point of reporting?</a:t>
                      </a:r>
                    </a:p>
                  </a:txBody>
                  <a:tcPr marL="144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555892"/>
                  </a:ext>
                </a:extLst>
              </a:tr>
              <a:tr h="160265">
                <a:tc rowSpan="2">
                  <a:txBody>
                    <a:bodyPr/>
                    <a:lstStyle/>
                    <a:p>
                      <a:pPr algn="ctr" fontAlgn="ctr"/>
                      <a:r>
                        <a:rPr lang="en-GB" sz="1200" b="1" i="0" u="none" strike="noStrike">
                          <a:solidFill>
                            <a:srgbClr val="000000"/>
                          </a:solidFill>
                          <a:effectLst/>
                          <a:latin typeface="Arial" panose="020B0604020202020204" pitchFamily="34" charset="0"/>
                          <a:cs typeface="Arial" panose="020B0604020202020204" pitchFamily="34" charset="0"/>
                        </a:rPr>
                        <a:t>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Process and System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Is there a process to assess the validity of reported data using business logic rules?</a:t>
                      </a:r>
                    </a:p>
                  </a:txBody>
                  <a:tcPr marL="144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79342576"/>
                  </a:ext>
                </a:extLst>
              </a:tr>
              <a:tr h="160265">
                <a:tc vMerge="1">
                  <a:txBody>
                    <a:bodyPr/>
                    <a:lstStyle/>
                    <a:p>
                      <a:endParaRPr lang="en-GB"/>
                    </a:p>
                  </a:txBody>
                  <a:tcPr/>
                </a:tc>
                <a:tc vMerge="1">
                  <a:txBody>
                    <a:bodyPr/>
                    <a:lstStyle/>
                    <a:p>
                      <a:endParaRPr lang="en-GB"/>
                    </a:p>
                  </a:txBody>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Is data collected in a structured format using an appropriate digital system?</a:t>
                      </a:r>
                    </a:p>
                  </a:txBody>
                  <a:tcPr marL="144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882415"/>
                  </a:ext>
                </a:extLst>
              </a:tr>
            </a:tbl>
          </a:graphicData>
        </a:graphic>
      </p:graphicFrame>
      <p:sp>
        <p:nvSpPr>
          <p:cNvPr id="9" name="TextBox 8">
            <a:extLst>
              <a:ext uri="{FF2B5EF4-FFF2-40B4-BE49-F238E27FC236}">
                <a16:creationId xmlns:a16="http://schemas.microsoft.com/office/drawing/2014/main" id="{80F04792-9EB5-4B7E-5C15-6593AD1D3B9C}"/>
              </a:ext>
            </a:extLst>
          </p:cNvPr>
          <p:cNvSpPr txBox="1"/>
          <p:nvPr/>
        </p:nvSpPr>
        <p:spPr>
          <a:xfrm>
            <a:off x="252000" y="936000"/>
            <a:ext cx="11460418" cy="523220"/>
          </a:xfrm>
          <a:prstGeom prst="rect">
            <a:avLst/>
          </a:prstGeom>
          <a:noFill/>
        </p:spPr>
        <p:txBody>
          <a:bodyPr wrap="square" lIns="91440" tIns="45720" rIns="91440" bIns="45720" rtlCol="0" anchor="t">
            <a:spAutoFit/>
          </a:bodyPr>
          <a:lstStyle/>
          <a:p>
            <a:r>
              <a:rPr lang="en-GB" sz="1400" dirty="0">
                <a:latin typeface="Arial" panose="020B0604020202020204" pitchFamily="34" charset="0"/>
                <a:cs typeface="Arial" panose="020B0604020202020204" pitchFamily="34" charset="0"/>
              </a:rPr>
              <a:t>The indicator provides an effective visual aid to quickly provide analysis of the collection, review and quality of the data associated with the metric. Each metric is rated against the 3 domains in the table below and displayed alongside the SPC chart as in the below example.</a:t>
            </a:r>
            <a:endParaRPr lang="en-US" sz="16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65BDC47-1917-4327-3CDB-328CA9025501}"/>
              </a:ext>
            </a:extLst>
          </p:cNvPr>
          <p:cNvPicPr>
            <a:picLocks noChangeAspect="1"/>
          </p:cNvPicPr>
          <p:nvPr/>
        </p:nvPicPr>
        <p:blipFill>
          <a:blip r:embed="rId2"/>
          <a:stretch>
            <a:fillRect/>
          </a:stretch>
        </p:blipFill>
        <p:spPr>
          <a:xfrm>
            <a:off x="8100000" y="3582058"/>
            <a:ext cx="2143792" cy="2542794"/>
          </a:xfrm>
          <a:prstGeom prst="rect">
            <a:avLst/>
          </a:prstGeom>
        </p:spPr>
      </p:pic>
      <p:pic>
        <p:nvPicPr>
          <p:cNvPr id="13" name="Picture 12">
            <a:extLst>
              <a:ext uri="{FF2B5EF4-FFF2-40B4-BE49-F238E27FC236}">
                <a16:creationId xmlns:a16="http://schemas.microsoft.com/office/drawing/2014/main" id="{84DA44C7-1042-C5F1-F8DD-17E4FD6E4D7A}"/>
              </a:ext>
            </a:extLst>
          </p:cNvPr>
          <p:cNvPicPr>
            <a:picLocks noChangeAspect="1"/>
          </p:cNvPicPr>
          <p:nvPr/>
        </p:nvPicPr>
        <p:blipFill>
          <a:blip r:embed="rId3"/>
          <a:stretch>
            <a:fillRect/>
          </a:stretch>
        </p:blipFill>
        <p:spPr>
          <a:xfrm>
            <a:off x="3420000" y="3312000"/>
            <a:ext cx="4558618" cy="2978337"/>
          </a:xfrm>
          <a:prstGeom prst="rect">
            <a:avLst/>
          </a:prstGeom>
          <a:ln>
            <a:solidFill>
              <a:schemeClr val="accent1"/>
            </a:solidFill>
          </a:ln>
        </p:spPr>
      </p:pic>
    </p:spTree>
    <p:extLst>
      <p:ext uri="{BB962C8B-B14F-4D97-AF65-F5344CB8AC3E}">
        <p14:creationId xmlns:p14="http://schemas.microsoft.com/office/powerpoint/2010/main" val="68951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lstStyle/>
          <a:p>
            <a:r>
              <a:rPr lang="en-GB" dirty="0"/>
              <a:t>Executive summary: our people</a:t>
            </a:r>
          </a:p>
        </p:txBody>
      </p:sp>
      <p:sp>
        <p:nvSpPr>
          <p:cNvPr id="5" name="Content Placeholder 4">
            <a:extLst>
              <a:ext uri="{FF2B5EF4-FFF2-40B4-BE49-F238E27FC236}">
                <a16:creationId xmlns:a16="http://schemas.microsoft.com/office/drawing/2014/main" id="{09E1DCCB-63D9-D263-0CE9-09878ECA9A56}"/>
              </a:ext>
            </a:extLst>
          </p:cNvPr>
          <p:cNvSpPr>
            <a:spLocks noGrp="1"/>
          </p:cNvSpPr>
          <p:nvPr>
            <p:ph idx="1"/>
          </p:nvPr>
        </p:nvSpPr>
        <p:spPr/>
        <p:txBody>
          <a:bodyPr>
            <a:normAutofit lnSpcReduction="10000"/>
          </a:bodyPr>
          <a:lstStyle/>
          <a:p>
            <a:pPr marL="0" indent="0">
              <a:buNone/>
            </a:pPr>
            <a:r>
              <a:rPr lang="en-GB" sz="1600" dirty="0"/>
              <a:t>The overall trust vacancy rate reduced over the past 7 months as a result of the significant increase in nurses being recruited (mainly in medicine). There was a significant and unexpected increase in agency usage in September which is currently being investigated.</a:t>
            </a:r>
          </a:p>
          <a:p>
            <a:pPr marL="0" indent="0">
              <a:buNone/>
            </a:pPr>
            <a:r>
              <a:rPr lang="en-GB" sz="1600" dirty="0"/>
              <a:t>Related to the reduction in vacancies, the turnover rate has reduced since April and our regional position has improved with us now having the 4th highest turnover rate. Thematic analysis from exit interviews is ongoing to inform actions to improve this position. The trust has seen an increased level of joiners for over a year, however the target continues to be unachievable. One of the unforeseen consequences of this has been an increase in the time to hire new staff as the Recruitment team has been unable to process the volume of applications in a timely manner.</a:t>
            </a:r>
          </a:p>
          <a:p>
            <a:pPr marL="0" indent="0">
              <a:buNone/>
            </a:pPr>
            <a:r>
              <a:rPr lang="en-GB" sz="1600" dirty="0"/>
              <a:t>There has been a concerning increase in overall sickness despite an improvement in short term sickness due to the successful ‘Get up and go’ programme. The impact of this programme and overall effectiveness of absence policies are being evaluated. Long term sickness remains a concern. Staff are being actively supported and 20 are due to return to work imminently.</a:t>
            </a:r>
          </a:p>
          <a:p>
            <a:pPr marL="0" indent="0">
              <a:buNone/>
            </a:pPr>
            <a:r>
              <a:rPr lang="en-GB" sz="1600" dirty="0"/>
              <a:t>While there has been a sustained increase in staff declared disabled, this does not reflect figures reported in the staff survey. Work has started to understand the cause of this discrepancy.</a:t>
            </a:r>
          </a:p>
          <a:p>
            <a:pPr marL="0" indent="0">
              <a:buNone/>
            </a:pPr>
            <a:r>
              <a:rPr lang="en-GB" sz="1600" dirty="0"/>
              <a:t>Our analysis shows that the percentage of BME staff in post does not reflect our wider population. We need to ensure our workforce is much more diverse and representative of the communities we serve, and an action plan is being developed.</a:t>
            </a:r>
          </a:p>
          <a:p>
            <a:pPr marL="0" indent="0">
              <a:buNone/>
            </a:pPr>
            <a:r>
              <a:rPr lang="en-GB" sz="1600" dirty="0"/>
              <a:t>There has been a significant improvement in appraisal compliance rates, however a considerable amount of additional work is necessary if the target of 85% is to be achieved (current performance 69%). Mandatory training rates remain unchanged overall (current performance 95%). There have been improvements in infection prevention and control, fire and equality training.  Information governance training is failing the target and also currently deteriorating. The CIO is prioritising actions to address this.</a:t>
            </a:r>
          </a:p>
          <a:p>
            <a:pPr marL="0" indent="0">
              <a:buNone/>
            </a:pPr>
            <a:endParaRPr lang="en-GB" sz="2000" dirty="0"/>
          </a:p>
        </p:txBody>
      </p:sp>
      <p:sp>
        <p:nvSpPr>
          <p:cNvPr id="3" name="Footer Placeholder 2">
            <a:extLst>
              <a:ext uri="{FF2B5EF4-FFF2-40B4-BE49-F238E27FC236}">
                <a16:creationId xmlns:a16="http://schemas.microsoft.com/office/drawing/2014/main" id="{1A098711-B8C1-8317-4768-8932399BDF9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CC0C52E2-4317-3AD5-FD75-FF1795D1B923}"/>
              </a:ext>
            </a:extLst>
          </p:cNvPr>
          <p:cNvSpPr>
            <a:spLocks noGrp="1"/>
          </p:cNvSpPr>
          <p:nvPr>
            <p:ph type="sldNum" sz="quarter" idx="12"/>
          </p:nvPr>
        </p:nvSpPr>
        <p:spPr/>
        <p:txBody>
          <a:bodyPr/>
          <a:lstStyle/>
          <a:p>
            <a:fld id="{434ECC57-02CD-4332-A889-1BA25B575469}" type="slidenum">
              <a:rPr lang="en-GB" smtClean="0"/>
              <a:t>5</a:t>
            </a:fld>
            <a:endParaRPr lang="en-GB"/>
          </a:p>
        </p:txBody>
      </p:sp>
    </p:spTree>
    <p:extLst>
      <p:ext uri="{BB962C8B-B14F-4D97-AF65-F5344CB8AC3E}">
        <p14:creationId xmlns:p14="http://schemas.microsoft.com/office/powerpoint/2010/main" val="410096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nchor="t"/>
          <a:lstStyle/>
          <a:p>
            <a:r>
              <a:rPr lang="en-GB" dirty="0"/>
              <a:t>Our people domain matrix</a:t>
            </a:r>
          </a:p>
        </p:txBody>
      </p:sp>
      <p:sp>
        <p:nvSpPr>
          <p:cNvPr id="5" name="Footer Placeholder 4">
            <a:extLst>
              <a:ext uri="{FF2B5EF4-FFF2-40B4-BE49-F238E27FC236}">
                <a16:creationId xmlns:a16="http://schemas.microsoft.com/office/drawing/2014/main" id="{90E58A7D-73BF-20D8-BF0D-1C056B426DBA}"/>
              </a:ext>
            </a:extLst>
          </p:cNvPr>
          <p:cNvSpPr>
            <a:spLocks noGrp="1"/>
          </p:cNvSpPr>
          <p:nvPr>
            <p:ph type="ftr" sz="quarter" idx="11"/>
          </p:nvPr>
        </p:nvSpPr>
        <p:spPr/>
        <p:txBody>
          <a:bodyPr/>
          <a:lstStyle/>
          <a:p>
            <a:r>
              <a:rPr lang="en-GB" dirty="0"/>
              <a:t>Integrated Performance Report - Our People Data</a:t>
            </a:r>
          </a:p>
        </p:txBody>
      </p:sp>
      <p:sp>
        <p:nvSpPr>
          <p:cNvPr id="6" name="Slide Number Placeholder 5">
            <a:extLst>
              <a:ext uri="{FF2B5EF4-FFF2-40B4-BE49-F238E27FC236}">
                <a16:creationId xmlns:a16="http://schemas.microsoft.com/office/drawing/2014/main" id="{07C65E40-03C0-DA79-5C04-0D2EEFFD59DD}"/>
              </a:ext>
            </a:extLst>
          </p:cNvPr>
          <p:cNvSpPr>
            <a:spLocks noGrp="1"/>
          </p:cNvSpPr>
          <p:nvPr>
            <p:ph type="sldNum" sz="quarter" idx="12"/>
          </p:nvPr>
        </p:nvSpPr>
        <p:spPr/>
        <p:txBody>
          <a:bodyPr/>
          <a:lstStyle/>
          <a:p>
            <a:fld id="{434ECC57-02CD-4332-A889-1BA25B575469}" type="slidenum">
              <a:rPr lang="en-GB" smtClean="0"/>
              <a:t>6</a:t>
            </a:fld>
            <a:endParaRPr lang="en-GB"/>
          </a:p>
        </p:txBody>
      </p:sp>
      <p:pic>
        <p:nvPicPr>
          <p:cNvPr id="9" name="Picture 8">
            <a:extLst>
              <a:ext uri="{FF2B5EF4-FFF2-40B4-BE49-F238E27FC236}">
                <a16:creationId xmlns:a16="http://schemas.microsoft.com/office/drawing/2014/main" id="{A09CFF8F-064C-202C-3CAF-088FCFD37CB6}"/>
              </a:ext>
            </a:extLst>
          </p:cNvPr>
          <p:cNvPicPr>
            <a:picLocks noChangeAspect="1"/>
          </p:cNvPicPr>
          <p:nvPr/>
        </p:nvPicPr>
        <p:blipFill>
          <a:blip r:embed="rId2"/>
          <a:stretch>
            <a:fillRect/>
          </a:stretch>
        </p:blipFill>
        <p:spPr>
          <a:xfrm>
            <a:off x="252000" y="792000"/>
            <a:ext cx="9622536" cy="5667908"/>
          </a:xfrm>
          <a:prstGeom prst="rect">
            <a:avLst/>
          </a:prstGeom>
        </p:spPr>
      </p:pic>
    </p:spTree>
    <p:extLst>
      <p:ext uri="{BB962C8B-B14F-4D97-AF65-F5344CB8AC3E}">
        <p14:creationId xmlns:p14="http://schemas.microsoft.com/office/powerpoint/2010/main" val="405422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lstStyle/>
          <a:p>
            <a:r>
              <a:rPr lang="en-GB" dirty="0"/>
              <a:t>Our people – staffing summary</a:t>
            </a:r>
          </a:p>
        </p:txBody>
      </p:sp>
      <p:sp>
        <p:nvSpPr>
          <p:cNvPr id="3" name="Footer Placeholder 2">
            <a:extLst>
              <a:ext uri="{FF2B5EF4-FFF2-40B4-BE49-F238E27FC236}">
                <a16:creationId xmlns:a16="http://schemas.microsoft.com/office/drawing/2014/main" id="{DD83BF1A-737D-72CF-F8FF-BE1E0053CF3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FA118907-2EF6-E529-0ECE-EC2E978C0998}"/>
              </a:ext>
            </a:extLst>
          </p:cNvPr>
          <p:cNvSpPr>
            <a:spLocks noGrp="1"/>
          </p:cNvSpPr>
          <p:nvPr>
            <p:ph type="sldNum" sz="quarter" idx="12"/>
          </p:nvPr>
        </p:nvSpPr>
        <p:spPr/>
        <p:txBody>
          <a:bodyPr/>
          <a:lstStyle/>
          <a:p>
            <a:fld id="{434ECC57-02CD-4332-A889-1BA25B575469}" type="slidenum">
              <a:rPr lang="en-GB" smtClean="0"/>
              <a:t>7</a:t>
            </a:fld>
            <a:endParaRPr lang="en-GB"/>
          </a:p>
        </p:txBody>
      </p:sp>
      <p:sp>
        <p:nvSpPr>
          <p:cNvPr id="9" name="TextBox 8">
            <a:extLst>
              <a:ext uri="{FF2B5EF4-FFF2-40B4-BE49-F238E27FC236}">
                <a16:creationId xmlns:a16="http://schemas.microsoft.com/office/drawing/2014/main" id="{714D4E45-B610-4B95-13AD-57E95869F2D0}"/>
              </a:ext>
            </a:extLst>
          </p:cNvPr>
          <p:cNvSpPr txBox="1"/>
          <p:nvPr/>
        </p:nvSpPr>
        <p:spPr>
          <a:xfrm>
            <a:off x="7956000" y="1368000"/>
            <a:ext cx="3996000" cy="2088000"/>
          </a:xfrm>
          <a:prstGeom prst="rect">
            <a:avLst/>
          </a:prstGeom>
          <a:noFill/>
          <a:ln>
            <a:solidFill>
              <a:schemeClr val="accent1"/>
            </a:solidFill>
          </a:ln>
        </p:spPr>
        <p:txBody>
          <a:bodyPr wrap="square" rtlCol="0">
            <a:noAutofit/>
          </a:bodyPr>
          <a:lstStyle/>
          <a:p>
            <a:r>
              <a:rPr lang="en-GB" sz="1400" dirty="0">
                <a:solidFill>
                  <a:srgbClr val="005EB8"/>
                </a:solidFill>
                <a:latin typeface="Arial" panose="020B0604020202020204" pitchFamily="34" charset="0"/>
                <a:cs typeface="Arial" panose="020B0604020202020204" pitchFamily="34" charset="0"/>
              </a:rPr>
              <a:t>Data quality assessment</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 range of potential quality issues have been identified with the data on </a:t>
            </a:r>
            <a:r>
              <a:rPr lang="en-GB" sz="1100" b="1" dirty="0">
                <a:latin typeface="Arial" panose="020B0604020202020204" pitchFamily="34" charset="0"/>
                <a:cs typeface="Arial" panose="020B0604020202020204" pitchFamily="34" charset="0"/>
              </a:rPr>
              <a:t>BME staff in post</a:t>
            </a:r>
            <a:r>
              <a:rPr lang="en-GB" sz="1100" dirty="0">
                <a:latin typeface="Arial" panose="020B0604020202020204" pitchFamily="34" charset="0"/>
                <a:cs typeface="Arial" panose="020B0604020202020204" pitchFamily="34" charset="0"/>
              </a:rPr>
              <a:t>. These include delays in recording, the robustness of validity checks and the indicator definition. Resolving these issues is the top priority for the DQ Improvement Taskforce.</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Given the discrepancy with staff survey figures, there are concerns with the process for validating the </a:t>
            </a:r>
            <a:r>
              <a:rPr lang="en-GB" sz="1100" b="1" dirty="0">
                <a:latin typeface="Arial" panose="020B0604020202020204" pitchFamily="34" charset="0"/>
                <a:cs typeface="Arial" panose="020B0604020202020204" pitchFamily="34" charset="0"/>
              </a:rPr>
              <a:t>staff declared disabled </a:t>
            </a:r>
            <a:r>
              <a:rPr lang="en-GB" sz="1100" dirty="0">
                <a:latin typeface="Arial" panose="020B0604020202020204" pitchFamily="34" charset="0"/>
                <a:cs typeface="Arial" panose="020B0604020202020204" pitchFamily="34" charset="0"/>
              </a:rPr>
              <a:t>data. Further investigation is currently underway.</a:t>
            </a:r>
          </a:p>
          <a:p>
            <a:endParaRPr lang="en-GB" sz="1100" b="0" i="0" dirty="0">
              <a:solidFill>
                <a:srgbClr val="000000"/>
              </a:solidFill>
              <a:effectLst/>
              <a:latin typeface="Arial" panose="020B0604020202020204" pitchFamily="34" charset="0"/>
              <a:cs typeface="Arial" panose="020B0604020202020204" pitchFamily="34" charset="0"/>
            </a:endParaRPr>
          </a:p>
          <a:p>
            <a:endParaRPr lang="en-GB" sz="1100" b="0" i="0" dirty="0">
              <a:solidFill>
                <a:srgbClr val="000000"/>
              </a:solidFill>
              <a:effectLst/>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0BC494C-18B0-7A64-F046-E7E3DE020CAC}"/>
              </a:ext>
            </a:extLst>
          </p:cNvPr>
          <p:cNvPicPr>
            <a:picLocks noChangeAspect="1"/>
          </p:cNvPicPr>
          <p:nvPr/>
        </p:nvPicPr>
        <p:blipFill>
          <a:blip r:embed="rId2"/>
          <a:stretch>
            <a:fillRect/>
          </a:stretch>
        </p:blipFill>
        <p:spPr>
          <a:xfrm>
            <a:off x="252000" y="3744000"/>
            <a:ext cx="7589520" cy="1965960"/>
          </a:xfrm>
          <a:prstGeom prst="rect">
            <a:avLst/>
          </a:prstGeom>
        </p:spPr>
      </p:pic>
      <p:sp>
        <p:nvSpPr>
          <p:cNvPr id="12" name="TextBox 11">
            <a:extLst>
              <a:ext uri="{FF2B5EF4-FFF2-40B4-BE49-F238E27FC236}">
                <a16:creationId xmlns:a16="http://schemas.microsoft.com/office/drawing/2014/main" id="{7DE9968C-28D6-D045-F4F6-D30CF8727A37}"/>
              </a:ext>
            </a:extLst>
          </p:cNvPr>
          <p:cNvSpPr txBox="1"/>
          <p:nvPr/>
        </p:nvSpPr>
        <p:spPr>
          <a:xfrm>
            <a:off x="7956000" y="4103999"/>
            <a:ext cx="3996000" cy="1584000"/>
          </a:xfrm>
          <a:prstGeom prst="rect">
            <a:avLst/>
          </a:prstGeom>
          <a:noFill/>
          <a:ln>
            <a:solidFill>
              <a:schemeClr val="accent1"/>
            </a:solidFill>
          </a:ln>
        </p:spPr>
        <p:txBody>
          <a:bodyPr wrap="square" rtlCol="0">
            <a:noAutofit/>
          </a:bodyPr>
          <a:lstStyle/>
          <a:p>
            <a:r>
              <a:rPr lang="en-GB" sz="1400">
                <a:solidFill>
                  <a:srgbClr val="005EB8"/>
                </a:solidFill>
                <a:latin typeface="Arial" panose="020B0604020202020204" pitchFamily="34" charset="0"/>
                <a:cs typeface="Arial" panose="020B0604020202020204" pitchFamily="34" charset="0"/>
              </a:rPr>
              <a:t>Data quality assessment</a:t>
            </a:r>
          </a:p>
          <a:p>
            <a:endParaRPr lang="en-GB" sz="1200">
              <a:latin typeface="Arial" panose="020B0604020202020204" pitchFamily="34" charset="0"/>
              <a:cs typeface="Arial" panose="020B0604020202020204" pitchFamily="34" charset="0"/>
            </a:endParaRPr>
          </a:p>
          <a:p>
            <a:r>
              <a:rPr lang="en-GB" sz="1100">
                <a:solidFill>
                  <a:srgbClr val="000000"/>
                </a:solidFill>
                <a:latin typeface="Arial" panose="020B0604020202020204" pitchFamily="34" charset="0"/>
                <a:cs typeface="Arial" panose="020B0604020202020204" pitchFamily="34" charset="0"/>
              </a:rPr>
              <a:t>A review is currently being undertaken to ensure </a:t>
            </a:r>
            <a:r>
              <a:rPr lang="en-GB" sz="1100" b="1">
                <a:solidFill>
                  <a:srgbClr val="000000"/>
                </a:solidFill>
                <a:latin typeface="Arial" panose="020B0604020202020204" pitchFamily="34" charset="0"/>
                <a:cs typeface="Arial" panose="020B0604020202020204" pitchFamily="34" charset="0"/>
              </a:rPr>
              <a:t>short term sickness</a:t>
            </a:r>
            <a:r>
              <a:rPr lang="en-GB" sz="1100">
                <a:solidFill>
                  <a:srgbClr val="000000"/>
                </a:solidFill>
                <a:latin typeface="Arial" panose="020B0604020202020204" pitchFamily="34" charset="0"/>
                <a:cs typeface="Arial" panose="020B0604020202020204" pitchFamily="34" charset="0"/>
              </a:rPr>
              <a:t> data consistently adheres to the agreed definition.</a:t>
            </a:r>
          </a:p>
          <a:p>
            <a:pPr marL="285750" indent="-285750">
              <a:buFont typeface="Arial" panose="020B0604020202020204" pitchFamily="34" charset="0"/>
              <a:buChar char="•"/>
            </a:pPr>
            <a:endParaRPr lang="en-GB" sz="1050">
              <a:solidFill>
                <a:srgbClr val="000000"/>
              </a:solidFill>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55EEF15-1471-B1A0-8191-2D66F3258F03}"/>
              </a:ext>
            </a:extLst>
          </p:cNvPr>
          <p:cNvPicPr>
            <a:picLocks noChangeAspect="1"/>
          </p:cNvPicPr>
          <p:nvPr/>
        </p:nvPicPr>
        <p:blipFill>
          <a:blip r:embed="rId3"/>
          <a:stretch>
            <a:fillRect/>
          </a:stretch>
        </p:blipFill>
        <p:spPr>
          <a:xfrm>
            <a:off x="252000" y="1008000"/>
            <a:ext cx="7589520" cy="2468880"/>
          </a:xfrm>
          <a:prstGeom prst="rect">
            <a:avLst/>
          </a:prstGeom>
        </p:spPr>
      </p:pic>
    </p:spTree>
    <p:extLst>
      <p:ext uri="{BB962C8B-B14F-4D97-AF65-F5344CB8AC3E}">
        <p14:creationId xmlns:p14="http://schemas.microsoft.com/office/powerpoint/2010/main" val="3742633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lstStyle/>
          <a:p>
            <a:r>
              <a:rPr lang="en-GB" dirty="0"/>
              <a:t>Our people – staffing</a:t>
            </a:r>
          </a:p>
        </p:txBody>
      </p:sp>
      <p:sp>
        <p:nvSpPr>
          <p:cNvPr id="3" name="Footer Placeholder 2">
            <a:extLst>
              <a:ext uri="{FF2B5EF4-FFF2-40B4-BE49-F238E27FC236}">
                <a16:creationId xmlns:a16="http://schemas.microsoft.com/office/drawing/2014/main" id="{DD83BF1A-737D-72CF-F8FF-BE1E0053CF3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FA118907-2EF6-E529-0ECE-EC2E978C0998}"/>
              </a:ext>
            </a:extLst>
          </p:cNvPr>
          <p:cNvSpPr>
            <a:spLocks noGrp="1"/>
          </p:cNvSpPr>
          <p:nvPr>
            <p:ph type="sldNum" sz="quarter" idx="12"/>
          </p:nvPr>
        </p:nvSpPr>
        <p:spPr/>
        <p:txBody>
          <a:bodyPr/>
          <a:lstStyle/>
          <a:p>
            <a:fld id="{434ECC57-02CD-4332-A889-1BA25B575469}" type="slidenum">
              <a:rPr lang="en-GB" smtClean="0"/>
              <a:t>8</a:t>
            </a:fld>
            <a:endParaRPr lang="en-GB"/>
          </a:p>
        </p:txBody>
      </p:sp>
      <p:graphicFrame>
        <p:nvGraphicFramePr>
          <p:cNvPr id="5" name="Table 10">
            <a:extLst>
              <a:ext uri="{FF2B5EF4-FFF2-40B4-BE49-F238E27FC236}">
                <a16:creationId xmlns:a16="http://schemas.microsoft.com/office/drawing/2014/main" id="{521E45E3-4A5A-747A-AB1B-693B84B9E8A0}"/>
              </a:ext>
            </a:extLst>
          </p:cNvPr>
          <p:cNvGraphicFramePr>
            <a:graphicFrameLocks noGrp="1"/>
          </p:cNvGraphicFramePr>
          <p:nvPr>
            <p:extLst>
              <p:ext uri="{D42A27DB-BD31-4B8C-83A1-F6EECF244321}">
                <p14:modId xmlns:p14="http://schemas.microsoft.com/office/powerpoint/2010/main" val="823686419"/>
              </p:ext>
            </p:extLst>
          </p:nvPr>
        </p:nvGraphicFramePr>
        <p:xfrm>
          <a:off x="144000" y="4500000"/>
          <a:ext cx="3863340" cy="1980000"/>
        </p:xfrm>
        <a:graphic>
          <a:graphicData uri="http://schemas.openxmlformats.org/drawingml/2006/table">
            <a:tbl>
              <a:tblPr firstRow="1" bandRow="1">
                <a:tableStyleId>{5940675A-B579-460E-94D1-54222C63F5DA}</a:tableStyleId>
              </a:tblPr>
              <a:tblGrid>
                <a:gridCol w="3863340">
                  <a:extLst>
                    <a:ext uri="{9D8B030D-6E8A-4147-A177-3AD203B41FA5}">
                      <a16:colId xmlns:a16="http://schemas.microsoft.com/office/drawing/2014/main" val="27646131"/>
                    </a:ext>
                  </a:extLst>
                </a:gridCol>
              </a:tblGrid>
              <a:tr h="288000">
                <a:tc>
                  <a:txBody>
                    <a:bodyPr/>
                    <a:lstStyle/>
                    <a:p>
                      <a:r>
                        <a:rPr lang="en-GB" sz="1200" b="1">
                          <a:solidFill>
                            <a:schemeClr val="bg1"/>
                          </a:solidFill>
                          <a:latin typeface="Arial" panose="020B0604020202020204" pitchFamily="34" charset="0"/>
                          <a:cs typeface="Arial" panose="020B0604020202020204" pitchFamily="34" charset="0"/>
                        </a:rPr>
                        <a:t>Understanding the performance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indent="0">
                        <a:buFont typeface="Arial" panose="020B0604020202020204" pitchFamily="34" charset="0"/>
                        <a:buNone/>
                      </a:pPr>
                      <a:r>
                        <a:rPr lang="en-GB" sz="1000" b="0" i="0" dirty="0">
                          <a:solidFill>
                            <a:srgbClr val="000000"/>
                          </a:solidFill>
                          <a:effectLst/>
                          <a:latin typeface="Arial" panose="020B0604020202020204" pitchFamily="34" charset="0"/>
                          <a:cs typeface="Arial" panose="020B0604020202020204" pitchFamily="34" charset="0"/>
                        </a:rPr>
                        <a:t>A sustained improvement in the trust </a:t>
                      </a:r>
                      <a:r>
                        <a:rPr lang="en-GB" sz="1000" b="1" i="0" dirty="0">
                          <a:solidFill>
                            <a:srgbClr val="000000"/>
                          </a:solidFill>
                          <a:effectLst/>
                          <a:latin typeface="Arial" panose="020B0604020202020204" pitchFamily="34" charset="0"/>
                          <a:cs typeface="Arial" panose="020B0604020202020204" pitchFamily="34" charset="0"/>
                        </a:rPr>
                        <a:t>vacancy rate </a:t>
                      </a:r>
                      <a:r>
                        <a:rPr lang="en-GB" sz="1000" b="0" i="0" dirty="0">
                          <a:solidFill>
                            <a:srgbClr val="000000"/>
                          </a:solidFill>
                          <a:effectLst/>
                          <a:latin typeface="Arial" panose="020B0604020202020204" pitchFamily="34" charset="0"/>
                          <a:cs typeface="Arial" panose="020B0604020202020204" pitchFamily="34" charset="0"/>
                        </a:rPr>
                        <a:t>has been driven by improvement in nursing. Clinical support and admin have seen a concerning deterioration and are unable to achieve the target.</a:t>
                      </a:r>
                    </a:p>
                    <a:p>
                      <a:pPr marL="0" indent="0">
                        <a:buFont typeface="Arial" panose="020B0604020202020204" pitchFamily="34" charset="0"/>
                        <a:buNone/>
                      </a:pPr>
                      <a:endParaRPr lang="en-GB" sz="400"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i="0" kern="1200" dirty="0">
                          <a:solidFill>
                            <a:srgbClr val="000000"/>
                          </a:solidFill>
                          <a:effectLst/>
                          <a:latin typeface="Arial" panose="020B0604020202020204" pitchFamily="34" charset="0"/>
                          <a:ea typeface="+mn-ea"/>
                          <a:cs typeface="Arial" panose="020B0604020202020204" pitchFamily="34" charset="0"/>
                        </a:rPr>
                        <a:t>Funded establishment </a:t>
                      </a:r>
                      <a:r>
                        <a:rPr lang="en-GB" sz="1000" b="0" i="0" kern="1200" dirty="0">
                          <a:solidFill>
                            <a:srgbClr val="000000"/>
                          </a:solidFill>
                          <a:effectLst/>
                          <a:latin typeface="Arial" panose="020B0604020202020204" pitchFamily="34" charset="0"/>
                          <a:ea typeface="+mn-ea"/>
                          <a:cs typeface="Arial" panose="020B0604020202020204" pitchFamily="34" charset="0"/>
                        </a:rPr>
                        <a:t>is currently 300 WTE below plan with nursing remaining the area of most challenge.</a:t>
                      </a:r>
                    </a:p>
                    <a:p>
                      <a:pPr marL="0" indent="0">
                        <a:buFont typeface="Arial" panose="020B0604020202020204" pitchFamily="34" charset="0"/>
                        <a:buNone/>
                      </a:pPr>
                      <a:endParaRPr lang="en-GB" sz="400"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i="0" dirty="0">
                          <a:solidFill>
                            <a:srgbClr val="000000"/>
                          </a:solidFill>
                          <a:effectLst/>
                          <a:latin typeface="Arial" panose="020B0604020202020204" pitchFamily="34" charset="0"/>
                          <a:cs typeface="Arial" panose="020B0604020202020204" pitchFamily="34" charset="0"/>
                        </a:rPr>
                        <a:t>The significant increase in </a:t>
                      </a:r>
                      <a:r>
                        <a:rPr lang="en-GB" sz="1000" b="1" i="0" dirty="0">
                          <a:solidFill>
                            <a:srgbClr val="000000"/>
                          </a:solidFill>
                          <a:effectLst/>
                          <a:latin typeface="Arial" panose="020B0604020202020204" pitchFamily="34" charset="0"/>
                          <a:cs typeface="Arial" panose="020B0604020202020204" pitchFamily="34" charset="0"/>
                        </a:rPr>
                        <a:t>agency</a:t>
                      </a:r>
                      <a:r>
                        <a:rPr lang="en-GB" sz="1000" b="0" i="0" dirty="0">
                          <a:solidFill>
                            <a:srgbClr val="000000"/>
                          </a:solidFill>
                          <a:effectLst/>
                          <a:latin typeface="Arial" panose="020B0604020202020204" pitchFamily="34" charset="0"/>
                          <a:cs typeface="Arial" panose="020B0604020202020204" pitchFamily="34" charset="0"/>
                        </a:rPr>
                        <a:t> use last month was driven by medicine. Further work is required to understand this given the improvements in nursing fill rate.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graphicFrame>
        <p:nvGraphicFramePr>
          <p:cNvPr id="6" name="Table 10">
            <a:extLst>
              <a:ext uri="{FF2B5EF4-FFF2-40B4-BE49-F238E27FC236}">
                <a16:creationId xmlns:a16="http://schemas.microsoft.com/office/drawing/2014/main" id="{6595E821-920E-81A3-9B93-B2FB687882B3}"/>
              </a:ext>
            </a:extLst>
          </p:cNvPr>
          <p:cNvGraphicFramePr>
            <a:graphicFrameLocks noGrp="1"/>
          </p:cNvGraphicFramePr>
          <p:nvPr>
            <p:extLst>
              <p:ext uri="{D42A27DB-BD31-4B8C-83A1-F6EECF244321}">
                <p14:modId xmlns:p14="http://schemas.microsoft.com/office/powerpoint/2010/main" val="611123377"/>
              </p:ext>
            </p:extLst>
          </p:nvPr>
        </p:nvGraphicFramePr>
        <p:xfrm>
          <a:off x="4170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panose="020B0604020202020204" pitchFamily="34" charset="0"/>
                          <a:cs typeface="Arial" panose="020B0604020202020204" pitchFamily="34" charset="0"/>
                        </a:rPr>
                        <a:t>Actions (SMART)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indent="0">
                        <a:buFont typeface="Arial" panose="020B0604020202020204" pitchFamily="34" charset="0"/>
                        <a:buNone/>
                      </a:pPr>
                      <a:r>
                        <a:rPr lang="en-GB" sz="1000" b="0" i="0" dirty="0">
                          <a:solidFill>
                            <a:srgbClr val="000000"/>
                          </a:solidFill>
                          <a:effectLst/>
                          <a:latin typeface="Arial" panose="020B0604020202020204" pitchFamily="34" charset="0"/>
                          <a:cs typeface="Arial" panose="020B0604020202020204" pitchFamily="34" charset="0"/>
                        </a:rPr>
                        <a:t>Over the next month, focused work to understand the:</a:t>
                      </a:r>
                    </a:p>
                    <a:p>
                      <a:pPr marL="0" indent="0">
                        <a:buFont typeface="Arial" panose="020B0604020202020204" pitchFamily="34" charset="0"/>
                        <a:buNone/>
                      </a:pPr>
                      <a:endParaRPr lang="en-GB" sz="400" b="0" i="0"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000" b="0" i="0" dirty="0">
                          <a:solidFill>
                            <a:srgbClr val="000000"/>
                          </a:solidFill>
                          <a:effectLst/>
                          <a:latin typeface="Arial" panose="020B0604020202020204" pitchFamily="34" charset="0"/>
                          <a:cs typeface="Arial" panose="020B0604020202020204" pitchFamily="34" charset="0"/>
                        </a:rPr>
                        <a:t>deterioration in vacancy rate for clinical support and admin</a:t>
                      </a:r>
                    </a:p>
                    <a:p>
                      <a:pPr marL="285750" indent="-285750">
                        <a:buFont typeface="Arial" panose="020B0604020202020204" pitchFamily="34" charset="0"/>
                        <a:buChar char="•"/>
                      </a:pPr>
                      <a:r>
                        <a:rPr lang="en-GB" sz="1000" b="0" i="0" dirty="0">
                          <a:solidFill>
                            <a:srgbClr val="000000"/>
                          </a:solidFill>
                          <a:effectLst/>
                          <a:latin typeface="Arial" panose="020B0604020202020204" pitchFamily="34" charset="0"/>
                          <a:cs typeface="Arial" panose="020B0604020202020204" pitchFamily="34" charset="0"/>
                        </a:rPr>
                        <a:t>deterioration in nursing fill rate in surgery</a:t>
                      </a:r>
                    </a:p>
                    <a:p>
                      <a:pPr marL="285750" indent="-285750">
                        <a:buFont typeface="Arial" panose="020B0604020202020204" pitchFamily="34" charset="0"/>
                        <a:buChar char="•"/>
                      </a:pPr>
                      <a:r>
                        <a:rPr lang="en-GB" sz="1000" b="0" i="0" dirty="0">
                          <a:solidFill>
                            <a:srgbClr val="000000"/>
                          </a:solidFill>
                          <a:effectLst/>
                          <a:latin typeface="Arial" panose="020B0604020202020204" pitchFamily="34" charset="0"/>
                          <a:cs typeface="Arial" panose="020B0604020202020204" pitchFamily="34" charset="0"/>
                        </a:rPr>
                        <a:t>actions undertaken in medicine leading to the improvement in nursing fill rate which could be implemented in other divisions</a:t>
                      </a:r>
                    </a:p>
                    <a:p>
                      <a:pPr marL="285750" indent="-285750">
                        <a:buFont typeface="Arial" panose="020B0604020202020204" pitchFamily="34" charset="0"/>
                        <a:buChar char="•"/>
                      </a:pPr>
                      <a:r>
                        <a:rPr lang="en-GB" sz="1000" b="0" i="0" dirty="0">
                          <a:solidFill>
                            <a:srgbClr val="000000"/>
                          </a:solidFill>
                          <a:effectLst/>
                          <a:latin typeface="Arial" panose="020B0604020202020204" pitchFamily="34" charset="0"/>
                          <a:cs typeface="Arial" panose="020B0604020202020204" pitchFamily="34" charset="0"/>
                        </a:rPr>
                        <a:t>reason for the increase in agency usage for medicine</a:t>
                      </a:r>
                    </a:p>
                    <a:p>
                      <a:pPr marL="0" indent="0">
                        <a:buFont typeface="Arial" panose="020B0604020202020204" pitchFamily="34" charset="0"/>
                        <a:buNone/>
                      </a:pPr>
                      <a:endParaRPr lang="en-GB" sz="400" b="0" i="0" dirty="0">
                        <a:solidFill>
                          <a:srgbClr val="000000"/>
                        </a:solidFill>
                        <a:effectLst/>
                        <a:latin typeface="Arial" panose="020B0604020202020204" pitchFamily="34" charset="0"/>
                        <a:cs typeface="Arial" panose="020B0604020202020204" pitchFamily="34" charset="0"/>
                      </a:endParaRPr>
                    </a:p>
                    <a:p>
                      <a:pPr marL="0" indent="0">
                        <a:buFontTx/>
                        <a:buNone/>
                      </a:pPr>
                      <a:r>
                        <a:rPr lang="en-GB" sz="1000" b="0" i="0" dirty="0">
                          <a:solidFill>
                            <a:srgbClr val="000000"/>
                          </a:solidFill>
                          <a:effectLst/>
                          <a:latin typeface="Arial" panose="020B0604020202020204" pitchFamily="34" charset="0"/>
                          <a:cs typeface="Arial" panose="020B0604020202020204" pitchFamily="34" charset="0"/>
                        </a:rPr>
                        <a:t>The CNO has taken responsibility for these actions and will provide an update on actions being taken at the next meeting.</a:t>
                      </a:r>
                    </a:p>
                    <a:p>
                      <a:pPr marL="0" indent="0">
                        <a:buFontTx/>
                        <a:buNone/>
                      </a:pPr>
                      <a:endParaRPr lang="en-GB" sz="800" dirty="0"/>
                    </a:p>
                  </a:txBody>
                  <a:tcPr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graphicFrame>
        <p:nvGraphicFramePr>
          <p:cNvPr id="7" name="Table 10">
            <a:extLst>
              <a:ext uri="{FF2B5EF4-FFF2-40B4-BE49-F238E27FC236}">
                <a16:creationId xmlns:a16="http://schemas.microsoft.com/office/drawing/2014/main" id="{D0C76BFC-45AB-5129-12EC-6DBF654224C6}"/>
              </a:ext>
            </a:extLst>
          </p:cNvPr>
          <p:cNvGraphicFramePr>
            <a:graphicFrameLocks noGrp="1"/>
          </p:cNvGraphicFramePr>
          <p:nvPr>
            <p:extLst>
              <p:ext uri="{D42A27DB-BD31-4B8C-83A1-F6EECF244321}">
                <p14:modId xmlns:p14="http://schemas.microsoft.com/office/powerpoint/2010/main" val="3717792597"/>
              </p:ext>
            </p:extLst>
          </p:nvPr>
        </p:nvGraphicFramePr>
        <p:xfrm>
          <a:off x="8208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r>
                        <a:rPr lang="en-GB" sz="1200" b="1">
                          <a:solidFill>
                            <a:schemeClr val="bg1"/>
                          </a:solidFill>
                          <a:latin typeface="Arial" panose="020B0604020202020204" pitchFamily="34" charset="0"/>
                          <a:cs typeface="Arial" panose="020B0604020202020204" pitchFamily="34" charset="0"/>
                        </a:rPr>
                        <a:t>Risks</a:t>
                      </a:r>
                    </a:p>
                  </a:txBody>
                  <a:tcPr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indent="0">
                        <a:buFont typeface="Arial" panose="020B0604020202020204" pitchFamily="34" charset="0"/>
                        <a:buNone/>
                      </a:pPr>
                      <a:r>
                        <a:rPr lang="en-GB" sz="1000" b="0" i="0" dirty="0">
                          <a:solidFill>
                            <a:srgbClr val="000000"/>
                          </a:solidFill>
                          <a:effectLst/>
                          <a:latin typeface="Arial" panose="020B0604020202020204" pitchFamily="34" charset="0"/>
                          <a:cs typeface="Arial" panose="020B0604020202020204" pitchFamily="34" charset="0"/>
                        </a:rPr>
                        <a:t>With the approach of winter, there is a risk that an increase in sickness rates may result in an additional requirement to use agency staff. To mitigate this risk, work is currently being undertaken to encourage clinical staff to register with the bank. </a:t>
                      </a:r>
                    </a:p>
                    <a:p>
                      <a:pPr marL="0" indent="0">
                        <a:buFont typeface="Arial" panose="020B0604020202020204" pitchFamily="34" charset="0"/>
                        <a:buNone/>
                      </a:pPr>
                      <a:endParaRPr lang="en-GB" sz="400"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i="0" dirty="0">
                          <a:solidFill>
                            <a:srgbClr val="000000"/>
                          </a:solidFill>
                          <a:effectLst/>
                          <a:latin typeface="Arial" panose="020B0604020202020204" pitchFamily="34" charset="0"/>
                          <a:cs typeface="Arial" panose="020B0604020202020204" pitchFamily="34" charset="0"/>
                        </a:rPr>
                        <a:t>In addition, processes are being put in place to ensure that shifts are only supported by agency staff where absolutely necessary. Over the coming months, agency spend by ward will be reviewed on a weekly basis by HR business partners.</a:t>
                      </a:r>
                      <a:endParaRPr lang="en-GB" sz="1800" b="0" i="0"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pic>
        <p:nvPicPr>
          <p:cNvPr id="11" name="Picture 10">
            <a:extLst>
              <a:ext uri="{FF2B5EF4-FFF2-40B4-BE49-F238E27FC236}">
                <a16:creationId xmlns:a16="http://schemas.microsoft.com/office/drawing/2014/main" id="{444A4D2C-791F-7455-6F09-27FBD49E6BBB}"/>
              </a:ext>
            </a:extLst>
          </p:cNvPr>
          <p:cNvPicPr>
            <a:picLocks noChangeAspect="1"/>
          </p:cNvPicPr>
          <p:nvPr/>
        </p:nvPicPr>
        <p:blipFill>
          <a:blip r:embed="rId3"/>
          <a:stretch>
            <a:fillRect/>
          </a:stretch>
        </p:blipFill>
        <p:spPr>
          <a:xfrm>
            <a:off x="4176000" y="828000"/>
            <a:ext cx="3852000" cy="2515693"/>
          </a:xfrm>
          <a:prstGeom prst="rect">
            <a:avLst/>
          </a:prstGeom>
          <a:ln>
            <a:solidFill>
              <a:schemeClr val="accent1"/>
            </a:solidFill>
          </a:ln>
        </p:spPr>
      </p:pic>
      <p:pic>
        <p:nvPicPr>
          <p:cNvPr id="12" name="Picture 11">
            <a:extLst>
              <a:ext uri="{FF2B5EF4-FFF2-40B4-BE49-F238E27FC236}">
                <a16:creationId xmlns:a16="http://schemas.microsoft.com/office/drawing/2014/main" id="{7A6BF692-BF72-7E93-98AC-77E1C114773E}"/>
              </a:ext>
            </a:extLst>
          </p:cNvPr>
          <p:cNvPicPr>
            <a:picLocks noChangeAspect="1"/>
          </p:cNvPicPr>
          <p:nvPr/>
        </p:nvPicPr>
        <p:blipFill>
          <a:blip r:embed="rId4"/>
          <a:stretch>
            <a:fillRect/>
          </a:stretch>
        </p:blipFill>
        <p:spPr>
          <a:xfrm>
            <a:off x="8208000" y="828000"/>
            <a:ext cx="3852000" cy="2512392"/>
          </a:xfrm>
          <a:prstGeom prst="rect">
            <a:avLst/>
          </a:prstGeom>
          <a:ln>
            <a:solidFill>
              <a:schemeClr val="accent1"/>
            </a:solidFill>
          </a:ln>
        </p:spPr>
      </p:pic>
      <p:pic>
        <p:nvPicPr>
          <p:cNvPr id="20" name="Picture 19">
            <a:extLst>
              <a:ext uri="{FF2B5EF4-FFF2-40B4-BE49-F238E27FC236}">
                <a16:creationId xmlns:a16="http://schemas.microsoft.com/office/drawing/2014/main" id="{5AED0368-1A0E-5EEB-1C8F-8F37B1DA79C5}"/>
              </a:ext>
            </a:extLst>
          </p:cNvPr>
          <p:cNvPicPr>
            <a:picLocks noChangeAspect="1"/>
          </p:cNvPicPr>
          <p:nvPr/>
        </p:nvPicPr>
        <p:blipFill>
          <a:blip r:embed="rId5"/>
          <a:stretch>
            <a:fillRect/>
          </a:stretch>
        </p:blipFill>
        <p:spPr>
          <a:xfrm>
            <a:off x="4176000" y="3420000"/>
            <a:ext cx="3863340" cy="832104"/>
          </a:xfrm>
          <a:prstGeom prst="rect">
            <a:avLst/>
          </a:prstGeom>
          <a:ln>
            <a:solidFill>
              <a:schemeClr val="accent1"/>
            </a:solidFill>
          </a:ln>
        </p:spPr>
      </p:pic>
      <p:pic>
        <p:nvPicPr>
          <p:cNvPr id="21" name="Picture 20">
            <a:extLst>
              <a:ext uri="{FF2B5EF4-FFF2-40B4-BE49-F238E27FC236}">
                <a16:creationId xmlns:a16="http://schemas.microsoft.com/office/drawing/2014/main" id="{36C9119F-AE97-913C-5C22-62E3FEF54149}"/>
              </a:ext>
            </a:extLst>
          </p:cNvPr>
          <p:cNvPicPr>
            <a:picLocks noChangeAspect="1"/>
          </p:cNvPicPr>
          <p:nvPr/>
        </p:nvPicPr>
        <p:blipFill>
          <a:blip r:embed="rId6"/>
          <a:stretch>
            <a:fillRect/>
          </a:stretch>
        </p:blipFill>
        <p:spPr>
          <a:xfrm>
            <a:off x="8208000" y="3420000"/>
            <a:ext cx="3863340" cy="832104"/>
          </a:xfrm>
          <a:prstGeom prst="rect">
            <a:avLst/>
          </a:prstGeom>
          <a:ln>
            <a:solidFill>
              <a:schemeClr val="accent1"/>
            </a:solidFill>
          </a:ln>
        </p:spPr>
      </p:pic>
      <p:pic>
        <p:nvPicPr>
          <p:cNvPr id="9" name="Picture 8">
            <a:extLst>
              <a:ext uri="{FF2B5EF4-FFF2-40B4-BE49-F238E27FC236}">
                <a16:creationId xmlns:a16="http://schemas.microsoft.com/office/drawing/2014/main" id="{88C058FD-6930-F3D1-915C-24B54043E031}"/>
              </a:ext>
            </a:extLst>
          </p:cNvPr>
          <p:cNvPicPr>
            <a:picLocks noChangeAspect="1"/>
          </p:cNvPicPr>
          <p:nvPr/>
        </p:nvPicPr>
        <p:blipFill>
          <a:blip r:embed="rId7"/>
          <a:stretch>
            <a:fillRect/>
          </a:stretch>
        </p:blipFill>
        <p:spPr>
          <a:xfrm>
            <a:off x="144000" y="828000"/>
            <a:ext cx="3852000" cy="2514921"/>
          </a:xfrm>
          <a:prstGeom prst="rect">
            <a:avLst/>
          </a:prstGeom>
          <a:ln>
            <a:solidFill>
              <a:schemeClr val="accent1"/>
            </a:solidFill>
          </a:ln>
        </p:spPr>
      </p:pic>
      <p:pic>
        <p:nvPicPr>
          <p:cNvPr id="14" name="Picture 13">
            <a:extLst>
              <a:ext uri="{FF2B5EF4-FFF2-40B4-BE49-F238E27FC236}">
                <a16:creationId xmlns:a16="http://schemas.microsoft.com/office/drawing/2014/main" id="{3C3E9F01-0732-DB89-ABC7-C033979DE0A0}"/>
              </a:ext>
            </a:extLst>
          </p:cNvPr>
          <p:cNvPicPr>
            <a:picLocks noChangeAspect="1"/>
          </p:cNvPicPr>
          <p:nvPr/>
        </p:nvPicPr>
        <p:blipFill>
          <a:blip r:embed="rId8"/>
          <a:stretch>
            <a:fillRect/>
          </a:stretch>
        </p:blipFill>
        <p:spPr>
          <a:xfrm>
            <a:off x="144000" y="3420000"/>
            <a:ext cx="3863340" cy="996696"/>
          </a:xfrm>
          <a:prstGeom prst="rect">
            <a:avLst/>
          </a:prstGeom>
          <a:ln>
            <a:solidFill>
              <a:schemeClr val="accent1"/>
            </a:solidFill>
          </a:ln>
        </p:spPr>
      </p:pic>
    </p:spTree>
    <p:extLst>
      <p:ext uri="{BB962C8B-B14F-4D97-AF65-F5344CB8AC3E}">
        <p14:creationId xmlns:p14="http://schemas.microsoft.com/office/powerpoint/2010/main" val="68774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4269-40A2-31E1-D0E8-61266D12A89F}"/>
              </a:ext>
            </a:extLst>
          </p:cNvPr>
          <p:cNvSpPr>
            <a:spLocks noGrp="1"/>
          </p:cNvSpPr>
          <p:nvPr>
            <p:ph type="title"/>
          </p:nvPr>
        </p:nvSpPr>
        <p:spPr/>
        <p:txBody>
          <a:bodyPr/>
          <a:lstStyle/>
          <a:p>
            <a:r>
              <a:rPr lang="en-GB" dirty="0"/>
              <a:t>Our people – staffing</a:t>
            </a:r>
          </a:p>
        </p:txBody>
      </p:sp>
      <p:sp>
        <p:nvSpPr>
          <p:cNvPr id="3" name="Footer Placeholder 2">
            <a:extLst>
              <a:ext uri="{FF2B5EF4-FFF2-40B4-BE49-F238E27FC236}">
                <a16:creationId xmlns:a16="http://schemas.microsoft.com/office/drawing/2014/main" id="{DD83BF1A-737D-72CF-F8FF-BE1E0053CF30}"/>
              </a:ext>
            </a:extLst>
          </p:cNvPr>
          <p:cNvSpPr>
            <a:spLocks noGrp="1"/>
          </p:cNvSpPr>
          <p:nvPr>
            <p:ph type="ftr" sz="quarter" idx="11"/>
          </p:nvPr>
        </p:nvSpPr>
        <p:spPr/>
        <p:txBody>
          <a:bodyPr/>
          <a:lstStyle/>
          <a:p>
            <a:r>
              <a:rPr lang="en-GB" dirty="0"/>
              <a:t>Integrated Performance Report - Our People Data</a:t>
            </a:r>
          </a:p>
        </p:txBody>
      </p:sp>
      <p:sp>
        <p:nvSpPr>
          <p:cNvPr id="4" name="Slide Number Placeholder 3">
            <a:extLst>
              <a:ext uri="{FF2B5EF4-FFF2-40B4-BE49-F238E27FC236}">
                <a16:creationId xmlns:a16="http://schemas.microsoft.com/office/drawing/2014/main" id="{FA118907-2EF6-E529-0ECE-EC2E978C0998}"/>
              </a:ext>
            </a:extLst>
          </p:cNvPr>
          <p:cNvSpPr>
            <a:spLocks noGrp="1"/>
          </p:cNvSpPr>
          <p:nvPr>
            <p:ph type="sldNum" sz="quarter" idx="12"/>
          </p:nvPr>
        </p:nvSpPr>
        <p:spPr/>
        <p:txBody>
          <a:bodyPr/>
          <a:lstStyle/>
          <a:p>
            <a:fld id="{434ECC57-02CD-4332-A889-1BA25B575469}" type="slidenum">
              <a:rPr lang="en-GB" smtClean="0"/>
              <a:t>9</a:t>
            </a:fld>
            <a:endParaRPr lang="en-GB"/>
          </a:p>
        </p:txBody>
      </p:sp>
      <p:graphicFrame>
        <p:nvGraphicFramePr>
          <p:cNvPr id="5" name="Table 10">
            <a:extLst>
              <a:ext uri="{FF2B5EF4-FFF2-40B4-BE49-F238E27FC236}">
                <a16:creationId xmlns:a16="http://schemas.microsoft.com/office/drawing/2014/main" id="{521E45E3-4A5A-747A-AB1B-693B84B9E8A0}"/>
              </a:ext>
            </a:extLst>
          </p:cNvPr>
          <p:cNvGraphicFramePr>
            <a:graphicFrameLocks noGrp="1"/>
          </p:cNvGraphicFramePr>
          <p:nvPr>
            <p:extLst>
              <p:ext uri="{D42A27DB-BD31-4B8C-83A1-F6EECF244321}">
                <p14:modId xmlns:p14="http://schemas.microsoft.com/office/powerpoint/2010/main" val="2119129598"/>
              </p:ext>
            </p:extLst>
          </p:nvPr>
        </p:nvGraphicFramePr>
        <p:xfrm>
          <a:off x="144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r>
                        <a:rPr lang="en-GB" sz="1200" b="1">
                          <a:solidFill>
                            <a:schemeClr val="bg1"/>
                          </a:solidFill>
                          <a:latin typeface="Arial" panose="020B0604020202020204" pitchFamily="34" charset="0"/>
                          <a:cs typeface="Arial" panose="020B0604020202020204" pitchFamily="34" charset="0"/>
                        </a:rPr>
                        <a:t>Understanding the performance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indent="0">
                        <a:buFont typeface="Arial" panose="020B0604020202020204" pitchFamily="34" charset="0"/>
                        <a:buNone/>
                      </a:pPr>
                      <a:r>
                        <a:rPr lang="en-GB" sz="1000" b="0" i="0" dirty="0">
                          <a:solidFill>
                            <a:srgbClr val="000000"/>
                          </a:solidFill>
                          <a:effectLst/>
                          <a:latin typeface="Arial" panose="020B0604020202020204" pitchFamily="34" charset="0"/>
                          <a:cs typeface="Arial" panose="020B0604020202020204" pitchFamily="34" charset="0"/>
                        </a:rPr>
                        <a:t>There has been no significant change in </a:t>
                      </a:r>
                      <a:r>
                        <a:rPr lang="en-GB" sz="1000" b="1" i="0" dirty="0">
                          <a:solidFill>
                            <a:srgbClr val="000000"/>
                          </a:solidFill>
                          <a:effectLst/>
                          <a:latin typeface="Arial" panose="020B0604020202020204" pitchFamily="34" charset="0"/>
                          <a:cs typeface="Arial" panose="020B0604020202020204" pitchFamily="34" charset="0"/>
                        </a:rPr>
                        <a:t>% BME staff in post </a:t>
                      </a:r>
                      <a:r>
                        <a:rPr lang="en-GB" sz="1000" b="0" i="0" dirty="0">
                          <a:solidFill>
                            <a:srgbClr val="000000"/>
                          </a:solidFill>
                          <a:effectLst/>
                          <a:latin typeface="Arial" panose="020B0604020202020204" pitchFamily="34" charset="0"/>
                          <a:cs typeface="Arial" panose="020B0604020202020204" pitchFamily="34" charset="0"/>
                        </a:rPr>
                        <a:t>since April 2021. The variation can be expected to range between 5.7% and 9.8%. The most recent population demographic indicates BME levels at 15%. Further work should therefore be undertaken to increase the level of BME staff.</a:t>
                      </a:r>
                    </a:p>
                    <a:p>
                      <a:pPr marL="0" indent="0">
                        <a:buFont typeface="Arial" panose="020B0604020202020204" pitchFamily="34" charset="0"/>
                        <a:buNone/>
                      </a:pPr>
                      <a:endParaRPr lang="en-GB" sz="400"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i="0" dirty="0">
                          <a:solidFill>
                            <a:srgbClr val="000000"/>
                          </a:solidFill>
                          <a:effectLst/>
                          <a:latin typeface="Arial" panose="020B0604020202020204" pitchFamily="34" charset="0"/>
                          <a:cs typeface="Arial" panose="020B0604020202020204" pitchFamily="34" charset="0"/>
                        </a:rPr>
                        <a:t>A sustained improvement in </a:t>
                      </a:r>
                      <a:r>
                        <a:rPr lang="en-GB" sz="1000" b="1" i="0" dirty="0">
                          <a:solidFill>
                            <a:srgbClr val="000000"/>
                          </a:solidFill>
                          <a:effectLst/>
                          <a:latin typeface="Arial" panose="020B0604020202020204" pitchFamily="34" charset="0"/>
                          <a:cs typeface="Arial" panose="020B0604020202020204" pitchFamily="34" charset="0"/>
                        </a:rPr>
                        <a:t>declared disabled staff in post </a:t>
                      </a:r>
                      <a:r>
                        <a:rPr lang="en-GB" sz="1000" b="0" i="0" dirty="0">
                          <a:solidFill>
                            <a:srgbClr val="000000"/>
                          </a:solidFill>
                          <a:effectLst/>
                          <a:latin typeface="Arial" panose="020B0604020202020204" pitchFamily="34" charset="0"/>
                          <a:cs typeface="Arial" panose="020B0604020202020204" pitchFamily="34" charset="0"/>
                        </a:rPr>
                        <a:t>was due to a successful campaign in the spring. The range of variation is now 4.1% to 5.2%. Results from the recent staff survey indicate that 20% of staff identify as disabled. Further work is required to understand this difference.</a:t>
                      </a:r>
                    </a:p>
                  </a:txBody>
                  <a:tcPr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graphicFrame>
        <p:nvGraphicFramePr>
          <p:cNvPr id="6" name="Table 10">
            <a:extLst>
              <a:ext uri="{FF2B5EF4-FFF2-40B4-BE49-F238E27FC236}">
                <a16:creationId xmlns:a16="http://schemas.microsoft.com/office/drawing/2014/main" id="{6595E821-920E-81A3-9B93-B2FB687882B3}"/>
              </a:ext>
            </a:extLst>
          </p:cNvPr>
          <p:cNvGraphicFramePr>
            <a:graphicFrameLocks noGrp="1"/>
          </p:cNvGraphicFramePr>
          <p:nvPr>
            <p:extLst>
              <p:ext uri="{D42A27DB-BD31-4B8C-83A1-F6EECF244321}">
                <p14:modId xmlns:p14="http://schemas.microsoft.com/office/powerpoint/2010/main" val="18921322"/>
              </p:ext>
            </p:extLst>
          </p:nvPr>
        </p:nvGraphicFramePr>
        <p:xfrm>
          <a:off x="4176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panose="020B0604020202020204" pitchFamily="34" charset="0"/>
                          <a:cs typeface="Arial" panose="020B0604020202020204" pitchFamily="34" charset="0"/>
                        </a:rPr>
                        <a:t>Actions (SMART)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business intelligence team is undertaking detailed analysis to understand the breakdown of BME staff and compare this to the population demographic. The Director of People will report on this analysis and associated action plan at the November people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Work is also underway to try and understand the significant gap in declared staff disabled. An update will be provided at the next board meeting by the Director of People.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graphicFrame>
        <p:nvGraphicFramePr>
          <p:cNvPr id="7" name="Table 10">
            <a:extLst>
              <a:ext uri="{FF2B5EF4-FFF2-40B4-BE49-F238E27FC236}">
                <a16:creationId xmlns:a16="http://schemas.microsoft.com/office/drawing/2014/main" id="{D0C76BFC-45AB-5129-12EC-6DBF654224C6}"/>
              </a:ext>
            </a:extLst>
          </p:cNvPr>
          <p:cNvGraphicFramePr>
            <a:graphicFrameLocks noGrp="1"/>
          </p:cNvGraphicFramePr>
          <p:nvPr>
            <p:extLst>
              <p:ext uri="{D42A27DB-BD31-4B8C-83A1-F6EECF244321}">
                <p14:modId xmlns:p14="http://schemas.microsoft.com/office/powerpoint/2010/main" val="417754999"/>
              </p:ext>
            </p:extLst>
          </p:nvPr>
        </p:nvGraphicFramePr>
        <p:xfrm>
          <a:off x="8208000" y="4500000"/>
          <a:ext cx="3852000" cy="1980000"/>
        </p:xfrm>
        <a:graphic>
          <a:graphicData uri="http://schemas.openxmlformats.org/drawingml/2006/table">
            <a:tbl>
              <a:tblPr firstRow="1" bandRow="1">
                <a:tableStyleId>{5940675A-B579-460E-94D1-54222C63F5DA}</a:tableStyleId>
              </a:tblPr>
              <a:tblGrid>
                <a:gridCol w="3852000">
                  <a:extLst>
                    <a:ext uri="{9D8B030D-6E8A-4147-A177-3AD203B41FA5}">
                      <a16:colId xmlns:a16="http://schemas.microsoft.com/office/drawing/2014/main" val="27646131"/>
                    </a:ext>
                  </a:extLst>
                </a:gridCol>
              </a:tblGrid>
              <a:tr h="288000">
                <a:tc>
                  <a:txBody>
                    <a:bodyPr/>
                    <a:lstStyle/>
                    <a:p>
                      <a:r>
                        <a:rPr lang="en-GB" sz="1200" b="1">
                          <a:solidFill>
                            <a:schemeClr val="bg1"/>
                          </a:solidFill>
                          <a:latin typeface="Arial" panose="020B0604020202020204" pitchFamily="34" charset="0"/>
                          <a:cs typeface="Arial" panose="020B0604020202020204" pitchFamily="34" charset="0"/>
                        </a:rPr>
                        <a:t>Risks</a:t>
                      </a:r>
                    </a:p>
                  </a:txBody>
                  <a:tcPr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60908951"/>
                  </a:ext>
                </a:extLst>
              </a:tr>
              <a:tr h="1692000">
                <a:tc>
                  <a:txBody>
                    <a:bodyPr/>
                    <a:lstStyle/>
                    <a:p>
                      <a:pPr marL="0" indent="0">
                        <a:buFont typeface="Arial" panose="020B0604020202020204" pitchFamily="34" charset="0"/>
                        <a:buNone/>
                      </a:pPr>
                      <a:r>
                        <a:rPr lang="en-GB" sz="1000" b="0" i="0">
                          <a:solidFill>
                            <a:srgbClr val="000000"/>
                          </a:solidFill>
                          <a:effectLst/>
                          <a:latin typeface="Arial" panose="020B0604020202020204" pitchFamily="34" charset="0"/>
                          <a:cs typeface="Arial" panose="020B0604020202020204" pitchFamily="34" charset="0"/>
                        </a:rPr>
                        <a:t>There is a risk that a number of disabled staff are not being provided with adequate support as they have not declared their disability with the People team. Mitigating actions will be put in place once more information is known about this discrepancy.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949379"/>
                  </a:ext>
                </a:extLst>
              </a:tr>
            </a:tbl>
          </a:graphicData>
        </a:graphic>
      </p:graphicFrame>
      <p:pic>
        <p:nvPicPr>
          <p:cNvPr id="9" name="Picture 8">
            <a:extLst>
              <a:ext uri="{FF2B5EF4-FFF2-40B4-BE49-F238E27FC236}">
                <a16:creationId xmlns:a16="http://schemas.microsoft.com/office/drawing/2014/main" id="{06187F35-3930-3E7E-5143-73DA09AF4E53}"/>
              </a:ext>
            </a:extLst>
          </p:cNvPr>
          <p:cNvPicPr>
            <a:picLocks noChangeAspect="1"/>
          </p:cNvPicPr>
          <p:nvPr/>
        </p:nvPicPr>
        <p:blipFill>
          <a:blip r:embed="rId2"/>
          <a:stretch>
            <a:fillRect/>
          </a:stretch>
        </p:blipFill>
        <p:spPr>
          <a:xfrm>
            <a:off x="144000" y="828000"/>
            <a:ext cx="3814354" cy="2492078"/>
          </a:xfrm>
          <a:prstGeom prst="rect">
            <a:avLst/>
          </a:prstGeom>
          <a:ln>
            <a:solidFill>
              <a:schemeClr val="accent1"/>
            </a:solidFill>
          </a:ln>
        </p:spPr>
      </p:pic>
      <p:pic>
        <p:nvPicPr>
          <p:cNvPr id="11" name="Picture 10">
            <a:extLst>
              <a:ext uri="{FF2B5EF4-FFF2-40B4-BE49-F238E27FC236}">
                <a16:creationId xmlns:a16="http://schemas.microsoft.com/office/drawing/2014/main" id="{5C363D4C-34BE-8021-3AA3-957B4EB1F7EA}"/>
              </a:ext>
            </a:extLst>
          </p:cNvPr>
          <p:cNvPicPr>
            <a:picLocks noChangeAspect="1"/>
          </p:cNvPicPr>
          <p:nvPr/>
        </p:nvPicPr>
        <p:blipFill>
          <a:blip r:embed="rId3"/>
          <a:stretch>
            <a:fillRect/>
          </a:stretch>
        </p:blipFill>
        <p:spPr>
          <a:xfrm>
            <a:off x="4176000" y="828000"/>
            <a:ext cx="3814354" cy="2492078"/>
          </a:xfrm>
          <a:prstGeom prst="rect">
            <a:avLst/>
          </a:prstGeom>
          <a:ln>
            <a:solidFill>
              <a:schemeClr val="accent1"/>
            </a:solidFill>
          </a:ln>
        </p:spPr>
      </p:pic>
    </p:spTree>
    <p:extLst>
      <p:ext uri="{BB962C8B-B14F-4D97-AF65-F5344CB8AC3E}">
        <p14:creationId xmlns:p14="http://schemas.microsoft.com/office/powerpoint/2010/main" val="4239459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8E0315004D46448E372CA3F7918C8A" ma:contentTypeVersion="19" ma:contentTypeDescription="Create a new document." ma:contentTypeScope="" ma:versionID="4e7b753acd75e1cc3c51c944484bf7f8">
  <xsd:schema xmlns:xsd="http://www.w3.org/2001/XMLSchema" xmlns:xs="http://www.w3.org/2001/XMLSchema" xmlns:p="http://schemas.microsoft.com/office/2006/metadata/properties" xmlns:ns1="http://schemas.microsoft.com/sharepoint/v3" xmlns:ns2="e7de3143-3e05-4e4c-9535-f64c946b3622" xmlns:ns3="a6f9a12b-3f80-4f1c-a0ea-6c226142b03e" xmlns:ns4="cccaf3ac-2de9-44d4-aa31-54302fceb5f7" targetNamespace="http://schemas.microsoft.com/office/2006/metadata/properties" ma:root="true" ma:fieldsID="78db48b633b6340d7441ef2e71ca6266" ns1:_="" ns2:_="" ns3:_="" ns4:_="">
    <xsd:import namespace="http://schemas.microsoft.com/sharepoint/v3"/>
    <xsd:import namespace="e7de3143-3e05-4e4c-9535-f64c946b3622"/>
    <xsd:import namespace="a6f9a12b-3f80-4f1c-a0ea-6c226142b03e"/>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de3143-3e05-4e4c-9535-f64c946b36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description="" ma:indexed="true"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f9a12b-3f80-4f1c-a0ea-6c226142b0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73604fa-52a2-4fdd-9748-bfb28f39e7e6}" ma:internalName="TaxCatchAll" ma:showField="CatchAllData" ma:web="a6f9a12b-3f80-4f1c-a0ea-6c226142b0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e7de3143-3e05-4e4c-9535-f64c946b3622">
      <Terms xmlns="http://schemas.microsoft.com/office/infopath/2007/PartnerControls"/>
    </lcf76f155ced4ddcb4097134ff3c332f>
    <SharedWithUsers xmlns="a6f9a12b-3f80-4f1c-a0ea-6c226142b03e">
      <UserInfo>
        <DisplayName>Samantha Riley</DisplayName>
        <AccountId>23</AccountId>
        <AccountType/>
      </UserInfo>
    </SharedWithUsers>
  </documentManagement>
</p:properties>
</file>

<file path=customXml/itemProps1.xml><?xml version="1.0" encoding="utf-8"?>
<ds:datastoreItem xmlns:ds="http://schemas.openxmlformats.org/officeDocument/2006/customXml" ds:itemID="{DD5D3213-CB01-41AC-A921-785CD7421528}">
  <ds:schemaRefs>
    <ds:schemaRef ds:uri="http://schemas.microsoft.com/sharepoint/v3/contenttype/forms"/>
  </ds:schemaRefs>
</ds:datastoreItem>
</file>

<file path=customXml/itemProps2.xml><?xml version="1.0" encoding="utf-8"?>
<ds:datastoreItem xmlns:ds="http://schemas.openxmlformats.org/officeDocument/2006/customXml" ds:itemID="{18BB0F60-C893-4E61-AE2E-AE75DAFAB41B}">
  <ds:schemaRefs>
    <ds:schemaRef ds:uri="a6f9a12b-3f80-4f1c-a0ea-6c226142b03e"/>
    <ds:schemaRef ds:uri="cccaf3ac-2de9-44d4-aa31-54302fceb5f7"/>
    <ds:schemaRef ds:uri="e7de3143-3e05-4e4c-9535-f64c946b36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E8F676-BD34-4572-8273-3F6ABEF343F4}">
  <ds:schemaRefs>
    <ds:schemaRef ds:uri="http://schemas.microsoft.com/office/2006/metadata/properties"/>
    <ds:schemaRef ds:uri="http://schemas.microsoft.com/office/infopath/2007/PartnerControls"/>
    <ds:schemaRef ds:uri="http://purl.org/dc/elements/1.1/"/>
    <ds:schemaRef ds:uri="a6f9a12b-3f80-4f1c-a0ea-6c226142b03e"/>
    <ds:schemaRef ds:uri="e7de3143-3e05-4e4c-9535-f64c946b3622"/>
    <ds:schemaRef ds:uri="cccaf3ac-2de9-44d4-aa31-54302fceb5f7"/>
    <ds:schemaRef ds:uri="http://www.w3.org/XML/1998/namespace"/>
    <ds:schemaRef ds:uri="http://schemas.microsoft.com/office/2006/documentManagement/types"/>
    <ds:schemaRef ds:uri="http://schemas.openxmlformats.org/package/2006/metadata/core-properties"/>
    <ds:schemaRef ds:uri="http://schemas.microsoft.com/sharepoint/v3"/>
    <ds:schemaRef ds:uri="http://purl.org/dc/dcmitype/"/>
    <ds:schemaRef ds:uri="http://purl.org/dc/te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1296</TotalTime>
  <Words>3045</Words>
  <Application>Microsoft Office PowerPoint</Application>
  <PresentationFormat>Widescreen</PresentationFormat>
  <Paragraphs>256</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Arial</vt:lpstr>
      <vt:lpstr>Calibri</vt:lpstr>
      <vt:lpstr>Office Theme</vt:lpstr>
      <vt:lpstr>Integrated Performance Report Our people data</vt:lpstr>
      <vt:lpstr>Interpreting SPC charts</vt:lpstr>
      <vt:lpstr>Interpreting summary icons</vt:lpstr>
      <vt:lpstr>Interpreting the Data Quality Indicator</vt:lpstr>
      <vt:lpstr>Executive summary: our people</vt:lpstr>
      <vt:lpstr>Our people domain matrix</vt:lpstr>
      <vt:lpstr>Our people – staffing summary</vt:lpstr>
      <vt:lpstr>Our people – staffing</vt:lpstr>
      <vt:lpstr>Our people – staffing</vt:lpstr>
      <vt:lpstr>Our people – sickness and absence</vt:lpstr>
      <vt:lpstr>Our people – sickness and absence reasons Pareto</vt:lpstr>
      <vt:lpstr>Our people – turnover and development summary</vt:lpstr>
      <vt:lpstr>Our people – turnover and vacancy</vt:lpstr>
      <vt:lpstr>Our people – turnover regional benchmarking </vt:lpstr>
      <vt:lpstr>Our people – training and appraisal </vt:lpstr>
      <vt:lpstr>Metric glossary and definitions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Performance Report Our People Data</dc:title>
  <dc:creator>Adam Smith</dc:creator>
  <cp:lastModifiedBy>HOOK, Estelle (NHS ENGLAND - X24)</cp:lastModifiedBy>
  <cp:revision>5</cp:revision>
  <cp:lastPrinted>1601-01-01T00:00:00Z</cp:lastPrinted>
  <dcterms:created xsi:type="dcterms:W3CDTF">2023-10-25T08:47:12Z</dcterms:created>
  <dcterms:modified xsi:type="dcterms:W3CDTF">2024-11-12T12:07:15Z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0x0101002F8E0315004D46448E372CA3F7918C8A</vt:lpwstr>
  </property>
  <property fmtid="{D5CDD505-2E9C-101B-9397-08002B2CF9AE}" pid="3" name="MediaServiceImageTags">
    <vt:lpwstr/>
  </property>
</Properties>
</file>