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58"/>
  </p:notesMasterIdLst>
  <p:handoutMasterIdLst>
    <p:handoutMasterId r:id="rId59"/>
  </p:handoutMasterIdLst>
  <p:sldIdLst>
    <p:sldId id="256" r:id="rId6"/>
    <p:sldId id="269" r:id="rId7"/>
    <p:sldId id="457" r:id="rId8"/>
    <p:sldId id="412" r:id="rId9"/>
    <p:sldId id="413" r:id="rId10"/>
    <p:sldId id="456" r:id="rId11"/>
    <p:sldId id="272" r:id="rId12"/>
    <p:sldId id="414" r:id="rId13"/>
    <p:sldId id="415" r:id="rId14"/>
    <p:sldId id="268" r:id="rId15"/>
    <p:sldId id="416" r:id="rId16"/>
    <p:sldId id="401" r:id="rId17"/>
    <p:sldId id="450" r:id="rId18"/>
    <p:sldId id="461" r:id="rId19"/>
    <p:sldId id="263" r:id="rId20"/>
    <p:sldId id="418" r:id="rId21"/>
    <p:sldId id="430" r:id="rId22"/>
    <p:sldId id="419" r:id="rId23"/>
    <p:sldId id="420" r:id="rId24"/>
    <p:sldId id="278" r:id="rId25"/>
    <p:sldId id="449" r:id="rId26"/>
    <p:sldId id="451" r:id="rId27"/>
    <p:sldId id="460" r:id="rId28"/>
    <p:sldId id="438" r:id="rId29"/>
    <p:sldId id="458" r:id="rId30"/>
    <p:sldId id="448" r:id="rId31"/>
    <p:sldId id="447" r:id="rId32"/>
    <p:sldId id="436" r:id="rId33"/>
    <p:sldId id="292" r:id="rId34"/>
    <p:sldId id="459" r:id="rId35"/>
    <p:sldId id="439" r:id="rId36"/>
    <p:sldId id="440" r:id="rId37"/>
    <p:sldId id="464" r:id="rId38"/>
    <p:sldId id="441" r:id="rId39"/>
    <p:sldId id="298" r:id="rId40"/>
    <p:sldId id="442" r:id="rId41"/>
    <p:sldId id="453" r:id="rId42"/>
    <p:sldId id="455" r:id="rId43"/>
    <p:sldId id="444" r:id="rId44"/>
    <p:sldId id="395" r:id="rId45"/>
    <p:sldId id="393" r:id="rId46"/>
    <p:sldId id="394" r:id="rId47"/>
    <p:sldId id="462" r:id="rId48"/>
    <p:sldId id="445" r:id="rId49"/>
    <p:sldId id="431" r:id="rId50"/>
    <p:sldId id="432" r:id="rId51"/>
    <p:sldId id="463" r:id="rId52"/>
    <p:sldId id="265" r:id="rId53"/>
    <p:sldId id="424" r:id="rId54"/>
    <p:sldId id="429" r:id="rId55"/>
    <p:sldId id="466" r:id="rId56"/>
    <p:sldId id="467"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5379C0-FFF3-6CB9-7CD9-7627B48D45FB}" name="Wareing, Steven" initials="WS" userId="S::Steven.Wareing@dhsc.gov.uk::acde11b0-3811-46cb-ae1b-974b1bd96fbf" providerId="AD"/>
  <p188:author id="{187893EC-554E-AF13-61C3-334EEB0F3C1E}" name="Wareing, Steven" initials="WS" userId="S::steven.wareing@dhsc.gov.uk::acde11b0-3811-46cb-ae1b-974b1bd96fb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viewProps" Target="view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microsoft.com/office/2016/11/relationships/changesInfo" Target="changesInfos/changesInfo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65"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eing, Steven" userId="acde11b0-3811-46cb-ae1b-974b1bd96fbf" providerId="ADAL" clId="{783ECC5C-1E5D-4E06-AFA1-E647F3B8191C}"/>
    <pc:docChg chg="undo redo custSel modSld">
      <pc:chgData name="Wareing, Steven" userId="acde11b0-3811-46cb-ae1b-974b1bd96fbf" providerId="ADAL" clId="{783ECC5C-1E5D-4E06-AFA1-E647F3B8191C}" dt="2025-01-13T06:47:37.606" v="29" actId="20577"/>
      <pc:docMkLst>
        <pc:docMk/>
      </pc:docMkLst>
      <pc:sldChg chg="modSp mod">
        <pc:chgData name="Wareing, Steven" userId="acde11b0-3811-46cb-ae1b-974b1bd96fbf" providerId="ADAL" clId="{783ECC5C-1E5D-4E06-AFA1-E647F3B8191C}" dt="2025-01-13T06:47:37.606" v="29" actId="20577"/>
        <pc:sldMkLst>
          <pc:docMk/>
          <pc:sldMk cId="450761847" sldId="256"/>
        </pc:sldMkLst>
        <pc:spChg chg="mod">
          <ac:chgData name="Wareing, Steven" userId="acde11b0-3811-46cb-ae1b-974b1bd96fbf" providerId="ADAL" clId="{783ECC5C-1E5D-4E06-AFA1-E647F3B8191C}" dt="2025-01-13T06:47:37.606" v="29" actId="20577"/>
          <ac:spMkLst>
            <pc:docMk/>
            <pc:sldMk cId="450761847" sldId="256"/>
            <ac:spMk id="6" creationId="{CB69CF3D-3ED7-4E40-8980-547EF27F078A}"/>
          </ac:spMkLst>
        </pc:spChg>
      </pc:sldChg>
      <pc:sldChg chg="modSp mod">
        <pc:chgData name="Wareing, Steven" userId="acde11b0-3811-46cb-ae1b-974b1bd96fbf" providerId="ADAL" clId="{783ECC5C-1E5D-4E06-AFA1-E647F3B8191C}" dt="2025-01-13T06:46:10.656" v="10" actId="20577"/>
        <pc:sldMkLst>
          <pc:docMk/>
          <pc:sldMk cId="4082552554" sldId="440"/>
        </pc:sldMkLst>
        <pc:spChg chg="mod">
          <ac:chgData name="Wareing, Steven" userId="acde11b0-3811-46cb-ae1b-974b1bd96fbf" providerId="ADAL" clId="{783ECC5C-1E5D-4E06-AFA1-E647F3B8191C}" dt="2025-01-13T06:46:10.656" v="10" actId="20577"/>
          <ac:spMkLst>
            <pc:docMk/>
            <pc:sldMk cId="4082552554" sldId="440"/>
            <ac:spMk id="2" creationId="{655D5E4D-DD45-2CF7-FA47-26B1A559FBB9}"/>
          </ac:spMkLst>
        </pc:spChg>
      </pc:sldChg>
      <pc:sldChg chg="modSp mod">
        <pc:chgData name="Wareing, Steven" userId="acde11b0-3811-46cb-ae1b-974b1bd96fbf" providerId="ADAL" clId="{783ECC5C-1E5D-4E06-AFA1-E647F3B8191C}" dt="2025-01-13T06:47:02.410" v="13" actId="20577"/>
        <pc:sldMkLst>
          <pc:docMk/>
          <pc:sldMk cId="2716219988" sldId="445"/>
        </pc:sldMkLst>
        <pc:spChg chg="mod">
          <ac:chgData name="Wareing, Steven" userId="acde11b0-3811-46cb-ae1b-974b1bd96fbf" providerId="ADAL" clId="{783ECC5C-1E5D-4E06-AFA1-E647F3B8191C}" dt="2025-01-13T06:47:02.410" v="13" actId="20577"/>
          <ac:spMkLst>
            <pc:docMk/>
            <pc:sldMk cId="2716219988" sldId="445"/>
            <ac:spMk id="2" creationId="{C0F4730E-54BB-A053-42CC-7060965229AA}"/>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216D290-AF3D-483E-81E9-A3CF49CB2D1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15AFA648-82CA-4EA0-95C0-0C36E7B8ABD8}">
      <dgm:prSet phldrT="[Text]" custT="1"/>
      <dgm:spPr/>
      <dgm:t>
        <a:bodyPr/>
        <a:lstStyle/>
        <a:p>
          <a:r>
            <a:rPr lang="en-GB" sz="1800"/>
            <a:t>Elements of an insurance contract under IFRS 17</a:t>
          </a:r>
        </a:p>
      </dgm:t>
    </dgm:pt>
    <dgm:pt modelId="{14D09809-81FA-44AB-BBB3-7B22689CB702}" type="parTrans" cxnId="{5AA49F2D-3C24-425D-96A3-3969191D0C23}">
      <dgm:prSet/>
      <dgm:spPr/>
      <dgm:t>
        <a:bodyPr/>
        <a:lstStyle/>
        <a:p>
          <a:endParaRPr lang="en-GB"/>
        </a:p>
      </dgm:t>
    </dgm:pt>
    <dgm:pt modelId="{46A7B537-8B7D-462E-9093-9516AE8A97C4}" type="sibTrans" cxnId="{5AA49F2D-3C24-425D-96A3-3969191D0C23}">
      <dgm:prSet/>
      <dgm:spPr/>
      <dgm:t>
        <a:bodyPr/>
        <a:lstStyle/>
        <a:p>
          <a:endParaRPr lang="en-GB"/>
        </a:p>
      </dgm:t>
    </dgm:pt>
    <dgm:pt modelId="{70EB6252-B960-4C72-82F1-D8680D837CFA}">
      <dgm:prSet phldrT="[Text]"/>
      <dgm:spPr/>
      <dgm:t>
        <a:bodyPr/>
        <a:lstStyle/>
        <a:p>
          <a:r>
            <a:rPr lang="en-GB"/>
            <a:t>Contractual agreement between two parties exists and the enforceable rights and obligations are accepted by the parties</a:t>
          </a:r>
        </a:p>
      </dgm:t>
    </dgm:pt>
    <dgm:pt modelId="{09447291-2FBF-4F99-8D10-B2BD65D5C968}" type="parTrans" cxnId="{92B30D90-6CC4-412B-8BF8-3D5035863F31}">
      <dgm:prSet/>
      <dgm:spPr/>
      <dgm:t>
        <a:bodyPr/>
        <a:lstStyle/>
        <a:p>
          <a:endParaRPr lang="en-GB"/>
        </a:p>
      </dgm:t>
    </dgm:pt>
    <dgm:pt modelId="{916C3E5F-D981-4A5E-946D-7F3F859E887F}" type="sibTrans" cxnId="{92B30D90-6CC4-412B-8BF8-3D5035863F31}">
      <dgm:prSet/>
      <dgm:spPr/>
      <dgm:t>
        <a:bodyPr/>
        <a:lstStyle/>
        <a:p>
          <a:endParaRPr lang="en-GB"/>
        </a:p>
      </dgm:t>
    </dgm:pt>
    <dgm:pt modelId="{B71C7509-D991-497F-9D92-B79459AA443A}">
      <dgm:prSet phldrT="[Text]"/>
      <dgm:spPr/>
      <dgm:t>
        <a:bodyPr/>
        <a:lstStyle/>
        <a:p>
          <a:r>
            <a:rPr lang="en-GB"/>
            <a:t>The contract transfers significant pre-existing insurance risks from the policyholder to the issuer</a:t>
          </a:r>
        </a:p>
      </dgm:t>
    </dgm:pt>
    <dgm:pt modelId="{E4BC54AF-2AC7-4E94-8D00-BDCD974BC29B}" type="parTrans" cxnId="{1BB08CDF-8756-4440-BB2D-9CF91D420978}">
      <dgm:prSet/>
      <dgm:spPr/>
      <dgm:t>
        <a:bodyPr/>
        <a:lstStyle/>
        <a:p>
          <a:endParaRPr lang="en-GB"/>
        </a:p>
      </dgm:t>
    </dgm:pt>
    <dgm:pt modelId="{E8AD2B15-497D-4B41-975D-BB64AD49A9E7}" type="sibTrans" cxnId="{1BB08CDF-8756-4440-BB2D-9CF91D420978}">
      <dgm:prSet/>
      <dgm:spPr/>
      <dgm:t>
        <a:bodyPr/>
        <a:lstStyle/>
        <a:p>
          <a:endParaRPr lang="en-GB"/>
        </a:p>
      </dgm:t>
    </dgm:pt>
    <dgm:pt modelId="{16BFC0B9-CDE2-4004-A6D2-306A34DD61AB}">
      <dgm:prSet phldrT="[Text]"/>
      <dgm:spPr/>
      <dgm:t>
        <a:bodyPr/>
        <a:lstStyle/>
        <a:p>
          <a:r>
            <a:rPr lang="en-GB"/>
            <a:t>Specified uncertain future event exists</a:t>
          </a:r>
        </a:p>
      </dgm:t>
    </dgm:pt>
    <dgm:pt modelId="{B47DA2A0-241A-474E-8ADF-27FE6DA880C2}" type="parTrans" cxnId="{FDA43084-5501-44FD-A85E-3F9F82FC9E03}">
      <dgm:prSet/>
      <dgm:spPr/>
      <dgm:t>
        <a:bodyPr/>
        <a:lstStyle/>
        <a:p>
          <a:endParaRPr lang="en-GB"/>
        </a:p>
      </dgm:t>
    </dgm:pt>
    <dgm:pt modelId="{DCF787AA-2BC4-468A-ACAF-F77C9F57DCE4}" type="sibTrans" cxnId="{FDA43084-5501-44FD-A85E-3F9F82FC9E03}">
      <dgm:prSet/>
      <dgm:spPr/>
      <dgm:t>
        <a:bodyPr/>
        <a:lstStyle/>
        <a:p>
          <a:endParaRPr lang="en-GB"/>
        </a:p>
      </dgm:t>
    </dgm:pt>
    <dgm:pt modelId="{DFC866EC-CFFD-47EE-8592-0E969BC46369}">
      <dgm:prSet phldrT="[Text]"/>
      <dgm:spPr/>
      <dgm:t>
        <a:bodyPr/>
        <a:lstStyle/>
        <a:p>
          <a:r>
            <a:rPr lang="en-GB"/>
            <a:t>Specified uncertain future event adversely affects the 3</a:t>
          </a:r>
          <a:r>
            <a:rPr lang="en-GB" baseline="30000"/>
            <a:t>rd</a:t>
          </a:r>
          <a:r>
            <a:rPr lang="en-GB"/>
            <a:t> party</a:t>
          </a:r>
        </a:p>
      </dgm:t>
    </dgm:pt>
    <dgm:pt modelId="{FADC2297-294C-43F5-B6B6-7BDC60DF3B09}" type="parTrans" cxnId="{8E7FE56A-BF16-4C8B-BED2-23071955544E}">
      <dgm:prSet/>
      <dgm:spPr/>
      <dgm:t>
        <a:bodyPr/>
        <a:lstStyle/>
        <a:p>
          <a:endParaRPr lang="en-GB"/>
        </a:p>
      </dgm:t>
    </dgm:pt>
    <dgm:pt modelId="{7456877F-0CE0-4079-802C-420E4F4CDF8B}" type="sibTrans" cxnId="{8E7FE56A-BF16-4C8B-BED2-23071955544E}">
      <dgm:prSet/>
      <dgm:spPr/>
      <dgm:t>
        <a:bodyPr/>
        <a:lstStyle/>
        <a:p>
          <a:endParaRPr lang="en-GB"/>
        </a:p>
      </dgm:t>
    </dgm:pt>
    <dgm:pt modelId="{0D2F3338-92CA-4F3A-850E-C3E276DECFEE}" type="pres">
      <dgm:prSet presAssocID="{5216D290-AF3D-483E-81E9-A3CF49CB2D17}" presName="diagram" presStyleCnt="0">
        <dgm:presLayoutVars>
          <dgm:chMax val="1"/>
          <dgm:dir/>
          <dgm:animLvl val="ctr"/>
          <dgm:resizeHandles val="exact"/>
        </dgm:presLayoutVars>
      </dgm:prSet>
      <dgm:spPr/>
    </dgm:pt>
    <dgm:pt modelId="{ACD3D731-D184-4BE9-B32C-2A11F8255D89}" type="pres">
      <dgm:prSet presAssocID="{5216D290-AF3D-483E-81E9-A3CF49CB2D17}" presName="matrix" presStyleCnt="0"/>
      <dgm:spPr/>
    </dgm:pt>
    <dgm:pt modelId="{A47AEBA0-D261-4C37-8785-FD9D3127D0AB}" type="pres">
      <dgm:prSet presAssocID="{5216D290-AF3D-483E-81E9-A3CF49CB2D17}" presName="tile1" presStyleLbl="node1" presStyleIdx="0" presStyleCnt="4"/>
      <dgm:spPr/>
    </dgm:pt>
    <dgm:pt modelId="{AF808560-CAA4-4471-B018-1C912D00845D}" type="pres">
      <dgm:prSet presAssocID="{5216D290-AF3D-483E-81E9-A3CF49CB2D17}" presName="tile1text" presStyleLbl="node1" presStyleIdx="0" presStyleCnt="4">
        <dgm:presLayoutVars>
          <dgm:chMax val="0"/>
          <dgm:chPref val="0"/>
          <dgm:bulletEnabled val="1"/>
        </dgm:presLayoutVars>
      </dgm:prSet>
      <dgm:spPr/>
    </dgm:pt>
    <dgm:pt modelId="{B62136AB-DEA4-467A-911F-EAD16DD4A0F8}" type="pres">
      <dgm:prSet presAssocID="{5216D290-AF3D-483E-81E9-A3CF49CB2D17}" presName="tile2" presStyleLbl="node1" presStyleIdx="1" presStyleCnt="4"/>
      <dgm:spPr/>
    </dgm:pt>
    <dgm:pt modelId="{1BD8CFEC-84BE-4FFF-A8A0-86AF5443C1CC}" type="pres">
      <dgm:prSet presAssocID="{5216D290-AF3D-483E-81E9-A3CF49CB2D17}" presName="tile2text" presStyleLbl="node1" presStyleIdx="1" presStyleCnt="4">
        <dgm:presLayoutVars>
          <dgm:chMax val="0"/>
          <dgm:chPref val="0"/>
          <dgm:bulletEnabled val="1"/>
        </dgm:presLayoutVars>
      </dgm:prSet>
      <dgm:spPr/>
    </dgm:pt>
    <dgm:pt modelId="{EB9A198E-28FB-4B5B-8CD0-AF26A8979B7E}" type="pres">
      <dgm:prSet presAssocID="{5216D290-AF3D-483E-81E9-A3CF49CB2D17}" presName="tile3" presStyleLbl="node1" presStyleIdx="2" presStyleCnt="4"/>
      <dgm:spPr/>
    </dgm:pt>
    <dgm:pt modelId="{FE61C637-3E8D-4E3C-A9A0-59E4706F039F}" type="pres">
      <dgm:prSet presAssocID="{5216D290-AF3D-483E-81E9-A3CF49CB2D17}" presName="tile3text" presStyleLbl="node1" presStyleIdx="2" presStyleCnt="4">
        <dgm:presLayoutVars>
          <dgm:chMax val="0"/>
          <dgm:chPref val="0"/>
          <dgm:bulletEnabled val="1"/>
        </dgm:presLayoutVars>
      </dgm:prSet>
      <dgm:spPr/>
    </dgm:pt>
    <dgm:pt modelId="{CDDD2AA6-C674-4261-9C21-C6EA28148734}" type="pres">
      <dgm:prSet presAssocID="{5216D290-AF3D-483E-81E9-A3CF49CB2D17}" presName="tile4" presStyleLbl="node1" presStyleIdx="3" presStyleCnt="4"/>
      <dgm:spPr/>
    </dgm:pt>
    <dgm:pt modelId="{C5947719-F451-4711-96C5-6D7D67DE35A0}" type="pres">
      <dgm:prSet presAssocID="{5216D290-AF3D-483E-81E9-A3CF49CB2D17}" presName="tile4text" presStyleLbl="node1" presStyleIdx="3" presStyleCnt="4">
        <dgm:presLayoutVars>
          <dgm:chMax val="0"/>
          <dgm:chPref val="0"/>
          <dgm:bulletEnabled val="1"/>
        </dgm:presLayoutVars>
      </dgm:prSet>
      <dgm:spPr/>
    </dgm:pt>
    <dgm:pt modelId="{9946C9CD-339C-476B-A5B2-64BFA67271B8}" type="pres">
      <dgm:prSet presAssocID="{5216D290-AF3D-483E-81E9-A3CF49CB2D17}" presName="centerTile" presStyleLbl="fgShp" presStyleIdx="0" presStyleCnt="1">
        <dgm:presLayoutVars>
          <dgm:chMax val="0"/>
          <dgm:chPref val="0"/>
        </dgm:presLayoutVars>
      </dgm:prSet>
      <dgm:spPr/>
    </dgm:pt>
  </dgm:ptLst>
  <dgm:cxnLst>
    <dgm:cxn modelId="{5AA49F2D-3C24-425D-96A3-3969191D0C23}" srcId="{5216D290-AF3D-483E-81E9-A3CF49CB2D17}" destId="{15AFA648-82CA-4EA0-95C0-0C36E7B8ABD8}" srcOrd="0" destOrd="0" parTransId="{14D09809-81FA-44AB-BBB3-7B22689CB702}" sibTransId="{46A7B537-8B7D-462E-9093-9516AE8A97C4}"/>
    <dgm:cxn modelId="{B32EDF38-5AD1-48A0-B5AE-10154B0F9BB2}" type="presOf" srcId="{5216D290-AF3D-483E-81E9-A3CF49CB2D17}" destId="{0D2F3338-92CA-4F3A-850E-C3E276DECFEE}" srcOrd="0" destOrd="0" presId="urn:microsoft.com/office/officeart/2005/8/layout/matrix1"/>
    <dgm:cxn modelId="{6E1D9D42-1756-4AC2-930E-196593E15EF0}" type="presOf" srcId="{B71C7509-D991-497F-9D92-B79459AA443A}" destId="{1BD8CFEC-84BE-4FFF-A8A0-86AF5443C1CC}" srcOrd="1" destOrd="0" presId="urn:microsoft.com/office/officeart/2005/8/layout/matrix1"/>
    <dgm:cxn modelId="{195BA867-45CF-424F-BA4F-25A97E4B229D}" type="presOf" srcId="{16BFC0B9-CDE2-4004-A6D2-306A34DD61AB}" destId="{EB9A198E-28FB-4B5B-8CD0-AF26A8979B7E}" srcOrd="0" destOrd="0" presId="urn:microsoft.com/office/officeart/2005/8/layout/matrix1"/>
    <dgm:cxn modelId="{8E7FE56A-BF16-4C8B-BED2-23071955544E}" srcId="{15AFA648-82CA-4EA0-95C0-0C36E7B8ABD8}" destId="{DFC866EC-CFFD-47EE-8592-0E969BC46369}" srcOrd="3" destOrd="0" parTransId="{FADC2297-294C-43F5-B6B6-7BDC60DF3B09}" sibTransId="{7456877F-0CE0-4079-802C-420E4F4CDF8B}"/>
    <dgm:cxn modelId="{9072AD78-A8FA-4581-8356-6FAAAA4E3250}" type="presOf" srcId="{B71C7509-D991-497F-9D92-B79459AA443A}" destId="{B62136AB-DEA4-467A-911F-EAD16DD4A0F8}" srcOrd="0" destOrd="0" presId="urn:microsoft.com/office/officeart/2005/8/layout/matrix1"/>
    <dgm:cxn modelId="{FDA43084-5501-44FD-A85E-3F9F82FC9E03}" srcId="{15AFA648-82CA-4EA0-95C0-0C36E7B8ABD8}" destId="{16BFC0B9-CDE2-4004-A6D2-306A34DD61AB}" srcOrd="2" destOrd="0" parTransId="{B47DA2A0-241A-474E-8ADF-27FE6DA880C2}" sibTransId="{DCF787AA-2BC4-468A-ACAF-F77C9F57DCE4}"/>
    <dgm:cxn modelId="{D0CF7C8C-0936-4215-BC86-B7188BA9EC68}" type="presOf" srcId="{16BFC0B9-CDE2-4004-A6D2-306A34DD61AB}" destId="{FE61C637-3E8D-4E3C-A9A0-59E4706F039F}" srcOrd="1" destOrd="0" presId="urn:microsoft.com/office/officeart/2005/8/layout/matrix1"/>
    <dgm:cxn modelId="{92B30D90-6CC4-412B-8BF8-3D5035863F31}" srcId="{15AFA648-82CA-4EA0-95C0-0C36E7B8ABD8}" destId="{70EB6252-B960-4C72-82F1-D8680D837CFA}" srcOrd="0" destOrd="0" parTransId="{09447291-2FBF-4F99-8D10-B2BD65D5C968}" sibTransId="{916C3E5F-D981-4A5E-946D-7F3F859E887F}"/>
    <dgm:cxn modelId="{C6E1C796-5EE2-41EC-A7CC-7124FCD3DFA7}" type="presOf" srcId="{70EB6252-B960-4C72-82F1-D8680D837CFA}" destId="{A47AEBA0-D261-4C37-8785-FD9D3127D0AB}" srcOrd="0" destOrd="0" presId="urn:microsoft.com/office/officeart/2005/8/layout/matrix1"/>
    <dgm:cxn modelId="{5D1525A1-0112-48EF-8AA3-915973BB2284}" type="presOf" srcId="{DFC866EC-CFFD-47EE-8592-0E969BC46369}" destId="{C5947719-F451-4711-96C5-6D7D67DE35A0}" srcOrd="1" destOrd="0" presId="urn:microsoft.com/office/officeart/2005/8/layout/matrix1"/>
    <dgm:cxn modelId="{2CEA6DCD-2EE1-49C5-B5FD-C13B41E958D6}" type="presOf" srcId="{70EB6252-B960-4C72-82F1-D8680D837CFA}" destId="{AF808560-CAA4-4471-B018-1C912D00845D}" srcOrd="1" destOrd="0" presId="urn:microsoft.com/office/officeart/2005/8/layout/matrix1"/>
    <dgm:cxn modelId="{1BB08CDF-8756-4440-BB2D-9CF91D420978}" srcId="{15AFA648-82CA-4EA0-95C0-0C36E7B8ABD8}" destId="{B71C7509-D991-497F-9D92-B79459AA443A}" srcOrd="1" destOrd="0" parTransId="{E4BC54AF-2AC7-4E94-8D00-BDCD974BC29B}" sibTransId="{E8AD2B15-497D-4B41-975D-BB64AD49A9E7}"/>
    <dgm:cxn modelId="{2D2499F4-7A3D-4216-8BEF-D800EC6005EA}" type="presOf" srcId="{DFC866EC-CFFD-47EE-8592-0E969BC46369}" destId="{CDDD2AA6-C674-4261-9C21-C6EA28148734}" srcOrd="0" destOrd="0" presId="urn:microsoft.com/office/officeart/2005/8/layout/matrix1"/>
    <dgm:cxn modelId="{AC3A63FD-AC3B-4AF2-8F9C-D41F26B2CC14}" type="presOf" srcId="{15AFA648-82CA-4EA0-95C0-0C36E7B8ABD8}" destId="{9946C9CD-339C-476B-A5B2-64BFA67271B8}" srcOrd="0" destOrd="0" presId="urn:microsoft.com/office/officeart/2005/8/layout/matrix1"/>
    <dgm:cxn modelId="{7CA14475-0B3B-4214-B0FF-A6861CC7FCDF}" type="presParOf" srcId="{0D2F3338-92CA-4F3A-850E-C3E276DECFEE}" destId="{ACD3D731-D184-4BE9-B32C-2A11F8255D89}" srcOrd="0" destOrd="0" presId="urn:microsoft.com/office/officeart/2005/8/layout/matrix1"/>
    <dgm:cxn modelId="{E54792C3-B449-45C6-B923-9D65BF80C064}" type="presParOf" srcId="{ACD3D731-D184-4BE9-B32C-2A11F8255D89}" destId="{A47AEBA0-D261-4C37-8785-FD9D3127D0AB}" srcOrd="0" destOrd="0" presId="urn:microsoft.com/office/officeart/2005/8/layout/matrix1"/>
    <dgm:cxn modelId="{CA03D8BA-3F8F-495F-9A62-05B9C0CF5746}" type="presParOf" srcId="{ACD3D731-D184-4BE9-B32C-2A11F8255D89}" destId="{AF808560-CAA4-4471-B018-1C912D00845D}" srcOrd="1" destOrd="0" presId="urn:microsoft.com/office/officeart/2005/8/layout/matrix1"/>
    <dgm:cxn modelId="{02A63D61-1DCA-472B-889C-52B5E1554E55}" type="presParOf" srcId="{ACD3D731-D184-4BE9-B32C-2A11F8255D89}" destId="{B62136AB-DEA4-467A-911F-EAD16DD4A0F8}" srcOrd="2" destOrd="0" presId="urn:microsoft.com/office/officeart/2005/8/layout/matrix1"/>
    <dgm:cxn modelId="{6CCB6E4A-76B8-495D-A95B-8B35EFCE1819}" type="presParOf" srcId="{ACD3D731-D184-4BE9-B32C-2A11F8255D89}" destId="{1BD8CFEC-84BE-4FFF-A8A0-86AF5443C1CC}" srcOrd="3" destOrd="0" presId="urn:microsoft.com/office/officeart/2005/8/layout/matrix1"/>
    <dgm:cxn modelId="{9ADDBFC3-0D9E-445E-8EB8-EE725444287B}" type="presParOf" srcId="{ACD3D731-D184-4BE9-B32C-2A11F8255D89}" destId="{EB9A198E-28FB-4B5B-8CD0-AF26A8979B7E}" srcOrd="4" destOrd="0" presId="urn:microsoft.com/office/officeart/2005/8/layout/matrix1"/>
    <dgm:cxn modelId="{CDF06F20-5998-4918-9B29-57E5DC3FBF8D}" type="presParOf" srcId="{ACD3D731-D184-4BE9-B32C-2A11F8255D89}" destId="{FE61C637-3E8D-4E3C-A9A0-59E4706F039F}" srcOrd="5" destOrd="0" presId="urn:microsoft.com/office/officeart/2005/8/layout/matrix1"/>
    <dgm:cxn modelId="{0936F786-C9D6-42C7-B05D-DA8682269F2D}" type="presParOf" srcId="{ACD3D731-D184-4BE9-B32C-2A11F8255D89}" destId="{CDDD2AA6-C674-4261-9C21-C6EA28148734}" srcOrd="6" destOrd="0" presId="urn:microsoft.com/office/officeart/2005/8/layout/matrix1"/>
    <dgm:cxn modelId="{74C1EF13-D7C0-4772-B962-8AFB2600DFE4}" type="presParOf" srcId="{ACD3D731-D184-4BE9-B32C-2A11F8255D89}" destId="{C5947719-F451-4711-96C5-6D7D67DE35A0}" srcOrd="7" destOrd="0" presId="urn:microsoft.com/office/officeart/2005/8/layout/matrix1"/>
    <dgm:cxn modelId="{F9DDDCED-013E-428B-8A92-4C048FE17358}" type="presParOf" srcId="{0D2F3338-92CA-4F3A-850E-C3E276DECFEE}" destId="{9946C9CD-339C-476B-A5B2-64BFA67271B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C8AE11-C03C-43D7-8836-1A76D2BC151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10AD42-99D6-49EA-9CC0-E07907EE90F2}">
      <dgm:prSet/>
      <dgm:spPr/>
      <dgm:t>
        <a:bodyPr/>
        <a:lstStyle/>
        <a:p>
          <a:pPr>
            <a:lnSpc>
              <a:spcPct val="100000"/>
            </a:lnSpc>
          </a:pPr>
          <a:r>
            <a:rPr lang="en-GB"/>
            <a:t>Review underlying contracts for possible insurance risks</a:t>
          </a:r>
          <a:endParaRPr lang="en-US"/>
        </a:p>
      </dgm:t>
    </dgm:pt>
    <dgm:pt modelId="{639FB3DF-93FA-4597-BB4E-39B4753953E5}" type="parTrans" cxnId="{95B64CC6-E5B6-497B-8E7C-A1894667183C}">
      <dgm:prSet/>
      <dgm:spPr/>
      <dgm:t>
        <a:bodyPr/>
        <a:lstStyle/>
        <a:p>
          <a:endParaRPr lang="en-US"/>
        </a:p>
      </dgm:t>
    </dgm:pt>
    <dgm:pt modelId="{D21BEE0D-DC81-4F9C-ABD2-4B65121E5788}" type="sibTrans" cxnId="{95B64CC6-E5B6-497B-8E7C-A1894667183C}">
      <dgm:prSet/>
      <dgm:spPr/>
      <dgm:t>
        <a:bodyPr/>
        <a:lstStyle/>
        <a:p>
          <a:endParaRPr lang="en-US"/>
        </a:p>
      </dgm:t>
    </dgm:pt>
    <dgm:pt modelId="{0885AA59-4FFF-4125-A736-891542AA04C6}">
      <dgm:prSet/>
      <dgm:spPr/>
      <dgm:t>
        <a:bodyPr/>
        <a:lstStyle/>
        <a:p>
          <a:pPr>
            <a:lnSpc>
              <a:spcPct val="100000"/>
            </a:lnSpc>
          </a:pPr>
          <a:r>
            <a:rPr lang="en-GB"/>
            <a:t>Review judgements between financial and insurance risk arising</a:t>
          </a:r>
          <a:endParaRPr lang="en-US"/>
        </a:p>
      </dgm:t>
    </dgm:pt>
    <dgm:pt modelId="{72023680-F26F-4D22-9E24-2F4774D96C9E}" type="parTrans" cxnId="{437EBE7C-6A63-4FC5-94D7-5DFF25034192}">
      <dgm:prSet/>
      <dgm:spPr/>
      <dgm:t>
        <a:bodyPr/>
        <a:lstStyle/>
        <a:p>
          <a:endParaRPr lang="en-US"/>
        </a:p>
      </dgm:t>
    </dgm:pt>
    <dgm:pt modelId="{680B20A9-6297-444F-9626-6F46B7BD29ED}" type="sibTrans" cxnId="{437EBE7C-6A63-4FC5-94D7-5DFF25034192}">
      <dgm:prSet/>
      <dgm:spPr/>
      <dgm:t>
        <a:bodyPr/>
        <a:lstStyle/>
        <a:p>
          <a:endParaRPr lang="en-US"/>
        </a:p>
      </dgm:t>
    </dgm:pt>
    <dgm:pt modelId="{80C3287F-BDB7-4C3D-8DC0-277C2D4A219B}">
      <dgm:prSet/>
      <dgm:spPr/>
      <dgm:t>
        <a:bodyPr/>
        <a:lstStyle/>
        <a:p>
          <a:pPr>
            <a:lnSpc>
              <a:spcPct val="100000"/>
            </a:lnSpc>
          </a:pPr>
          <a:r>
            <a:rPr lang="en-GB"/>
            <a:t>Consider the possibility and criteria for reclassification between other standards and IFRS 17 – for instance contingent liabilities may be an area in which transfer of significant non-financial risk occurs</a:t>
          </a:r>
          <a:endParaRPr lang="en-US"/>
        </a:p>
      </dgm:t>
    </dgm:pt>
    <dgm:pt modelId="{33C00D6D-DCB7-480C-9A6A-E7C474B74BA4}" type="parTrans" cxnId="{7642CB28-C8B3-4AA1-8608-2021673A77D0}">
      <dgm:prSet/>
      <dgm:spPr/>
      <dgm:t>
        <a:bodyPr/>
        <a:lstStyle/>
        <a:p>
          <a:endParaRPr lang="en-US"/>
        </a:p>
      </dgm:t>
    </dgm:pt>
    <dgm:pt modelId="{F27DCCF3-8122-44B0-9585-4B610B15B4A9}" type="sibTrans" cxnId="{7642CB28-C8B3-4AA1-8608-2021673A77D0}">
      <dgm:prSet/>
      <dgm:spPr/>
      <dgm:t>
        <a:bodyPr/>
        <a:lstStyle/>
        <a:p>
          <a:endParaRPr lang="en-US"/>
        </a:p>
      </dgm:t>
    </dgm:pt>
    <dgm:pt modelId="{E52EBDEB-AD8B-41EC-A49F-8B1145FC73FD}">
      <dgm:prSet/>
      <dgm:spPr/>
      <dgm:t>
        <a:bodyPr/>
        <a:lstStyle/>
        <a:p>
          <a:pPr>
            <a:lnSpc>
              <a:spcPct val="100000"/>
            </a:lnSpc>
          </a:pPr>
          <a:r>
            <a:rPr lang="en-GB"/>
            <a:t>IFRS 17 imposes no limitations on when contracts can be assessed for significant insurance risk. </a:t>
          </a:r>
          <a:endParaRPr lang="en-US"/>
        </a:p>
      </dgm:t>
    </dgm:pt>
    <dgm:pt modelId="{22F9EEA5-BDB7-4C9F-B880-A5EA7C138523}" type="parTrans" cxnId="{1E3EB3BA-CC8C-47D2-B9D4-E89B427E90CB}">
      <dgm:prSet/>
      <dgm:spPr/>
      <dgm:t>
        <a:bodyPr/>
        <a:lstStyle/>
        <a:p>
          <a:endParaRPr lang="en-US"/>
        </a:p>
      </dgm:t>
    </dgm:pt>
    <dgm:pt modelId="{E6CBB404-B10F-4707-9719-B16C584A1C10}" type="sibTrans" cxnId="{1E3EB3BA-CC8C-47D2-B9D4-E89B427E90CB}">
      <dgm:prSet/>
      <dgm:spPr/>
      <dgm:t>
        <a:bodyPr/>
        <a:lstStyle/>
        <a:p>
          <a:endParaRPr lang="en-US"/>
        </a:p>
      </dgm:t>
    </dgm:pt>
    <dgm:pt modelId="{4014860E-AC01-4D74-8D04-8C9485444F08}">
      <dgm:prSet/>
      <dgm:spPr/>
      <dgm:t>
        <a:bodyPr/>
        <a:lstStyle/>
        <a:p>
          <a:pPr>
            <a:lnSpc>
              <a:spcPct val="100000"/>
            </a:lnSpc>
          </a:pPr>
          <a:r>
            <a:rPr lang="en-GB"/>
            <a:t>This slide pack gets you started but isn’t a substitute for HMT’s guidance or IFRS  17 which must be read to get the full technical understanding.</a:t>
          </a:r>
        </a:p>
      </dgm:t>
    </dgm:pt>
    <dgm:pt modelId="{A980E9F4-2C26-4C7F-A337-5AF935FB4691}" type="parTrans" cxnId="{7730B1FD-D4D8-4ED5-B03B-8E32483C8FAE}">
      <dgm:prSet/>
      <dgm:spPr/>
      <dgm:t>
        <a:bodyPr/>
        <a:lstStyle/>
        <a:p>
          <a:endParaRPr lang="en-GB"/>
        </a:p>
      </dgm:t>
    </dgm:pt>
    <dgm:pt modelId="{CB92B94F-BB9D-43FE-AAFD-8EB953AE4843}" type="sibTrans" cxnId="{7730B1FD-D4D8-4ED5-B03B-8E32483C8FAE}">
      <dgm:prSet/>
      <dgm:spPr/>
      <dgm:t>
        <a:bodyPr/>
        <a:lstStyle/>
        <a:p>
          <a:endParaRPr lang="en-GB"/>
        </a:p>
      </dgm:t>
    </dgm:pt>
    <dgm:pt modelId="{4B98FE63-C38D-4E11-926E-A8C61D9563AA}" type="pres">
      <dgm:prSet presAssocID="{0EC8AE11-C03C-43D7-8836-1A76D2BC151A}" presName="root" presStyleCnt="0">
        <dgm:presLayoutVars>
          <dgm:dir/>
          <dgm:resizeHandles val="exact"/>
        </dgm:presLayoutVars>
      </dgm:prSet>
      <dgm:spPr/>
    </dgm:pt>
    <dgm:pt modelId="{D9430965-3DC4-4B27-AF75-3F746C6436CE}" type="pres">
      <dgm:prSet presAssocID="{DB10AD42-99D6-49EA-9CC0-E07907EE90F2}" presName="compNode" presStyleCnt="0"/>
      <dgm:spPr/>
    </dgm:pt>
    <dgm:pt modelId="{85DFB236-5123-4A12-A54E-6EC8322830D0}" type="pres">
      <dgm:prSet presAssocID="{DB10AD42-99D6-49EA-9CC0-E07907EE90F2}" presName="bgRect" presStyleLbl="bgShp" presStyleIdx="0" presStyleCnt="5"/>
      <dgm:spPr/>
    </dgm:pt>
    <dgm:pt modelId="{A86900C3-FDC9-4F7D-9138-54D9440D5950}" type="pres">
      <dgm:prSet presAssocID="{DB10AD42-99D6-49EA-9CC0-E07907EE90F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tract"/>
        </a:ext>
      </dgm:extLst>
    </dgm:pt>
    <dgm:pt modelId="{650EA87C-DFEC-478B-A9BF-A8BFFA1AAE42}" type="pres">
      <dgm:prSet presAssocID="{DB10AD42-99D6-49EA-9CC0-E07907EE90F2}" presName="spaceRect" presStyleCnt="0"/>
      <dgm:spPr/>
    </dgm:pt>
    <dgm:pt modelId="{2E984CE2-E976-4103-85EE-26E094448B9A}" type="pres">
      <dgm:prSet presAssocID="{DB10AD42-99D6-49EA-9CC0-E07907EE90F2}" presName="parTx" presStyleLbl="revTx" presStyleIdx="0" presStyleCnt="5">
        <dgm:presLayoutVars>
          <dgm:chMax val="0"/>
          <dgm:chPref val="0"/>
        </dgm:presLayoutVars>
      </dgm:prSet>
      <dgm:spPr/>
    </dgm:pt>
    <dgm:pt modelId="{EED95829-9368-4BE9-8E4D-268E18BF3360}" type="pres">
      <dgm:prSet presAssocID="{D21BEE0D-DC81-4F9C-ABD2-4B65121E5788}" presName="sibTrans" presStyleCnt="0"/>
      <dgm:spPr/>
    </dgm:pt>
    <dgm:pt modelId="{572DEEEB-073B-4A40-86CC-530A39E8E842}" type="pres">
      <dgm:prSet presAssocID="{0885AA59-4FFF-4125-A736-891542AA04C6}" presName="compNode" presStyleCnt="0"/>
      <dgm:spPr/>
    </dgm:pt>
    <dgm:pt modelId="{AA03637D-B690-49B3-81B6-BB8D3017AF9B}" type="pres">
      <dgm:prSet presAssocID="{0885AA59-4FFF-4125-A736-891542AA04C6}" presName="bgRect" presStyleLbl="bgShp" presStyleIdx="1" presStyleCnt="5"/>
      <dgm:spPr/>
    </dgm:pt>
    <dgm:pt modelId="{F3FBDB1E-E7B7-4769-925A-655E94225C2A}" type="pres">
      <dgm:prSet presAssocID="{0885AA59-4FFF-4125-A736-891542AA04C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9C3C22DB-4B76-434C-82AD-EE88C52C9F9B}" type="pres">
      <dgm:prSet presAssocID="{0885AA59-4FFF-4125-A736-891542AA04C6}" presName="spaceRect" presStyleCnt="0"/>
      <dgm:spPr/>
    </dgm:pt>
    <dgm:pt modelId="{294170BA-0767-4D47-A04E-67659BD7C68F}" type="pres">
      <dgm:prSet presAssocID="{0885AA59-4FFF-4125-A736-891542AA04C6}" presName="parTx" presStyleLbl="revTx" presStyleIdx="1" presStyleCnt="5">
        <dgm:presLayoutVars>
          <dgm:chMax val="0"/>
          <dgm:chPref val="0"/>
        </dgm:presLayoutVars>
      </dgm:prSet>
      <dgm:spPr/>
    </dgm:pt>
    <dgm:pt modelId="{70CFFA45-D21E-41D2-88BF-5027304B43CD}" type="pres">
      <dgm:prSet presAssocID="{680B20A9-6297-444F-9626-6F46B7BD29ED}" presName="sibTrans" presStyleCnt="0"/>
      <dgm:spPr/>
    </dgm:pt>
    <dgm:pt modelId="{8C4B9517-A1C4-4691-BB38-09876C947D54}" type="pres">
      <dgm:prSet presAssocID="{80C3287F-BDB7-4C3D-8DC0-277C2D4A219B}" presName="compNode" presStyleCnt="0"/>
      <dgm:spPr/>
    </dgm:pt>
    <dgm:pt modelId="{7E6A1CD3-741F-4846-B1BF-6975F99A5E80}" type="pres">
      <dgm:prSet presAssocID="{80C3287F-BDB7-4C3D-8DC0-277C2D4A219B}" presName="bgRect" presStyleLbl="bgShp" presStyleIdx="2" presStyleCnt="5"/>
      <dgm:spPr/>
    </dgm:pt>
    <dgm:pt modelId="{B54D1153-5C92-45A5-8DA4-C2198B9A61D4}" type="pres">
      <dgm:prSet presAssocID="{80C3287F-BDB7-4C3D-8DC0-277C2D4A219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CBE4FB5E-738C-4C2B-9A35-1065A3D2B56C}" type="pres">
      <dgm:prSet presAssocID="{80C3287F-BDB7-4C3D-8DC0-277C2D4A219B}" presName="spaceRect" presStyleCnt="0"/>
      <dgm:spPr/>
    </dgm:pt>
    <dgm:pt modelId="{7BA0E044-CF88-4C53-B887-29D92A0B689D}" type="pres">
      <dgm:prSet presAssocID="{80C3287F-BDB7-4C3D-8DC0-277C2D4A219B}" presName="parTx" presStyleLbl="revTx" presStyleIdx="2" presStyleCnt="5">
        <dgm:presLayoutVars>
          <dgm:chMax val="0"/>
          <dgm:chPref val="0"/>
        </dgm:presLayoutVars>
      </dgm:prSet>
      <dgm:spPr/>
    </dgm:pt>
    <dgm:pt modelId="{73B660CB-66C3-4382-8A36-9C3BFD485D41}" type="pres">
      <dgm:prSet presAssocID="{F27DCCF3-8122-44B0-9585-4B610B15B4A9}" presName="sibTrans" presStyleCnt="0"/>
      <dgm:spPr/>
    </dgm:pt>
    <dgm:pt modelId="{D8939374-9E2E-4C6A-BAC5-4B91A598C3AA}" type="pres">
      <dgm:prSet presAssocID="{E52EBDEB-AD8B-41EC-A49F-8B1145FC73FD}" presName="compNode" presStyleCnt="0"/>
      <dgm:spPr/>
    </dgm:pt>
    <dgm:pt modelId="{D86A9169-5D06-4649-BBE1-AB00451B306C}" type="pres">
      <dgm:prSet presAssocID="{E52EBDEB-AD8B-41EC-A49F-8B1145FC73FD}" presName="bgRect" presStyleLbl="bgShp" presStyleIdx="3" presStyleCnt="5"/>
      <dgm:spPr/>
    </dgm:pt>
    <dgm:pt modelId="{EFDA5CCD-9C57-463A-90DF-63FF437D7807}" type="pres">
      <dgm:prSet presAssocID="{E52EBDEB-AD8B-41EC-A49F-8B1145FC73F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arning"/>
        </a:ext>
      </dgm:extLst>
    </dgm:pt>
    <dgm:pt modelId="{1D6A983B-E596-4E74-85BE-7BC033B44E79}" type="pres">
      <dgm:prSet presAssocID="{E52EBDEB-AD8B-41EC-A49F-8B1145FC73FD}" presName="spaceRect" presStyleCnt="0"/>
      <dgm:spPr/>
    </dgm:pt>
    <dgm:pt modelId="{63D2EBBB-F014-44D2-95B3-F12EEA5A008C}" type="pres">
      <dgm:prSet presAssocID="{E52EBDEB-AD8B-41EC-A49F-8B1145FC73FD}" presName="parTx" presStyleLbl="revTx" presStyleIdx="3" presStyleCnt="5">
        <dgm:presLayoutVars>
          <dgm:chMax val="0"/>
          <dgm:chPref val="0"/>
        </dgm:presLayoutVars>
      </dgm:prSet>
      <dgm:spPr/>
    </dgm:pt>
    <dgm:pt modelId="{20B5DB27-65DE-46E9-ABAA-5E9604A39969}" type="pres">
      <dgm:prSet presAssocID="{E6CBB404-B10F-4707-9719-B16C584A1C10}" presName="sibTrans" presStyleCnt="0"/>
      <dgm:spPr/>
    </dgm:pt>
    <dgm:pt modelId="{924F44D1-59F7-449D-A3AF-3E20C1437B5C}" type="pres">
      <dgm:prSet presAssocID="{4014860E-AC01-4D74-8D04-8C9485444F08}" presName="compNode" presStyleCnt="0"/>
      <dgm:spPr/>
    </dgm:pt>
    <dgm:pt modelId="{3C276EC4-2525-4F50-8266-5FE7806897E3}" type="pres">
      <dgm:prSet presAssocID="{4014860E-AC01-4D74-8D04-8C9485444F08}" presName="bgRect" presStyleLbl="bgShp" presStyleIdx="4" presStyleCnt="5"/>
      <dgm:spPr/>
    </dgm:pt>
    <dgm:pt modelId="{C33EB0DA-8B0B-4B6A-A634-ADA6F447F5C5}" type="pres">
      <dgm:prSet presAssocID="{4014860E-AC01-4D74-8D04-8C9485444F0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Exclamation mark with solid fill"/>
        </a:ext>
      </dgm:extLst>
    </dgm:pt>
    <dgm:pt modelId="{356FC78A-8E6B-48DD-9DB7-36A3B7C63C3C}" type="pres">
      <dgm:prSet presAssocID="{4014860E-AC01-4D74-8D04-8C9485444F08}" presName="spaceRect" presStyleCnt="0"/>
      <dgm:spPr/>
    </dgm:pt>
    <dgm:pt modelId="{D6A95908-4F86-49D5-9844-F990E6BCAA71}" type="pres">
      <dgm:prSet presAssocID="{4014860E-AC01-4D74-8D04-8C9485444F08}" presName="parTx" presStyleLbl="revTx" presStyleIdx="4" presStyleCnt="5" custScaleY="99351">
        <dgm:presLayoutVars>
          <dgm:chMax val="0"/>
          <dgm:chPref val="0"/>
        </dgm:presLayoutVars>
      </dgm:prSet>
      <dgm:spPr/>
    </dgm:pt>
  </dgm:ptLst>
  <dgm:cxnLst>
    <dgm:cxn modelId="{7642CB28-C8B3-4AA1-8608-2021673A77D0}" srcId="{0EC8AE11-C03C-43D7-8836-1A76D2BC151A}" destId="{80C3287F-BDB7-4C3D-8DC0-277C2D4A219B}" srcOrd="2" destOrd="0" parTransId="{33C00D6D-DCB7-480C-9A6A-E7C474B74BA4}" sibTransId="{F27DCCF3-8122-44B0-9585-4B610B15B4A9}"/>
    <dgm:cxn modelId="{CC0AE428-7D7A-4C38-80F4-C69183D01AA3}" type="presOf" srcId="{80C3287F-BDB7-4C3D-8DC0-277C2D4A219B}" destId="{7BA0E044-CF88-4C53-B887-29D92A0B689D}" srcOrd="0" destOrd="0" presId="urn:microsoft.com/office/officeart/2018/2/layout/IconVerticalSolidList"/>
    <dgm:cxn modelId="{A0FD1F40-E1B3-4521-95C5-F331EA8D18AF}" type="presOf" srcId="{4014860E-AC01-4D74-8D04-8C9485444F08}" destId="{D6A95908-4F86-49D5-9844-F990E6BCAA71}" srcOrd="0" destOrd="0" presId="urn:microsoft.com/office/officeart/2018/2/layout/IconVerticalSolidList"/>
    <dgm:cxn modelId="{F0DDF74D-3F59-4C70-86B8-F3E3C5891084}" type="presOf" srcId="{0EC8AE11-C03C-43D7-8836-1A76D2BC151A}" destId="{4B98FE63-C38D-4E11-926E-A8C61D9563AA}" srcOrd="0" destOrd="0" presId="urn:microsoft.com/office/officeart/2018/2/layout/IconVerticalSolidList"/>
    <dgm:cxn modelId="{EE4CEA74-ECE6-4F17-B118-4300D9BCC41D}" type="presOf" srcId="{DB10AD42-99D6-49EA-9CC0-E07907EE90F2}" destId="{2E984CE2-E976-4103-85EE-26E094448B9A}" srcOrd="0" destOrd="0" presId="urn:microsoft.com/office/officeart/2018/2/layout/IconVerticalSolidList"/>
    <dgm:cxn modelId="{437EBE7C-6A63-4FC5-94D7-5DFF25034192}" srcId="{0EC8AE11-C03C-43D7-8836-1A76D2BC151A}" destId="{0885AA59-4FFF-4125-A736-891542AA04C6}" srcOrd="1" destOrd="0" parTransId="{72023680-F26F-4D22-9E24-2F4774D96C9E}" sibTransId="{680B20A9-6297-444F-9626-6F46B7BD29ED}"/>
    <dgm:cxn modelId="{4E482788-F250-4729-8856-E5BC27394D69}" type="presOf" srcId="{E52EBDEB-AD8B-41EC-A49F-8B1145FC73FD}" destId="{63D2EBBB-F014-44D2-95B3-F12EEA5A008C}" srcOrd="0" destOrd="0" presId="urn:microsoft.com/office/officeart/2018/2/layout/IconVerticalSolidList"/>
    <dgm:cxn modelId="{063F5E98-551D-4CAD-887C-4D5FBA801EBE}" type="presOf" srcId="{0885AA59-4FFF-4125-A736-891542AA04C6}" destId="{294170BA-0767-4D47-A04E-67659BD7C68F}" srcOrd="0" destOrd="0" presId="urn:microsoft.com/office/officeart/2018/2/layout/IconVerticalSolidList"/>
    <dgm:cxn modelId="{1E3EB3BA-CC8C-47D2-B9D4-E89B427E90CB}" srcId="{0EC8AE11-C03C-43D7-8836-1A76D2BC151A}" destId="{E52EBDEB-AD8B-41EC-A49F-8B1145FC73FD}" srcOrd="3" destOrd="0" parTransId="{22F9EEA5-BDB7-4C9F-B880-A5EA7C138523}" sibTransId="{E6CBB404-B10F-4707-9719-B16C584A1C10}"/>
    <dgm:cxn modelId="{95B64CC6-E5B6-497B-8E7C-A1894667183C}" srcId="{0EC8AE11-C03C-43D7-8836-1A76D2BC151A}" destId="{DB10AD42-99D6-49EA-9CC0-E07907EE90F2}" srcOrd="0" destOrd="0" parTransId="{639FB3DF-93FA-4597-BB4E-39B4753953E5}" sibTransId="{D21BEE0D-DC81-4F9C-ABD2-4B65121E5788}"/>
    <dgm:cxn modelId="{7730B1FD-D4D8-4ED5-B03B-8E32483C8FAE}" srcId="{0EC8AE11-C03C-43D7-8836-1A76D2BC151A}" destId="{4014860E-AC01-4D74-8D04-8C9485444F08}" srcOrd="4" destOrd="0" parTransId="{A980E9F4-2C26-4C7F-A337-5AF935FB4691}" sibTransId="{CB92B94F-BB9D-43FE-AAFD-8EB953AE4843}"/>
    <dgm:cxn modelId="{A7A88781-F764-4586-8C79-E54F2A8E645C}" type="presParOf" srcId="{4B98FE63-C38D-4E11-926E-A8C61D9563AA}" destId="{D9430965-3DC4-4B27-AF75-3F746C6436CE}" srcOrd="0" destOrd="0" presId="urn:microsoft.com/office/officeart/2018/2/layout/IconVerticalSolidList"/>
    <dgm:cxn modelId="{0BD4D642-0DF1-4E63-BFBC-0B182A541502}" type="presParOf" srcId="{D9430965-3DC4-4B27-AF75-3F746C6436CE}" destId="{85DFB236-5123-4A12-A54E-6EC8322830D0}" srcOrd="0" destOrd="0" presId="urn:microsoft.com/office/officeart/2018/2/layout/IconVerticalSolidList"/>
    <dgm:cxn modelId="{7C2B7875-A3D5-435A-82BD-6AA5BB27E720}" type="presParOf" srcId="{D9430965-3DC4-4B27-AF75-3F746C6436CE}" destId="{A86900C3-FDC9-4F7D-9138-54D9440D5950}" srcOrd="1" destOrd="0" presId="urn:microsoft.com/office/officeart/2018/2/layout/IconVerticalSolidList"/>
    <dgm:cxn modelId="{E1B74CCD-2912-4EFA-917A-4847EF7CE666}" type="presParOf" srcId="{D9430965-3DC4-4B27-AF75-3F746C6436CE}" destId="{650EA87C-DFEC-478B-A9BF-A8BFFA1AAE42}" srcOrd="2" destOrd="0" presId="urn:microsoft.com/office/officeart/2018/2/layout/IconVerticalSolidList"/>
    <dgm:cxn modelId="{E34B8CB7-F7D8-4C77-979B-F0F61250DAAD}" type="presParOf" srcId="{D9430965-3DC4-4B27-AF75-3F746C6436CE}" destId="{2E984CE2-E976-4103-85EE-26E094448B9A}" srcOrd="3" destOrd="0" presId="urn:microsoft.com/office/officeart/2018/2/layout/IconVerticalSolidList"/>
    <dgm:cxn modelId="{532A6147-E148-40A0-AF87-AC6613EA1C09}" type="presParOf" srcId="{4B98FE63-C38D-4E11-926E-A8C61D9563AA}" destId="{EED95829-9368-4BE9-8E4D-268E18BF3360}" srcOrd="1" destOrd="0" presId="urn:microsoft.com/office/officeart/2018/2/layout/IconVerticalSolidList"/>
    <dgm:cxn modelId="{214FFE8D-4BA2-47F4-8439-777B7BCD7EEA}" type="presParOf" srcId="{4B98FE63-C38D-4E11-926E-A8C61D9563AA}" destId="{572DEEEB-073B-4A40-86CC-530A39E8E842}" srcOrd="2" destOrd="0" presId="urn:microsoft.com/office/officeart/2018/2/layout/IconVerticalSolidList"/>
    <dgm:cxn modelId="{B19E8503-E433-49E7-A3FF-69080EBD0DA0}" type="presParOf" srcId="{572DEEEB-073B-4A40-86CC-530A39E8E842}" destId="{AA03637D-B690-49B3-81B6-BB8D3017AF9B}" srcOrd="0" destOrd="0" presId="urn:microsoft.com/office/officeart/2018/2/layout/IconVerticalSolidList"/>
    <dgm:cxn modelId="{E5ADDE55-D4C2-4159-A7D3-A1109E6D97F8}" type="presParOf" srcId="{572DEEEB-073B-4A40-86CC-530A39E8E842}" destId="{F3FBDB1E-E7B7-4769-925A-655E94225C2A}" srcOrd="1" destOrd="0" presId="urn:microsoft.com/office/officeart/2018/2/layout/IconVerticalSolidList"/>
    <dgm:cxn modelId="{FA04C4CA-5930-4249-9303-559E9CA09AF2}" type="presParOf" srcId="{572DEEEB-073B-4A40-86CC-530A39E8E842}" destId="{9C3C22DB-4B76-434C-82AD-EE88C52C9F9B}" srcOrd="2" destOrd="0" presId="urn:microsoft.com/office/officeart/2018/2/layout/IconVerticalSolidList"/>
    <dgm:cxn modelId="{59825DB4-5A82-42E5-9290-8A1A7B3A6174}" type="presParOf" srcId="{572DEEEB-073B-4A40-86CC-530A39E8E842}" destId="{294170BA-0767-4D47-A04E-67659BD7C68F}" srcOrd="3" destOrd="0" presId="urn:microsoft.com/office/officeart/2018/2/layout/IconVerticalSolidList"/>
    <dgm:cxn modelId="{DDC8644A-6AB2-4992-876D-740FFA059C07}" type="presParOf" srcId="{4B98FE63-C38D-4E11-926E-A8C61D9563AA}" destId="{70CFFA45-D21E-41D2-88BF-5027304B43CD}" srcOrd="3" destOrd="0" presId="urn:microsoft.com/office/officeart/2018/2/layout/IconVerticalSolidList"/>
    <dgm:cxn modelId="{B3BD24F9-9606-4BF3-9F13-FC95A53EACE7}" type="presParOf" srcId="{4B98FE63-C38D-4E11-926E-A8C61D9563AA}" destId="{8C4B9517-A1C4-4691-BB38-09876C947D54}" srcOrd="4" destOrd="0" presId="urn:microsoft.com/office/officeart/2018/2/layout/IconVerticalSolidList"/>
    <dgm:cxn modelId="{98CBD918-412A-49EF-8BF7-B645FA8D2209}" type="presParOf" srcId="{8C4B9517-A1C4-4691-BB38-09876C947D54}" destId="{7E6A1CD3-741F-4846-B1BF-6975F99A5E80}" srcOrd="0" destOrd="0" presId="urn:microsoft.com/office/officeart/2018/2/layout/IconVerticalSolidList"/>
    <dgm:cxn modelId="{D3755F82-A2DE-4B1E-B99D-34B7C9096642}" type="presParOf" srcId="{8C4B9517-A1C4-4691-BB38-09876C947D54}" destId="{B54D1153-5C92-45A5-8DA4-C2198B9A61D4}" srcOrd="1" destOrd="0" presId="urn:microsoft.com/office/officeart/2018/2/layout/IconVerticalSolidList"/>
    <dgm:cxn modelId="{5D4462F3-14D6-4F02-9569-4FEAC1F7A5DA}" type="presParOf" srcId="{8C4B9517-A1C4-4691-BB38-09876C947D54}" destId="{CBE4FB5E-738C-4C2B-9A35-1065A3D2B56C}" srcOrd="2" destOrd="0" presId="urn:microsoft.com/office/officeart/2018/2/layout/IconVerticalSolidList"/>
    <dgm:cxn modelId="{0096F68B-5251-47FD-AF98-69CAA6CB5BA5}" type="presParOf" srcId="{8C4B9517-A1C4-4691-BB38-09876C947D54}" destId="{7BA0E044-CF88-4C53-B887-29D92A0B689D}" srcOrd="3" destOrd="0" presId="urn:microsoft.com/office/officeart/2018/2/layout/IconVerticalSolidList"/>
    <dgm:cxn modelId="{F0D08214-8376-4D76-A625-09B3783686E2}" type="presParOf" srcId="{4B98FE63-C38D-4E11-926E-A8C61D9563AA}" destId="{73B660CB-66C3-4382-8A36-9C3BFD485D41}" srcOrd="5" destOrd="0" presId="urn:microsoft.com/office/officeart/2018/2/layout/IconVerticalSolidList"/>
    <dgm:cxn modelId="{0AD96B1C-FD51-4700-9B6D-0318C920EDB9}" type="presParOf" srcId="{4B98FE63-C38D-4E11-926E-A8C61D9563AA}" destId="{D8939374-9E2E-4C6A-BAC5-4B91A598C3AA}" srcOrd="6" destOrd="0" presId="urn:microsoft.com/office/officeart/2018/2/layout/IconVerticalSolidList"/>
    <dgm:cxn modelId="{EDD07C15-66CE-4402-9156-75B59BF4BEB9}" type="presParOf" srcId="{D8939374-9E2E-4C6A-BAC5-4B91A598C3AA}" destId="{D86A9169-5D06-4649-BBE1-AB00451B306C}" srcOrd="0" destOrd="0" presId="urn:microsoft.com/office/officeart/2018/2/layout/IconVerticalSolidList"/>
    <dgm:cxn modelId="{75BAE7BC-3671-4B11-8AAC-93F79FC07FFB}" type="presParOf" srcId="{D8939374-9E2E-4C6A-BAC5-4B91A598C3AA}" destId="{EFDA5CCD-9C57-463A-90DF-63FF437D7807}" srcOrd="1" destOrd="0" presId="urn:microsoft.com/office/officeart/2018/2/layout/IconVerticalSolidList"/>
    <dgm:cxn modelId="{A0277AC3-7E0E-4F48-BFF6-3D25BAFD0A14}" type="presParOf" srcId="{D8939374-9E2E-4C6A-BAC5-4B91A598C3AA}" destId="{1D6A983B-E596-4E74-85BE-7BC033B44E79}" srcOrd="2" destOrd="0" presId="urn:microsoft.com/office/officeart/2018/2/layout/IconVerticalSolidList"/>
    <dgm:cxn modelId="{0AD10799-8442-433E-BC11-B6EE0708DA4D}" type="presParOf" srcId="{D8939374-9E2E-4C6A-BAC5-4B91A598C3AA}" destId="{63D2EBBB-F014-44D2-95B3-F12EEA5A008C}" srcOrd="3" destOrd="0" presId="urn:microsoft.com/office/officeart/2018/2/layout/IconVerticalSolidList"/>
    <dgm:cxn modelId="{780E1D6B-CC93-4115-A878-47CD113FD4F6}" type="presParOf" srcId="{4B98FE63-C38D-4E11-926E-A8C61D9563AA}" destId="{20B5DB27-65DE-46E9-ABAA-5E9604A39969}" srcOrd="7" destOrd="0" presId="urn:microsoft.com/office/officeart/2018/2/layout/IconVerticalSolidList"/>
    <dgm:cxn modelId="{5FB868EE-7011-4068-86C1-BC2AA58A797F}" type="presParOf" srcId="{4B98FE63-C38D-4E11-926E-A8C61D9563AA}" destId="{924F44D1-59F7-449D-A3AF-3E20C1437B5C}" srcOrd="8" destOrd="0" presId="urn:microsoft.com/office/officeart/2018/2/layout/IconVerticalSolidList"/>
    <dgm:cxn modelId="{71555CB2-1A77-4C3A-969C-8D66014AF9B7}" type="presParOf" srcId="{924F44D1-59F7-449D-A3AF-3E20C1437B5C}" destId="{3C276EC4-2525-4F50-8266-5FE7806897E3}" srcOrd="0" destOrd="0" presId="urn:microsoft.com/office/officeart/2018/2/layout/IconVerticalSolidList"/>
    <dgm:cxn modelId="{B6F2D888-3F2D-4DE1-8D84-E57458512FE4}" type="presParOf" srcId="{924F44D1-59F7-449D-A3AF-3E20C1437B5C}" destId="{C33EB0DA-8B0B-4B6A-A634-ADA6F447F5C5}" srcOrd="1" destOrd="0" presId="urn:microsoft.com/office/officeart/2018/2/layout/IconVerticalSolidList"/>
    <dgm:cxn modelId="{E3EA66DE-8076-4037-9DE8-C3E14E05F671}" type="presParOf" srcId="{924F44D1-59F7-449D-A3AF-3E20C1437B5C}" destId="{356FC78A-8E6B-48DD-9DB7-36A3B7C63C3C}" srcOrd="2" destOrd="0" presId="urn:microsoft.com/office/officeart/2018/2/layout/IconVerticalSolidList"/>
    <dgm:cxn modelId="{D0947064-D72A-4931-9F9A-D5054903B5D9}" type="presParOf" srcId="{924F44D1-59F7-449D-A3AF-3E20C1437B5C}" destId="{D6A95908-4F86-49D5-9844-F990E6BCAA7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AEBA0-D261-4C37-8785-FD9D3127D0AB}">
      <dsp:nvSpPr>
        <dsp:cNvPr id="0" name=""/>
        <dsp:cNvSpPr/>
      </dsp:nvSpPr>
      <dsp:spPr>
        <a:xfrm rot="16200000">
          <a:off x="896673" y="-896673"/>
          <a:ext cx="1573741" cy="336708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Contractual agreement between two parties exists and the enforceable rights and obligations are accepted by the parties</a:t>
          </a:r>
        </a:p>
      </dsp:txBody>
      <dsp:txXfrm rot="5400000">
        <a:off x="0" y="0"/>
        <a:ext cx="3367088" cy="1180305"/>
      </dsp:txXfrm>
    </dsp:sp>
    <dsp:sp modelId="{B62136AB-DEA4-467A-911F-EAD16DD4A0F8}">
      <dsp:nvSpPr>
        <dsp:cNvPr id="0" name=""/>
        <dsp:cNvSpPr/>
      </dsp:nvSpPr>
      <dsp:spPr>
        <a:xfrm>
          <a:off x="3367088" y="0"/>
          <a:ext cx="3367088" cy="1573741"/>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The contract transfers significant pre-existing insurance risks from the policyholder to the issuer</a:t>
          </a:r>
        </a:p>
      </dsp:txBody>
      <dsp:txXfrm>
        <a:off x="3367088" y="0"/>
        <a:ext cx="3367088" cy="1180305"/>
      </dsp:txXfrm>
    </dsp:sp>
    <dsp:sp modelId="{EB9A198E-28FB-4B5B-8CD0-AF26A8979B7E}">
      <dsp:nvSpPr>
        <dsp:cNvPr id="0" name=""/>
        <dsp:cNvSpPr/>
      </dsp:nvSpPr>
      <dsp:spPr>
        <a:xfrm rot="10800000">
          <a:off x="0" y="1573741"/>
          <a:ext cx="3367088" cy="1573741"/>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Specified uncertain future event exists</a:t>
          </a:r>
        </a:p>
      </dsp:txBody>
      <dsp:txXfrm rot="10800000">
        <a:off x="0" y="1967176"/>
        <a:ext cx="3367088" cy="1180305"/>
      </dsp:txXfrm>
    </dsp:sp>
    <dsp:sp modelId="{CDDD2AA6-C674-4261-9C21-C6EA28148734}">
      <dsp:nvSpPr>
        <dsp:cNvPr id="0" name=""/>
        <dsp:cNvSpPr/>
      </dsp:nvSpPr>
      <dsp:spPr>
        <a:xfrm rot="5400000">
          <a:off x="4263761" y="677067"/>
          <a:ext cx="1573741" cy="336708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Specified uncertain future event adversely affects the 3</a:t>
          </a:r>
          <a:r>
            <a:rPr lang="en-GB" sz="1600" kern="1200" baseline="30000"/>
            <a:t>rd</a:t>
          </a:r>
          <a:r>
            <a:rPr lang="en-GB" sz="1600" kern="1200"/>
            <a:t> party</a:t>
          </a:r>
        </a:p>
      </dsp:txBody>
      <dsp:txXfrm rot="-5400000">
        <a:off x="3367088" y="1967176"/>
        <a:ext cx="3367088" cy="1180305"/>
      </dsp:txXfrm>
    </dsp:sp>
    <dsp:sp modelId="{9946C9CD-339C-476B-A5B2-64BFA67271B8}">
      <dsp:nvSpPr>
        <dsp:cNvPr id="0" name=""/>
        <dsp:cNvSpPr/>
      </dsp:nvSpPr>
      <dsp:spPr>
        <a:xfrm>
          <a:off x="2356961" y="1180305"/>
          <a:ext cx="2020252" cy="78687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Elements of an insurance contract under IFRS 17</a:t>
          </a:r>
        </a:p>
      </dsp:txBody>
      <dsp:txXfrm>
        <a:off x="2395373" y="1218717"/>
        <a:ext cx="1943428" cy="710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FB236-5123-4A12-A54E-6EC8322830D0}">
      <dsp:nvSpPr>
        <dsp:cNvPr id="0" name=""/>
        <dsp:cNvSpPr/>
      </dsp:nvSpPr>
      <dsp:spPr>
        <a:xfrm>
          <a:off x="0" y="4048"/>
          <a:ext cx="6190457" cy="86225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6900C3-FDC9-4F7D-9138-54D9440D5950}">
      <dsp:nvSpPr>
        <dsp:cNvPr id="0" name=""/>
        <dsp:cNvSpPr/>
      </dsp:nvSpPr>
      <dsp:spPr>
        <a:xfrm>
          <a:off x="260830" y="198054"/>
          <a:ext cx="474237" cy="4742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984CE2-E976-4103-85EE-26E094448B9A}">
      <dsp:nvSpPr>
        <dsp:cNvPr id="0" name=""/>
        <dsp:cNvSpPr/>
      </dsp:nvSpPr>
      <dsp:spPr>
        <a:xfrm>
          <a:off x="995899" y="4048"/>
          <a:ext cx="5194557" cy="862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55" tIns="91255" rIns="91255" bIns="91255" numCol="1" spcCol="1270" anchor="ctr" anchorCtr="0">
          <a:noAutofit/>
        </a:bodyPr>
        <a:lstStyle/>
        <a:p>
          <a:pPr marL="0" lvl="0" indent="0" algn="l" defTabSz="622300">
            <a:lnSpc>
              <a:spcPct val="100000"/>
            </a:lnSpc>
            <a:spcBef>
              <a:spcPct val="0"/>
            </a:spcBef>
            <a:spcAft>
              <a:spcPct val="35000"/>
            </a:spcAft>
            <a:buNone/>
          </a:pPr>
          <a:r>
            <a:rPr lang="en-GB" sz="1400" kern="1200"/>
            <a:t>Review underlying contracts for possible insurance risks</a:t>
          </a:r>
          <a:endParaRPr lang="en-US" sz="1400" kern="1200"/>
        </a:p>
      </dsp:txBody>
      <dsp:txXfrm>
        <a:off x="995899" y="4048"/>
        <a:ext cx="5194557" cy="862250"/>
      </dsp:txXfrm>
    </dsp:sp>
    <dsp:sp modelId="{AA03637D-B690-49B3-81B6-BB8D3017AF9B}">
      <dsp:nvSpPr>
        <dsp:cNvPr id="0" name=""/>
        <dsp:cNvSpPr/>
      </dsp:nvSpPr>
      <dsp:spPr>
        <a:xfrm>
          <a:off x="0" y="1081861"/>
          <a:ext cx="6190457" cy="86225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FBDB1E-E7B7-4769-925A-655E94225C2A}">
      <dsp:nvSpPr>
        <dsp:cNvPr id="0" name=""/>
        <dsp:cNvSpPr/>
      </dsp:nvSpPr>
      <dsp:spPr>
        <a:xfrm>
          <a:off x="260830" y="1275867"/>
          <a:ext cx="474237" cy="4742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4170BA-0767-4D47-A04E-67659BD7C68F}">
      <dsp:nvSpPr>
        <dsp:cNvPr id="0" name=""/>
        <dsp:cNvSpPr/>
      </dsp:nvSpPr>
      <dsp:spPr>
        <a:xfrm>
          <a:off x="995899" y="1081861"/>
          <a:ext cx="5194557" cy="862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55" tIns="91255" rIns="91255" bIns="91255" numCol="1" spcCol="1270" anchor="ctr" anchorCtr="0">
          <a:noAutofit/>
        </a:bodyPr>
        <a:lstStyle/>
        <a:p>
          <a:pPr marL="0" lvl="0" indent="0" algn="l" defTabSz="622300">
            <a:lnSpc>
              <a:spcPct val="100000"/>
            </a:lnSpc>
            <a:spcBef>
              <a:spcPct val="0"/>
            </a:spcBef>
            <a:spcAft>
              <a:spcPct val="35000"/>
            </a:spcAft>
            <a:buNone/>
          </a:pPr>
          <a:r>
            <a:rPr lang="en-GB" sz="1400" kern="1200"/>
            <a:t>Review judgements between financial and insurance risk arising</a:t>
          </a:r>
          <a:endParaRPr lang="en-US" sz="1400" kern="1200"/>
        </a:p>
      </dsp:txBody>
      <dsp:txXfrm>
        <a:off x="995899" y="1081861"/>
        <a:ext cx="5194557" cy="862250"/>
      </dsp:txXfrm>
    </dsp:sp>
    <dsp:sp modelId="{7E6A1CD3-741F-4846-B1BF-6975F99A5E80}">
      <dsp:nvSpPr>
        <dsp:cNvPr id="0" name=""/>
        <dsp:cNvSpPr/>
      </dsp:nvSpPr>
      <dsp:spPr>
        <a:xfrm>
          <a:off x="0" y="2159674"/>
          <a:ext cx="6190457" cy="86225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4D1153-5C92-45A5-8DA4-C2198B9A61D4}">
      <dsp:nvSpPr>
        <dsp:cNvPr id="0" name=""/>
        <dsp:cNvSpPr/>
      </dsp:nvSpPr>
      <dsp:spPr>
        <a:xfrm>
          <a:off x="260830" y="2353681"/>
          <a:ext cx="474237" cy="4742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A0E044-CF88-4C53-B887-29D92A0B689D}">
      <dsp:nvSpPr>
        <dsp:cNvPr id="0" name=""/>
        <dsp:cNvSpPr/>
      </dsp:nvSpPr>
      <dsp:spPr>
        <a:xfrm>
          <a:off x="995899" y="2159674"/>
          <a:ext cx="5194557" cy="862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55" tIns="91255" rIns="91255" bIns="91255" numCol="1" spcCol="1270" anchor="ctr" anchorCtr="0">
          <a:noAutofit/>
        </a:bodyPr>
        <a:lstStyle/>
        <a:p>
          <a:pPr marL="0" lvl="0" indent="0" algn="l" defTabSz="622300">
            <a:lnSpc>
              <a:spcPct val="100000"/>
            </a:lnSpc>
            <a:spcBef>
              <a:spcPct val="0"/>
            </a:spcBef>
            <a:spcAft>
              <a:spcPct val="35000"/>
            </a:spcAft>
            <a:buNone/>
          </a:pPr>
          <a:r>
            <a:rPr lang="en-GB" sz="1400" kern="1200"/>
            <a:t>Consider the possibility and criteria for reclassification between other standards and IFRS 17 – for instance contingent liabilities may be an area in which transfer of significant non-financial risk occurs</a:t>
          </a:r>
          <a:endParaRPr lang="en-US" sz="1400" kern="1200"/>
        </a:p>
      </dsp:txBody>
      <dsp:txXfrm>
        <a:off x="995899" y="2159674"/>
        <a:ext cx="5194557" cy="862250"/>
      </dsp:txXfrm>
    </dsp:sp>
    <dsp:sp modelId="{D86A9169-5D06-4649-BBE1-AB00451B306C}">
      <dsp:nvSpPr>
        <dsp:cNvPr id="0" name=""/>
        <dsp:cNvSpPr/>
      </dsp:nvSpPr>
      <dsp:spPr>
        <a:xfrm>
          <a:off x="0" y="3237487"/>
          <a:ext cx="6190457" cy="86225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DA5CCD-9C57-463A-90DF-63FF437D7807}">
      <dsp:nvSpPr>
        <dsp:cNvPr id="0" name=""/>
        <dsp:cNvSpPr/>
      </dsp:nvSpPr>
      <dsp:spPr>
        <a:xfrm>
          <a:off x="260830" y="3431494"/>
          <a:ext cx="474237" cy="4742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D2EBBB-F014-44D2-95B3-F12EEA5A008C}">
      <dsp:nvSpPr>
        <dsp:cNvPr id="0" name=""/>
        <dsp:cNvSpPr/>
      </dsp:nvSpPr>
      <dsp:spPr>
        <a:xfrm>
          <a:off x="995899" y="3237487"/>
          <a:ext cx="5194557" cy="862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55" tIns="91255" rIns="91255" bIns="91255" numCol="1" spcCol="1270" anchor="ctr" anchorCtr="0">
          <a:noAutofit/>
        </a:bodyPr>
        <a:lstStyle/>
        <a:p>
          <a:pPr marL="0" lvl="0" indent="0" algn="l" defTabSz="622300">
            <a:lnSpc>
              <a:spcPct val="100000"/>
            </a:lnSpc>
            <a:spcBef>
              <a:spcPct val="0"/>
            </a:spcBef>
            <a:spcAft>
              <a:spcPct val="35000"/>
            </a:spcAft>
            <a:buNone/>
          </a:pPr>
          <a:r>
            <a:rPr lang="en-GB" sz="1400" kern="1200"/>
            <a:t>IFRS 17 imposes no limitations on when contracts can be assessed for significant insurance risk. </a:t>
          </a:r>
          <a:endParaRPr lang="en-US" sz="1400" kern="1200"/>
        </a:p>
      </dsp:txBody>
      <dsp:txXfrm>
        <a:off x="995899" y="3237487"/>
        <a:ext cx="5194557" cy="862250"/>
      </dsp:txXfrm>
    </dsp:sp>
    <dsp:sp modelId="{3C276EC4-2525-4F50-8266-5FE7806897E3}">
      <dsp:nvSpPr>
        <dsp:cNvPr id="0" name=""/>
        <dsp:cNvSpPr/>
      </dsp:nvSpPr>
      <dsp:spPr>
        <a:xfrm>
          <a:off x="0" y="4315301"/>
          <a:ext cx="6190457" cy="86225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3EB0DA-8B0B-4B6A-A634-ADA6F447F5C5}">
      <dsp:nvSpPr>
        <dsp:cNvPr id="0" name=""/>
        <dsp:cNvSpPr/>
      </dsp:nvSpPr>
      <dsp:spPr>
        <a:xfrm>
          <a:off x="260830" y="4509307"/>
          <a:ext cx="474237" cy="4742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A95908-4F86-49D5-9844-F990E6BCAA71}">
      <dsp:nvSpPr>
        <dsp:cNvPr id="0" name=""/>
        <dsp:cNvSpPr/>
      </dsp:nvSpPr>
      <dsp:spPr>
        <a:xfrm>
          <a:off x="995899" y="4318099"/>
          <a:ext cx="5194557" cy="85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55" tIns="91255" rIns="91255" bIns="91255" numCol="1" spcCol="1270" anchor="ctr" anchorCtr="0">
          <a:noAutofit/>
        </a:bodyPr>
        <a:lstStyle/>
        <a:p>
          <a:pPr marL="0" lvl="0" indent="0" algn="l" defTabSz="622300">
            <a:lnSpc>
              <a:spcPct val="100000"/>
            </a:lnSpc>
            <a:spcBef>
              <a:spcPct val="0"/>
            </a:spcBef>
            <a:spcAft>
              <a:spcPct val="35000"/>
            </a:spcAft>
            <a:buNone/>
          </a:pPr>
          <a:r>
            <a:rPr lang="en-GB" sz="1400" kern="1200"/>
            <a:t>This slide pack gets you started but isn’t a substitute for HMT’s guidance or IFRS  17 which must be read to get the full technical understanding.</a:t>
          </a:r>
        </a:p>
      </dsp:txBody>
      <dsp:txXfrm>
        <a:off x="995899" y="4318099"/>
        <a:ext cx="5194557" cy="85665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218B8B-5564-A544-76BF-7702AD574DF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IFRS 17 Insurance contracts Toolkit</a:t>
            </a:r>
          </a:p>
        </p:txBody>
      </p:sp>
      <p:sp>
        <p:nvSpPr>
          <p:cNvPr id="3" name="Date Placeholder 2">
            <a:extLst>
              <a:ext uri="{FF2B5EF4-FFF2-40B4-BE49-F238E27FC236}">
                <a16:creationId xmlns:a16="http://schemas.microsoft.com/office/drawing/2014/main" id="{EBD23CE8-2F4E-D00A-EBCF-0355523C141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6B3505-F3AD-45EB-83AB-DB5BE0AD793D}" type="datetimeFigureOut">
              <a:rPr lang="en-GB" smtClean="0"/>
              <a:t>13/01/2025</a:t>
            </a:fld>
            <a:endParaRPr lang="en-GB"/>
          </a:p>
        </p:txBody>
      </p:sp>
      <p:sp>
        <p:nvSpPr>
          <p:cNvPr id="4" name="Footer Placeholder 3">
            <a:extLst>
              <a:ext uri="{FF2B5EF4-FFF2-40B4-BE49-F238E27FC236}">
                <a16:creationId xmlns:a16="http://schemas.microsoft.com/office/drawing/2014/main" id="{0F48B6B2-8328-5F9D-33C3-2A423810B2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9B8FC80-58A2-2FF2-465B-A72FE7F88B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81C709-41A5-4752-AFEA-5CE76244DB55}" type="slidenum">
              <a:rPr lang="en-GB" smtClean="0"/>
              <a:t>‹#›</a:t>
            </a:fld>
            <a:endParaRPr lang="en-GB"/>
          </a:p>
        </p:txBody>
      </p:sp>
    </p:spTree>
    <p:extLst>
      <p:ext uri="{BB962C8B-B14F-4D97-AF65-F5344CB8AC3E}">
        <p14:creationId xmlns:p14="http://schemas.microsoft.com/office/powerpoint/2010/main" val="182537743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IFRS 17 Insurance contracts Toolkit</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F31524-B9C3-40E3-9F21-860CEEAA8D0C}" type="datetimeFigureOut">
              <a:rPr lang="en-GB" smtClean="0"/>
              <a:t>13/01/2025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3E1C74-7F70-451A-AB44-FE58250A66C4}" type="slidenum">
              <a:rPr lang="en-GB" smtClean="0"/>
              <a:t>‹#›</a:t>
            </a:fld>
            <a:endParaRPr lang="en-GB"/>
          </a:p>
        </p:txBody>
      </p:sp>
    </p:spTree>
    <p:extLst>
      <p:ext uri="{BB962C8B-B14F-4D97-AF65-F5344CB8AC3E}">
        <p14:creationId xmlns:p14="http://schemas.microsoft.com/office/powerpoint/2010/main" val="612566454"/>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C676B2-F24C-455B-A0FE-DDE7C0C01D9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995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a:effectLst/>
              <a:latin typeface="Calibri" panose="020F0502020204030204" pitchFamily="34" charset="0"/>
              <a:ea typeface="Calibri" panose="020F0502020204030204" pitchFamily="34" charset="0"/>
            </a:endParaRPr>
          </a:p>
          <a:p>
            <a:pPr>
              <a:lnSpc>
                <a:spcPct val="107000"/>
              </a:lnSpc>
              <a:spcAft>
                <a:spcPts val="800"/>
              </a:spcAf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p>
            <a:endParaRPr lang="en-GB"/>
          </a:p>
        </p:txBody>
      </p:sp>
      <p:sp>
        <p:nvSpPr>
          <p:cNvPr id="5" name="Header Placeholder 4">
            <a:extLst>
              <a:ext uri="{FF2B5EF4-FFF2-40B4-BE49-F238E27FC236}">
                <a16:creationId xmlns:a16="http://schemas.microsoft.com/office/drawing/2014/main" id="{C25724AA-9B7B-65E8-B8CA-421CE497498E}"/>
              </a:ext>
            </a:extLst>
          </p:cNvPr>
          <p:cNvSpPr>
            <a:spLocks noGrp="1"/>
          </p:cNvSpPr>
          <p:nvPr>
            <p:ph type="hdr" sz="quarter"/>
          </p:nvPr>
        </p:nvSpPr>
        <p:spPr/>
        <p:txBody>
          <a:bodyPr/>
          <a:lstStyle/>
          <a:p>
            <a:r>
              <a:rPr lang="en-GB"/>
              <a:t>IFRS 17 Insurance contracts Toolkit</a:t>
            </a:r>
          </a:p>
        </p:txBody>
      </p:sp>
    </p:spTree>
    <p:extLst>
      <p:ext uri="{BB962C8B-B14F-4D97-AF65-F5344CB8AC3E}">
        <p14:creationId xmlns:p14="http://schemas.microsoft.com/office/powerpoint/2010/main" val="2465087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r>
              <a:rPr lang="en-GB"/>
              <a:t>IFRS 17 Insurance contracts Toolkit</a:t>
            </a:r>
          </a:p>
        </p:txBody>
      </p:sp>
    </p:spTree>
    <p:extLst>
      <p:ext uri="{BB962C8B-B14F-4D97-AF65-F5344CB8AC3E}">
        <p14:creationId xmlns:p14="http://schemas.microsoft.com/office/powerpoint/2010/main" val="30204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r>
              <a:rPr lang="en-GB"/>
              <a:t>IFRS 17 Insurance contracts Toolkit</a:t>
            </a:r>
          </a:p>
        </p:txBody>
      </p:sp>
    </p:spTree>
    <p:extLst>
      <p:ext uri="{BB962C8B-B14F-4D97-AF65-F5344CB8AC3E}">
        <p14:creationId xmlns:p14="http://schemas.microsoft.com/office/powerpoint/2010/main" val="3386494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IFRS 17 Insurance contracts Toolkit</a:t>
            </a:r>
          </a:p>
        </p:txBody>
      </p:sp>
    </p:spTree>
    <p:extLst>
      <p:ext uri="{BB962C8B-B14F-4D97-AF65-F5344CB8AC3E}">
        <p14:creationId xmlns:p14="http://schemas.microsoft.com/office/powerpoint/2010/main" val="40719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Header Placeholder 4">
            <a:extLst>
              <a:ext uri="{FF2B5EF4-FFF2-40B4-BE49-F238E27FC236}">
                <a16:creationId xmlns:a16="http://schemas.microsoft.com/office/drawing/2014/main" id="{DE5D58D7-F3DB-0124-896A-5832A25C4AC0}"/>
              </a:ext>
            </a:extLst>
          </p:cNvPr>
          <p:cNvSpPr>
            <a:spLocks noGrp="1"/>
          </p:cNvSpPr>
          <p:nvPr>
            <p:ph type="hdr" sz="quarter"/>
          </p:nvPr>
        </p:nvSpPr>
        <p:spPr/>
        <p:txBody>
          <a:bodyPr/>
          <a:lstStyle/>
          <a:p>
            <a:r>
              <a:rPr lang="en-GB"/>
              <a:t>IFRS 17 Insurance contracts Toolkit</a:t>
            </a:r>
          </a:p>
        </p:txBody>
      </p:sp>
    </p:spTree>
    <p:extLst>
      <p:ext uri="{BB962C8B-B14F-4D97-AF65-F5344CB8AC3E}">
        <p14:creationId xmlns:p14="http://schemas.microsoft.com/office/powerpoint/2010/main" val="74974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r>
              <a:rPr lang="en-GB"/>
              <a:t>IFRS 17 Insurance contracts Toolkit</a:t>
            </a:r>
          </a:p>
        </p:txBody>
      </p:sp>
    </p:spTree>
    <p:extLst>
      <p:ext uri="{BB962C8B-B14F-4D97-AF65-F5344CB8AC3E}">
        <p14:creationId xmlns:p14="http://schemas.microsoft.com/office/powerpoint/2010/main" val="112946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9BFC-D62A-F00A-EA7F-2E689B5FF4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0D4D9D-9A85-8499-BAED-C9A48F5005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534017-3A17-18A4-0B0A-BEFF15E31276}"/>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5" name="Footer Placeholder 4">
            <a:extLst>
              <a:ext uri="{FF2B5EF4-FFF2-40B4-BE49-F238E27FC236}">
                <a16:creationId xmlns:a16="http://schemas.microsoft.com/office/drawing/2014/main" id="{F46862E0-2E60-8754-D384-B06050BE2D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8612F9-DF80-9090-6812-140B923FEC3F}"/>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132033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C820-7152-9996-B71E-2C4C95114AD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F93A9D-BBC3-5E2A-41A3-824998065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97115-29D8-2D80-AC7C-A62FEFA40E5C}"/>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5" name="Footer Placeholder 4">
            <a:extLst>
              <a:ext uri="{FF2B5EF4-FFF2-40B4-BE49-F238E27FC236}">
                <a16:creationId xmlns:a16="http://schemas.microsoft.com/office/drawing/2014/main" id="{0A47BC1F-06DF-502E-A87F-91D53433D7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49E0BA-DE43-E26F-3A52-26C04461237A}"/>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305713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70F8A8-2437-B512-904F-7D04AF597B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B0EE50-8763-2CDA-BEA6-DEFD7C73FD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308C90-C34D-1E75-C6DF-913832F7AE27}"/>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5" name="Footer Placeholder 4">
            <a:extLst>
              <a:ext uri="{FF2B5EF4-FFF2-40B4-BE49-F238E27FC236}">
                <a16:creationId xmlns:a16="http://schemas.microsoft.com/office/drawing/2014/main" id="{F99A97F4-B783-8D59-BB70-31E4B6B370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A78246-B0B3-E863-C0C5-2281FE3F7217}"/>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488446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7" y="901416"/>
            <a:ext cx="10405919" cy="563231"/>
          </a:xfrm>
        </p:spPr>
        <p:txBody>
          <a:bodyPr>
            <a:spAutoFit/>
          </a:bodyPr>
          <a:lstStyle>
            <a:lvl1pPr marL="0" indent="0">
              <a:buNone/>
              <a:defRPr sz="3400" b="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3"/>
          </a:xfrm>
          <a:prstGeom prst="round2DiagRect">
            <a:avLst/>
          </a:prstGeom>
          <a:noFill/>
          <a:ln w="2286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800">
              <a:solidFill>
                <a:schemeClr val="tx1"/>
              </a:solidFill>
            </a:endParaRPr>
          </a:p>
        </p:txBody>
      </p:sp>
    </p:spTree>
    <p:extLst>
      <p:ext uri="{BB962C8B-B14F-4D97-AF65-F5344CB8AC3E}">
        <p14:creationId xmlns:p14="http://schemas.microsoft.com/office/powerpoint/2010/main" val="3491301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spTree>
    <p:extLst>
      <p:ext uri="{BB962C8B-B14F-4D97-AF65-F5344CB8AC3E}">
        <p14:creationId xmlns:p14="http://schemas.microsoft.com/office/powerpoint/2010/main" val="1420313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827490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922344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a:t>Section heading</a:t>
            </a:r>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Tree>
    <p:extLst>
      <p:ext uri="{BB962C8B-B14F-4D97-AF65-F5344CB8AC3E}">
        <p14:creationId xmlns:p14="http://schemas.microsoft.com/office/powerpoint/2010/main" val="13763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a:solidFill>
                <a:schemeClr val="tx1"/>
              </a:solidFill>
            </a:endParaRPr>
          </a:p>
        </p:txBody>
      </p:sp>
    </p:spTree>
    <p:extLst>
      <p:ext uri="{BB962C8B-B14F-4D97-AF65-F5344CB8AC3E}">
        <p14:creationId xmlns:p14="http://schemas.microsoft.com/office/powerpoint/2010/main" val="2781755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550301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75563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D312-0A5C-C62C-21E9-4F9F2162EA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2F607D-8FEE-AE3D-C114-3B00AE2C48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756E02-5B9A-84B0-112A-9D89EFA7CA90}"/>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5" name="Footer Placeholder 4">
            <a:extLst>
              <a:ext uri="{FF2B5EF4-FFF2-40B4-BE49-F238E27FC236}">
                <a16:creationId xmlns:a16="http://schemas.microsoft.com/office/drawing/2014/main" id="{E9CE90D6-1E65-48EE-61DC-5D1DA4CB14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006BEE-C8C7-D388-6079-69BDA404745D}"/>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416736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49921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269794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8644534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441309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733714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469354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0790898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3" name="Picture 5">
            <a:extLst>
              <a:ext uri="{FF2B5EF4-FFF2-40B4-BE49-F238E27FC236}">
                <a16:creationId xmlns:a16="http://schemas.microsoft.com/office/drawing/2014/main" id="{B7D6D622-D4C9-4D81-8088-68670676C705}"/>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pic>
        <p:nvPicPr>
          <p:cNvPr id="7" name="Picture 6">
            <a:extLst>
              <a:ext uri="{FF2B5EF4-FFF2-40B4-BE49-F238E27FC236}">
                <a16:creationId xmlns:a16="http://schemas.microsoft.com/office/drawing/2014/main" id="{3815279F-6C9F-4A37-B0A4-D9C967D104D1}"/>
              </a:ext>
            </a:extLst>
          </p:cNvPr>
          <p:cNvPicPr>
            <a:picLocks noChangeAspect="1"/>
          </p:cNvPicPr>
          <p:nvPr userDrawn="1"/>
        </p:nvPicPr>
        <p:blipFill>
          <a:blip r:embed="rId3"/>
          <a:stretch>
            <a:fillRect/>
          </a:stretch>
        </p:blipFill>
        <p:spPr>
          <a:xfrm>
            <a:off x="7784154" y="1258064"/>
            <a:ext cx="495300" cy="247650"/>
          </a:xfrm>
          <a:prstGeom prst="rect">
            <a:avLst/>
          </a:prstGeom>
        </p:spPr>
      </p:pic>
      <p:sp>
        <p:nvSpPr>
          <p:cNvPr id="8" name="Footer Placeholder 1">
            <a:extLst>
              <a:ext uri="{FF2B5EF4-FFF2-40B4-BE49-F238E27FC236}">
                <a16:creationId xmlns:a16="http://schemas.microsoft.com/office/drawing/2014/main" id="{02463EA7-3DCD-46CC-BCD6-3E8540997FBE}"/>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pPr lvl="0"/>
            <a:endParaRPr lang="en-GB"/>
          </a:p>
        </p:txBody>
      </p:sp>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spTree>
    <p:extLst>
      <p:ext uri="{BB962C8B-B14F-4D97-AF65-F5344CB8AC3E}">
        <p14:creationId xmlns:p14="http://schemas.microsoft.com/office/powerpoint/2010/main" val="4083612688"/>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DHSC heading &amp; text">
    <p:bg>
      <p:bgPr>
        <a:solidFill>
          <a:srgbClr val="FFFBEB"/>
        </a:solidFill>
        <a:effectLst/>
      </p:bgPr>
    </p:bg>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842220B4-8533-4BB1-80BA-E1339D715FE9}"/>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pPr lvl="0"/>
            <a:endParaRPr lang="en-GB"/>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8077943-3D51-438C-8FB7-BEE503748A1B}" type="slidenum">
              <a:t>‹#›</a:t>
            </a:fld>
            <a:endParaRPr lang="en-GB"/>
          </a:p>
        </p:txBody>
      </p:sp>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grpSp>
        <p:nvGrpSpPr>
          <p:cNvPr id="6" name="Group 7">
            <a:extLst>
              <a:ext uri="{FF2B5EF4-FFF2-40B4-BE49-F238E27FC236}">
                <a16:creationId xmlns:a16="http://schemas.microsoft.com/office/drawing/2014/main" id="{850A890B-1EF9-4A39-A8E9-98EC6C1E3FC6}"/>
              </a:ext>
            </a:extLst>
          </p:cNvPr>
          <p:cNvGrpSpPr/>
          <p:nvPr userDrawn="1"/>
        </p:nvGrpSpPr>
        <p:grpSpPr>
          <a:xfrm>
            <a:off x="0" y="6186162"/>
            <a:ext cx="12191996" cy="671837"/>
            <a:chOff x="0" y="6186162"/>
            <a:chExt cx="12191996" cy="671837"/>
          </a:xfrm>
        </p:grpSpPr>
        <p:pic>
          <p:nvPicPr>
            <p:cNvPr id="7" name="Picture 8">
              <a:extLst>
                <a:ext uri="{FF2B5EF4-FFF2-40B4-BE49-F238E27FC236}">
                  <a16:creationId xmlns:a16="http://schemas.microsoft.com/office/drawing/2014/main" id="{EE9C6A64-468C-4C85-A1FD-A80B259BB940}"/>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DAD9B60E-63FB-4273-B7F3-D28AE80994CC}"/>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grpSp>
    </p:spTree>
    <p:extLst>
      <p:ext uri="{BB962C8B-B14F-4D97-AF65-F5344CB8AC3E}">
        <p14:creationId xmlns:p14="http://schemas.microsoft.com/office/powerpoint/2010/main" val="3807937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1_Section break">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7"/>
            <a:ext cx="11005453" cy="578031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sp>
        <p:nvSpPr>
          <p:cNvPr id="5" name="Footer Placeholder 1">
            <a:extLst>
              <a:ext uri="{FF2B5EF4-FFF2-40B4-BE49-F238E27FC236}">
                <a16:creationId xmlns:a16="http://schemas.microsoft.com/office/drawing/2014/main" id="{B2742F34-E012-46D2-9333-8FE327E6C206}"/>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pPr lvl="0"/>
            <a:endParaRPr lang="en-GB"/>
          </a:p>
        </p:txBody>
      </p:sp>
      <p:sp>
        <p:nvSpPr>
          <p:cNvPr id="6" name="Slide Number Placeholder 2">
            <a:extLst>
              <a:ext uri="{FF2B5EF4-FFF2-40B4-BE49-F238E27FC236}">
                <a16:creationId xmlns:a16="http://schemas.microsoft.com/office/drawing/2014/main" id="{70B94536-D4A8-40D0-B90D-AAC0226F642A}"/>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spTree>
    <p:extLst>
      <p:ext uri="{BB962C8B-B14F-4D97-AF65-F5344CB8AC3E}">
        <p14:creationId xmlns:p14="http://schemas.microsoft.com/office/powerpoint/2010/main" val="253174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DEB5-7D60-7769-93E3-4C9069E1AD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701819-782D-FA19-0FDC-594AF44602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940BA5-D6D7-4878-BEC1-46D6FB785753}"/>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5" name="Footer Placeholder 4">
            <a:extLst>
              <a:ext uri="{FF2B5EF4-FFF2-40B4-BE49-F238E27FC236}">
                <a16:creationId xmlns:a16="http://schemas.microsoft.com/office/drawing/2014/main" id="{E1C592B3-76F1-C7C9-C450-28475C1B1A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EE8BEB-3674-24CB-D04E-F0E9A7AF9D53}"/>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663985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DHSC large text ">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pPr lvl="0"/>
            <a:endParaRPr lang="en-GB"/>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2B15A99-32D5-48D2-9AB1-A17973B7257B}" type="slidenum">
              <a:t>‹#›</a:t>
            </a:fld>
            <a:endParaRPr lang="en-GB"/>
          </a:p>
        </p:txBody>
      </p:sp>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757299A4-B185-4363-A346-5E011056DFBB}"/>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Tree>
    <p:extLst>
      <p:ext uri="{BB962C8B-B14F-4D97-AF65-F5344CB8AC3E}">
        <p14:creationId xmlns:p14="http://schemas.microsoft.com/office/powerpoint/2010/main" val="8156108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8_Custom Layout">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3" name="Picture 5">
            <a:extLst>
              <a:ext uri="{FF2B5EF4-FFF2-40B4-BE49-F238E27FC236}">
                <a16:creationId xmlns:a16="http://schemas.microsoft.com/office/drawing/2014/main" id="{15063CC6-7758-4AF4-88D1-2D485B8C3947}"/>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userDrawn="1"/>
        </p:nvPicPr>
        <p:blipFill>
          <a:blip r:embed="rId3"/>
          <a:stretch>
            <a:fillRect/>
          </a:stretch>
        </p:blipFill>
        <p:spPr>
          <a:xfrm>
            <a:off x="8291513" y="598951"/>
            <a:ext cx="1314306" cy="1227767"/>
          </a:xfrm>
          <a:prstGeom prst="rect">
            <a:avLst/>
          </a:prstGeom>
        </p:spPr>
      </p:pic>
    </p:spTree>
    <p:extLst>
      <p:ext uri="{BB962C8B-B14F-4D97-AF65-F5344CB8AC3E}">
        <p14:creationId xmlns:p14="http://schemas.microsoft.com/office/powerpoint/2010/main" val="246558964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9FC1-E460-CD31-70A8-19588F7EA3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BD3A89-6C0D-0866-2119-5425F143FB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77B913-2C3B-89D0-6C74-F821C5856C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4E5C6A-2C5F-ABE5-5C8F-C6519EE74656}"/>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6" name="Footer Placeholder 5">
            <a:extLst>
              <a:ext uri="{FF2B5EF4-FFF2-40B4-BE49-F238E27FC236}">
                <a16:creationId xmlns:a16="http://schemas.microsoft.com/office/drawing/2014/main" id="{2E910149-E581-7610-3264-A271B36DBC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ABCB8B-3B7A-78F8-E7B2-6503E53641D3}"/>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331874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1864-C91B-956A-E219-9BD3EB4308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CF5BB0-11DF-9006-D6D3-A473234C60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9A617D-CCA8-92D0-1536-2EC3A427D3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219D500-9C42-0B3C-D7AC-15EA2B811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E2BFED-7063-7279-58AF-99CCEEA3DC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B2D102-0D71-E838-73D5-8EAD5FD95101}"/>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8" name="Footer Placeholder 7">
            <a:extLst>
              <a:ext uri="{FF2B5EF4-FFF2-40B4-BE49-F238E27FC236}">
                <a16:creationId xmlns:a16="http://schemas.microsoft.com/office/drawing/2014/main" id="{5EBF9210-F0F5-41FF-EE13-3A84F91BE1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76DF318-4796-7EE1-02A6-0E42410A891D}"/>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17331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0E62-77E4-A75F-4EC1-B33F135D89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BF2804-CD05-A408-7085-DD46EDEC91E5}"/>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4" name="Footer Placeholder 3">
            <a:extLst>
              <a:ext uri="{FF2B5EF4-FFF2-40B4-BE49-F238E27FC236}">
                <a16:creationId xmlns:a16="http://schemas.microsoft.com/office/drawing/2014/main" id="{CE0BC133-EF6E-D7FF-020B-86D2A6EDC6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B03E44-F1E5-F87C-44AD-AF79AC602B21}"/>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115828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C77941-EDA2-314D-8A22-E0EA20238F7C}"/>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3" name="Footer Placeholder 2">
            <a:extLst>
              <a:ext uri="{FF2B5EF4-FFF2-40B4-BE49-F238E27FC236}">
                <a16:creationId xmlns:a16="http://schemas.microsoft.com/office/drawing/2014/main" id="{70E0364E-3738-79B0-75BD-B0280F152F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036003-53C0-2E53-90D5-A1DED10294F8}"/>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182637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F5A5-F6D7-CD06-D4E6-D2CE1A20EA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6A010-0C71-EDA4-5188-2BE3A6602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077709-E635-4156-547F-C8C60215E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FD3A7-EABA-4E2D-18E0-BD3C329E1EB6}"/>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6" name="Footer Placeholder 5">
            <a:extLst>
              <a:ext uri="{FF2B5EF4-FFF2-40B4-BE49-F238E27FC236}">
                <a16:creationId xmlns:a16="http://schemas.microsoft.com/office/drawing/2014/main" id="{027357CF-DA7E-9161-7E57-CCD5EBF4EC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13704E-7C62-2145-5E18-3BAEBD755B21}"/>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1520289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678D-429F-2D5F-D113-C013611680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2D17E4-6F7D-2CC5-ADF2-938D7F52B9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88E1D1-91A0-ACC6-3F82-25770B0ED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4FF9D2-2658-90F5-ABEC-79A40BB575C3}"/>
              </a:ext>
            </a:extLst>
          </p:cNvPr>
          <p:cNvSpPr>
            <a:spLocks noGrp="1"/>
          </p:cNvSpPr>
          <p:nvPr>
            <p:ph type="dt" sz="half" idx="10"/>
          </p:nvPr>
        </p:nvSpPr>
        <p:spPr/>
        <p:txBody>
          <a:bodyPr/>
          <a:lstStyle/>
          <a:p>
            <a:fld id="{750FC0A4-2016-4CC1-9EC5-027FFE67EB61}" type="datetimeFigureOut">
              <a:rPr lang="en-GB" smtClean="0"/>
              <a:t>13/01/2025</a:t>
            </a:fld>
            <a:endParaRPr lang="en-GB"/>
          </a:p>
        </p:txBody>
      </p:sp>
      <p:sp>
        <p:nvSpPr>
          <p:cNvPr id="6" name="Footer Placeholder 5">
            <a:extLst>
              <a:ext uri="{FF2B5EF4-FFF2-40B4-BE49-F238E27FC236}">
                <a16:creationId xmlns:a16="http://schemas.microsoft.com/office/drawing/2014/main" id="{10F6BA92-77E9-4695-28F2-ABB4AFA07B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E4264E-7020-8E74-B908-5546B9C5A898}"/>
              </a:ext>
            </a:extLst>
          </p:cNvPr>
          <p:cNvSpPr>
            <a:spLocks noGrp="1"/>
          </p:cNvSpPr>
          <p:nvPr>
            <p:ph type="sldNum" sz="quarter" idx="12"/>
          </p:nvPr>
        </p:nvSpPr>
        <p:spPr/>
        <p:txBody>
          <a:bodyPr/>
          <a:lstStyle/>
          <a:p>
            <a:fld id="{6D888D72-E1DF-47B1-A2DF-E9C153737FCD}" type="slidenum">
              <a:rPr lang="en-GB" smtClean="0"/>
              <a:t>‹#›</a:t>
            </a:fld>
            <a:endParaRPr lang="en-GB"/>
          </a:p>
        </p:txBody>
      </p:sp>
    </p:spTree>
    <p:extLst>
      <p:ext uri="{BB962C8B-B14F-4D97-AF65-F5344CB8AC3E}">
        <p14:creationId xmlns:p14="http://schemas.microsoft.com/office/powerpoint/2010/main" val="114345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EBE34B-2292-94B5-9BDF-D31FC683C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446853-EAAC-40D5-BD3B-821A96C718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E661E3-5536-B781-D771-B67ABD5765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FC0A4-2016-4CC1-9EC5-027FFE67EB61}" type="datetimeFigureOut">
              <a:rPr lang="en-GB" smtClean="0"/>
              <a:t>13/01/2025</a:t>
            </a:fld>
            <a:endParaRPr lang="en-GB"/>
          </a:p>
        </p:txBody>
      </p:sp>
      <p:sp>
        <p:nvSpPr>
          <p:cNvPr id="5" name="Footer Placeholder 4">
            <a:extLst>
              <a:ext uri="{FF2B5EF4-FFF2-40B4-BE49-F238E27FC236}">
                <a16:creationId xmlns:a16="http://schemas.microsoft.com/office/drawing/2014/main" id="{4B9BDC78-DDD2-E7FD-233D-4ADDABA6C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818BF3-5802-B91F-D9C9-D9FCDCB5C2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88D72-E1DF-47B1-A2DF-E9C153737FCD}" type="slidenum">
              <a:rPr lang="en-GB" smtClean="0"/>
              <a:t>‹#›</a:t>
            </a:fld>
            <a:endParaRPr lang="en-GB"/>
          </a:p>
        </p:txBody>
      </p:sp>
    </p:spTree>
    <p:extLst>
      <p:ext uri="{BB962C8B-B14F-4D97-AF65-F5344CB8AC3E}">
        <p14:creationId xmlns:p14="http://schemas.microsoft.com/office/powerpoint/2010/main" val="2473061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a:p>
        </p:txBody>
      </p:sp>
    </p:spTree>
    <p:extLst>
      <p:ext uri="{BB962C8B-B14F-4D97-AF65-F5344CB8AC3E}">
        <p14:creationId xmlns:p14="http://schemas.microsoft.com/office/powerpoint/2010/main" val="261305654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3" Type="http://schemas.openxmlformats.org/officeDocument/2006/relationships/hyperlink" Target="https://assets.publishing.service.gov.uk/media/64afd065c033c1000d806248/IFRS_17_Insurance_Contracts_Application_Guidance.pdf"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s://gff.civilservice.gov.uk/gff-player-on-demand/series-a-z/technical-accounting-training-tact/" TargetMode="Externa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9.xml.rels><?xml version="1.0" encoding="UTF-8" standalone="yes"?>
<Relationships xmlns="http://schemas.openxmlformats.org/package/2006/relationships"><Relationship Id="rId2" Type="http://schemas.openxmlformats.org/officeDocument/2006/relationships/hyperlink" Target="https://assets.publishing.service.gov.uk/media/64afd065c033c1000d806248/IFRS_17_Insurance_Contracts_Application_Guidance.pdf"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 uri="{C183D7F6-B498-43B3-948B-1728B52AA6E4}">
                <adec:decorative xmlns:adec="http://schemas.microsoft.com/office/drawing/2017/decorative" val="1"/>
              </a:ext>
            </a:extLst>
          </p:cNvPr>
          <p:cNvSpPr>
            <a:spLocks noGrp="1"/>
          </p:cNvSpPr>
          <p:nvPr>
            <p:ph type="ctrTitle"/>
          </p:nvPr>
        </p:nvSpPr>
        <p:spPr>
          <a:xfrm>
            <a:off x="930374" y="2549668"/>
            <a:ext cx="9144000" cy="590931"/>
          </a:xfrm>
        </p:spPr>
        <p:txBody>
          <a:bodyPr/>
          <a:lstStyle/>
          <a:p>
            <a:r>
              <a:rPr lang="en-GB" sz="3600">
                <a:latin typeface="Calibri Light" panose="020F0302020204030204" pitchFamily="34" charset="0"/>
                <a:cs typeface="Calibri Light" panose="020F0302020204030204" pitchFamily="34" charset="0"/>
              </a:rPr>
              <a:t>IFRS 17 Insurance contracts</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p:txBody>
          <a:bodyPr/>
          <a:lstStyle/>
          <a:p>
            <a:r>
              <a:rPr lang="en-GB">
                <a:latin typeface="Calibri Light" panose="020F0302020204030204" pitchFamily="34" charset="0"/>
                <a:cs typeface="Calibri Light" panose="020F0302020204030204" pitchFamily="34" charset="0"/>
              </a:rPr>
              <a:t>Application Guide</a:t>
            </a:r>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p:txBody>
          <a:bodyPr/>
          <a:lstStyle/>
          <a:p>
            <a:r>
              <a:rPr lang="en-GB">
                <a:latin typeface="Calibri Light" panose="020F0302020204030204" pitchFamily="34" charset="0"/>
                <a:cs typeface="Calibri Light" panose="020F0302020204030204" pitchFamily="34" charset="0"/>
              </a:rPr>
              <a:t>Published 13/01/2025</a:t>
            </a:r>
          </a:p>
        </p:txBody>
      </p:sp>
    </p:spTree>
    <p:extLst>
      <p:ext uri="{BB962C8B-B14F-4D97-AF65-F5344CB8AC3E}">
        <p14:creationId xmlns:p14="http://schemas.microsoft.com/office/powerpoint/2010/main" val="45076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3FEC-C4E3-45C0-B948-A0A97BDB4D98}"/>
              </a:ext>
            </a:extLst>
          </p:cNvPr>
          <p:cNvSpPr>
            <a:spLocks noGrp="1"/>
          </p:cNvSpPr>
          <p:nvPr>
            <p:ph type="title" idx="4294967295"/>
          </p:nvPr>
        </p:nvSpPr>
        <p:spPr>
          <a:xfrm>
            <a:off x="838200" y="376153"/>
            <a:ext cx="10515600" cy="1325563"/>
          </a:xfrm>
        </p:spPr>
        <p:txBody>
          <a:bodyPr>
            <a:normAutofit/>
          </a:bodyPr>
          <a:lstStyle/>
          <a:p>
            <a:r>
              <a:rPr lang="en-GB" sz="3600" b="1"/>
              <a:t>Financial risk compared to insurance risk</a:t>
            </a:r>
          </a:p>
        </p:txBody>
      </p:sp>
      <p:graphicFrame>
        <p:nvGraphicFramePr>
          <p:cNvPr id="3" name="Table 4">
            <a:extLst>
              <a:ext uri="{FF2B5EF4-FFF2-40B4-BE49-F238E27FC236}">
                <a16:creationId xmlns:a16="http://schemas.microsoft.com/office/drawing/2014/main" id="{18F25911-3A9E-E7A6-3F28-9C87C189B6EA}"/>
              </a:ext>
            </a:extLst>
          </p:cNvPr>
          <p:cNvGraphicFramePr>
            <a:graphicFrameLocks/>
          </p:cNvGraphicFramePr>
          <p:nvPr>
            <p:extLst>
              <p:ext uri="{D42A27DB-BD31-4B8C-83A1-F6EECF244321}">
                <p14:modId xmlns:p14="http://schemas.microsoft.com/office/powerpoint/2010/main" val="3991187139"/>
              </p:ext>
            </p:extLst>
          </p:nvPr>
        </p:nvGraphicFramePr>
        <p:xfrm>
          <a:off x="1090864" y="1526371"/>
          <a:ext cx="10240308" cy="3754120"/>
        </p:xfrm>
        <a:graphic>
          <a:graphicData uri="http://schemas.openxmlformats.org/drawingml/2006/table">
            <a:tbl>
              <a:tblPr firstRow="1" bandRow="1">
                <a:tableStyleId>{5C22544A-7EE6-4342-B048-85BDC9FD1C3A}</a:tableStyleId>
              </a:tblPr>
              <a:tblGrid>
                <a:gridCol w="5115512">
                  <a:extLst>
                    <a:ext uri="{9D8B030D-6E8A-4147-A177-3AD203B41FA5}">
                      <a16:colId xmlns:a16="http://schemas.microsoft.com/office/drawing/2014/main" val="3633011763"/>
                    </a:ext>
                  </a:extLst>
                </a:gridCol>
                <a:gridCol w="5124796">
                  <a:extLst>
                    <a:ext uri="{9D8B030D-6E8A-4147-A177-3AD203B41FA5}">
                      <a16:colId xmlns:a16="http://schemas.microsoft.com/office/drawing/2014/main" val="1347050859"/>
                    </a:ext>
                  </a:extLst>
                </a:gridCol>
              </a:tblGrid>
              <a:tr h="370840">
                <a:tc>
                  <a:txBody>
                    <a:bodyPr/>
                    <a:lstStyle/>
                    <a:p>
                      <a:pPr algn="ctr"/>
                      <a:r>
                        <a:rPr lang="en-GB"/>
                        <a:t>FINANCIAL RISK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t>INSURANCE RISK</a:t>
                      </a:r>
                    </a:p>
                  </a:txBody>
                  <a:tcPr/>
                </a:tc>
                <a:extLst>
                  <a:ext uri="{0D108BD9-81ED-4DB2-BD59-A6C34878D82A}">
                    <a16:rowId xmlns:a16="http://schemas.microsoft.com/office/drawing/2014/main" val="3254277574"/>
                  </a:ext>
                </a:extLst>
              </a:tr>
              <a:tr h="480695">
                <a:tc>
                  <a:txBody>
                    <a:bodyPr/>
                    <a:lstStyle/>
                    <a:p>
                      <a:r>
                        <a:rPr lang="en-GB"/>
                        <a:t>The risk of a possible future change in a specified rates such as financial instrument price, commodity price, currency exchange rate, index, credit rating or;</a:t>
                      </a:r>
                    </a:p>
                  </a:txBody>
                  <a:tcPr/>
                </a:tc>
                <a:tc>
                  <a:txBody>
                    <a:bodyPr/>
                    <a:lstStyle/>
                    <a:p>
                      <a:r>
                        <a:rPr lang="en-GB"/>
                        <a:t>Any risk that is not a financial risk.</a:t>
                      </a:r>
                    </a:p>
                  </a:txBody>
                  <a:tcPr/>
                </a:tc>
                <a:extLst>
                  <a:ext uri="{0D108BD9-81ED-4DB2-BD59-A6C34878D82A}">
                    <a16:rowId xmlns:a16="http://schemas.microsoft.com/office/drawing/2014/main" val="751766008"/>
                  </a:ext>
                </a:extLst>
              </a:tr>
              <a:tr h="370840">
                <a:tc>
                  <a:txBody>
                    <a:bodyPr/>
                    <a:lstStyle/>
                    <a:p>
                      <a:r>
                        <a:rPr lang="en-GB"/>
                        <a:t>Non-financial variable not specific to the insured e.g. an index of earthquake losses or weather derivative.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Risk specific to the insured such as cover for risk of premises being damaged from flooding or fire.</a:t>
                      </a:r>
                    </a:p>
                  </a:txBody>
                  <a:tcPr/>
                </a:tc>
                <a:extLst>
                  <a:ext uri="{0D108BD9-81ED-4DB2-BD59-A6C34878D82A}">
                    <a16:rowId xmlns:a16="http://schemas.microsoft.com/office/drawing/2014/main" val="3153078966"/>
                  </a:ext>
                </a:extLst>
              </a:tr>
              <a:tr h="370840">
                <a:tc>
                  <a:txBody>
                    <a:bodyPr/>
                    <a:lstStyle/>
                    <a:p>
                      <a:r>
                        <a:rPr lang="en-GB"/>
                        <a:t>Assumptions about inflation based on an index of prices or rates or on assets with inflation linked returns relates to financial risk.</a:t>
                      </a:r>
                    </a:p>
                  </a:txBody>
                  <a:tcPr/>
                </a:tc>
                <a:tc>
                  <a:txBody>
                    <a:bodyPr/>
                    <a:lstStyle/>
                    <a:p>
                      <a:r>
                        <a:rPr lang="en-GB"/>
                        <a:t>Payments can be linked to a price index and still be insurance if payments on insured event is significant - annuity until death has a non-financial variable “mortality risk” specific to the insured.</a:t>
                      </a:r>
                    </a:p>
                  </a:txBody>
                  <a:tcPr/>
                </a:tc>
                <a:extLst>
                  <a:ext uri="{0D108BD9-81ED-4DB2-BD59-A6C34878D82A}">
                    <a16:rowId xmlns:a16="http://schemas.microsoft.com/office/drawing/2014/main" val="1378411483"/>
                  </a:ext>
                </a:extLst>
              </a:tr>
              <a:tr h="370840">
                <a:tc>
                  <a:txBody>
                    <a:bodyPr/>
                    <a:lstStyle/>
                    <a:p>
                      <a:r>
                        <a:rPr lang="en-GB"/>
                        <a:t>Transfer of risk not covered by IFRS 17.</a:t>
                      </a:r>
                    </a:p>
                  </a:txBody>
                  <a:tcPr/>
                </a:tc>
                <a:tc>
                  <a:txBody>
                    <a:bodyPr/>
                    <a:lstStyle/>
                    <a:p>
                      <a:r>
                        <a:rPr lang="en-GB"/>
                        <a:t>Transfer covered by IFRS 17 if significant in the contract.</a:t>
                      </a:r>
                    </a:p>
                  </a:txBody>
                  <a:tcPr/>
                </a:tc>
                <a:extLst>
                  <a:ext uri="{0D108BD9-81ED-4DB2-BD59-A6C34878D82A}">
                    <a16:rowId xmlns:a16="http://schemas.microsoft.com/office/drawing/2014/main" val="233811082"/>
                  </a:ext>
                </a:extLst>
              </a:tr>
            </a:tbl>
          </a:graphicData>
        </a:graphic>
      </p:graphicFrame>
    </p:spTree>
    <p:extLst>
      <p:ext uri="{BB962C8B-B14F-4D97-AF65-F5344CB8AC3E}">
        <p14:creationId xmlns:p14="http://schemas.microsoft.com/office/powerpoint/2010/main" val="2636268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44D6AF-7089-4C6E-A3D6-0D374B50DA50}"/>
              </a:ext>
            </a:extLst>
          </p:cNvPr>
          <p:cNvSpPr>
            <a:spLocks noGrp="1"/>
          </p:cNvSpPr>
          <p:nvPr>
            <p:ph type="body" idx="1"/>
          </p:nvPr>
        </p:nvSpPr>
        <p:spPr>
          <a:xfrm>
            <a:off x="908627" y="870093"/>
            <a:ext cx="10405919" cy="590931"/>
          </a:xfrm>
        </p:spPr>
        <p:txBody>
          <a:bodyPr/>
          <a:lstStyle/>
          <a:p>
            <a:r>
              <a:rPr lang="en-GB" sz="3600" b="1">
                <a:latin typeface="+mj-lt"/>
              </a:rPr>
              <a:t>Contract transfers significant insurance risks</a:t>
            </a:r>
          </a:p>
        </p:txBody>
      </p:sp>
      <p:sp>
        <p:nvSpPr>
          <p:cNvPr id="4" name="TextBox 3">
            <a:extLst>
              <a:ext uri="{FF2B5EF4-FFF2-40B4-BE49-F238E27FC236}">
                <a16:creationId xmlns:a16="http://schemas.microsoft.com/office/drawing/2014/main" id="{57DB471A-2040-9CF5-3DC9-F6E98CB2EF57}"/>
              </a:ext>
            </a:extLst>
          </p:cNvPr>
          <p:cNvSpPr txBox="1"/>
          <p:nvPr/>
        </p:nvSpPr>
        <p:spPr>
          <a:xfrm>
            <a:off x="877454" y="1606284"/>
            <a:ext cx="10405919" cy="4524315"/>
          </a:xfrm>
          <a:prstGeom prst="rect">
            <a:avLst/>
          </a:prstGeom>
          <a:noFill/>
        </p:spPr>
        <p:txBody>
          <a:bodyPr wrap="square" rtlCol="0">
            <a:spAutoFit/>
          </a:bodyPr>
          <a:lstStyle/>
          <a:p>
            <a:r>
              <a:rPr lang="en-GB">
                <a:effectLst/>
                <a:ea typeface="Calibri" panose="020F0502020204030204" pitchFamily="34" charset="0"/>
                <a:cs typeface="Times New Roman" panose="02020603050405020304" pitchFamily="18" charset="0"/>
              </a:rPr>
              <a:t>Insurance risk is significant if, and only if, an insurance event could cause the issuer to pay additional amounts that are significant in any single scenario, excluding scenarios which have no commercial substance.</a:t>
            </a:r>
          </a:p>
          <a:p>
            <a:pPr marL="0" indent="0">
              <a:buNone/>
            </a:pPr>
            <a:endParaRPr lang="en-GB">
              <a:effectLst/>
              <a:ea typeface="Calibri" panose="020F0502020204030204" pitchFamily="34" charset="0"/>
              <a:cs typeface="Times New Roman" panose="02020603050405020304" pitchFamily="18" charset="0"/>
            </a:endParaRPr>
          </a:p>
          <a:p>
            <a:r>
              <a:rPr lang="en-GB">
                <a:solidFill>
                  <a:srgbClr val="000000"/>
                </a:solidFill>
                <a:ea typeface="Calibri" panose="020F0502020204030204" pitchFamily="34" charset="0"/>
                <a:cs typeface="Times New Roman" panose="02020603050405020304" pitchFamily="18" charset="0"/>
              </a:rPr>
              <a:t>S</a:t>
            </a:r>
            <a:r>
              <a:rPr lang="en-GB">
                <a:solidFill>
                  <a:srgbClr val="000000"/>
                </a:solidFill>
                <a:effectLst/>
                <a:ea typeface="Calibri" panose="020F0502020204030204" pitchFamily="34" charset="0"/>
                <a:cs typeface="Times New Roman" panose="02020603050405020304" pitchFamily="18" charset="0"/>
              </a:rPr>
              <a:t>cenarios with no commercial substance are those that have no discernible effect on the economics of the transaction</a:t>
            </a:r>
            <a:r>
              <a:rPr lang="en-GB">
                <a:effectLst/>
                <a:ea typeface="Calibri" panose="020F0502020204030204" pitchFamily="34" charset="0"/>
                <a:cs typeface="Times New Roman" panose="02020603050405020304" pitchFamily="18" charset="0"/>
              </a:rPr>
              <a:t>. </a:t>
            </a:r>
          </a:p>
          <a:p>
            <a:endParaRPr lang="en-GB">
              <a:ea typeface="Calibri" panose="020F0502020204030204" pitchFamily="34" charset="0"/>
              <a:cs typeface="Times New Roman" panose="02020603050405020304" pitchFamily="18" charset="0"/>
            </a:endParaRPr>
          </a:p>
          <a:p>
            <a:r>
              <a:rPr lang="en-GB">
                <a:effectLst/>
                <a:ea typeface="Calibri" panose="020F0502020204030204" pitchFamily="34" charset="0"/>
                <a:cs typeface="Times New Roman" panose="02020603050405020304" pitchFamily="18" charset="0"/>
              </a:rPr>
              <a:t>If significant additional </a:t>
            </a:r>
            <a:r>
              <a:rPr lang="en-GB">
                <a:ea typeface="Calibri" panose="020F0502020204030204" pitchFamily="34" charset="0"/>
                <a:cs typeface="Times New Roman" panose="02020603050405020304" pitchFamily="18" charset="0"/>
              </a:rPr>
              <a:t>amounts are</a:t>
            </a:r>
            <a:r>
              <a:rPr lang="en-GB">
                <a:effectLst/>
                <a:ea typeface="Calibri" panose="020F0502020204030204" pitchFamily="34" charset="0"/>
                <a:cs typeface="Times New Roman" panose="02020603050405020304" pitchFamily="18" charset="0"/>
              </a:rPr>
              <a:t> payable in a scenario, the contract is considered to transfer significant insurance risk </a:t>
            </a:r>
            <a:r>
              <a:rPr lang="en-GB">
                <a:solidFill>
                  <a:srgbClr val="000000"/>
                </a:solidFill>
                <a:effectLst/>
                <a:ea typeface="Calibri" panose="020F0502020204030204" pitchFamily="34" charset="0"/>
                <a:cs typeface="Times New Roman" panose="02020603050405020304" pitchFamily="18" charset="0"/>
              </a:rPr>
              <a:t>even if the insured event is extremely unlikely,</a:t>
            </a:r>
            <a:r>
              <a:rPr lang="en-GB">
                <a:effectLst/>
                <a:ea typeface="Calibri" panose="020F0502020204030204" pitchFamily="34" charset="0"/>
                <a:cs typeface="Times New Roman" panose="02020603050405020304" pitchFamily="18" charset="0"/>
              </a:rPr>
              <a:t> or if the expected present value of contingent cash flows is a small proportion of the expected present value of all the remaining contractual cash flows.</a:t>
            </a:r>
          </a:p>
          <a:p>
            <a:endParaRPr lang="en-GB">
              <a:ea typeface="Calibri" panose="020F0502020204030204" pitchFamily="34" charset="0"/>
              <a:cs typeface="Times New Roman" panose="02020603050405020304" pitchFamily="18" charset="0"/>
            </a:endParaRPr>
          </a:p>
          <a:p>
            <a:r>
              <a:rPr lang="en-GB">
                <a:effectLst/>
                <a:ea typeface="Calibri" panose="020F0502020204030204" pitchFamily="34" charset="0"/>
                <a:cs typeface="Times New Roman" panose="02020603050405020304" pitchFamily="18" charset="0"/>
              </a:rPr>
              <a:t>Additional amounts are those exceeding those payable if no insured event had occurred.</a:t>
            </a:r>
          </a:p>
          <a:p>
            <a:pPr marL="0" indent="0">
              <a:buNone/>
            </a:pPr>
            <a:endParaRPr lang="en-GB">
              <a:effectLst/>
              <a:ea typeface="Calibri" panose="020F0502020204030204" pitchFamily="34" charset="0"/>
              <a:cs typeface="Times New Roman" panose="02020603050405020304" pitchFamily="18" charset="0"/>
            </a:endParaRPr>
          </a:p>
          <a:p>
            <a:r>
              <a:rPr lang="en-GB">
                <a:effectLst/>
                <a:ea typeface="Calibri" panose="020F0502020204030204" pitchFamily="34" charset="0"/>
                <a:cs typeface="Times New Roman" panose="02020603050405020304" pitchFamily="18" charset="0"/>
              </a:rPr>
              <a:t>An entity should assess the significance of insurance risk contract by contract. </a:t>
            </a:r>
            <a:r>
              <a:rPr lang="en-GB">
                <a:ea typeface="Calibri" panose="020F0502020204030204" pitchFamily="34" charset="0"/>
                <a:cs typeface="Times New Roman" panose="02020603050405020304" pitchFamily="18" charset="0"/>
              </a:rPr>
              <a:t>I</a:t>
            </a:r>
            <a:r>
              <a:rPr lang="en-GB">
                <a:effectLst/>
                <a:ea typeface="Calibri" panose="020F0502020204030204" pitchFamily="34" charset="0"/>
                <a:cs typeface="Times New Roman" panose="02020603050405020304" pitchFamily="18" charset="0"/>
              </a:rPr>
              <a:t>nsurance risk can be significant even if there is low probability of significant losses for a portfolio or group of contracts </a:t>
            </a:r>
            <a:r>
              <a:rPr lang="en-GB">
                <a:ea typeface="Calibri" panose="020F0502020204030204" pitchFamily="34" charset="0"/>
                <a:cs typeface="Times New Roman" panose="02020603050405020304" pitchFamily="18" charset="0"/>
              </a:rPr>
              <a:t>–</a:t>
            </a:r>
            <a:r>
              <a:rPr lang="en-GB">
                <a:effectLst/>
                <a:ea typeface="Calibri" panose="020F0502020204030204" pitchFamily="34" charset="0"/>
                <a:cs typeface="Times New Roman" panose="02020603050405020304" pitchFamily="18" charset="0"/>
              </a:rPr>
              <a:t> </a:t>
            </a:r>
            <a:r>
              <a:rPr lang="en-GB">
                <a:ea typeface="Calibri" panose="020F0502020204030204" pitchFamily="34" charset="0"/>
                <a:cs typeface="Times New Roman" panose="02020603050405020304" pitchFamily="18" charset="0"/>
              </a:rPr>
              <a:t>focus is</a:t>
            </a:r>
            <a:r>
              <a:rPr lang="en-GB">
                <a:effectLst/>
                <a:ea typeface="Calibri" panose="020F0502020204030204" pitchFamily="34" charset="0"/>
                <a:cs typeface="Times New Roman" panose="02020603050405020304" pitchFamily="18" charset="0"/>
              </a:rPr>
              <a:t> the </a:t>
            </a:r>
            <a:r>
              <a:rPr lang="en-GB">
                <a:ea typeface="Calibri" panose="020F0502020204030204" pitchFamily="34" charset="0"/>
                <a:cs typeface="Times New Roman" panose="02020603050405020304" pitchFamily="18" charset="0"/>
              </a:rPr>
              <a:t>existence of a scenario in which the issuer has a possibility of a loss on a present value basis arising in a contract.</a:t>
            </a:r>
            <a:endParaRPr lang="en-GB">
              <a:effectLst/>
              <a:ea typeface="Calibri" panose="020F050202020403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230782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9C5B3C-D485-411E-802F-CD349EA4D898}"/>
              </a:ext>
            </a:extLst>
          </p:cNvPr>
          <p:cNvSpPr>
            <a:spLocks noGrp="1"/>
          </p:cNvSpPr>
          <p:nvPr>
            <p:ph type="body" idx="1"/>
          </p:nvPr>
        </p:nvSpPr>
        <p:spPr>
          <a:xfrm>
            <a:off x="908627" y="901416"/>
            <a:ext cx="10201333" cy="4666919"/>
          </a:xfrm>
        </p:spPr>
        <p:txBody>
          <a:bodyPr/>
          <a:lstStyle/>
          <a:p>
            <a:r>
              <a:rPr lang="en-GB" sz="3600" b="1">
                <a:latin typeface="+mj-lt"/>
              </a:rPr>
              <a:t>Pre-existing insurance risks</a:t>
            </a:r>
          </a:p>
          <a:p>
            <a:endParaRPr lang="en-GB" sz="800"/>
          </a:p>
          <a:p>
            <a:r>
              <a:rPr lang="en-GB" sz="2000"/>
              <a:t>To be considered an insurance risk under IFRS 17 the risk must be pre-existing. This means the entity must accept from the policyholder a risk to which the policyholder was already exposed. New risks created by the contract for the entity or policyholder are not insurance risk. </a:t>
            </a:r>
          </a:p>
          <a:p>
            <a:r>
              <a:rPr lang="en-GB" sz="2000"/>
              <a:t>Consider a scenario in which a person/ entity is buying or leasing a car and taking out insurance cover for it. There is a pre-existing risk of incurring a liability (an adverse effect) if a specified uncertain future event occurs(an accident occurs while driving the car) when cover is agreed with the policyholder. So, a  pre-existing risk need not be overly historical.</a:t>
            </a:r>
          </a:p>
          <a:p>
            <a:r>
              <a:rPr lang="en-GB" sz="2000"/>
              <a:t>An example of a more historically formed pre-existing risk may occur where flood risk is covered by an insurance policy due to a history of floods and related damage to property in a certain area.</a:t>
            </a:r>
          </a:p>
          <a:p>
            <a:r>
              <a:rPr lang="en-GB" sz="2000"/>
              <a:t>The tool kit at the back of this pack gives some further insights into pre-existing risks in different types of contracts and questions that may help determine the nature of the risk.</a:t>
            </a:r>
          </a:p>
        </p:txBody>
      </p:sp>
    </p:spTree>
    <p:extLst>
      <p:ext uri="{BB962C8B-B14F-4D97-AF65-F5344CB8AC3E}">
        <p14:creationId xmlns:p14="http://schemas.microsoft.com/office/powerpoint/2010/main" val="2892846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3C22AA-53A3-9EA3-14DD-EAFCD9A4B65D}"/>
              </a:ext>
            </a:extLst>
          </p:cNvPr>
          <p:cNvSpPr>
            <a:spLocks noGrp="1"/>
          </p:cNvSpPr>
          <p:nvPr>
            <p:ph type="body" idx="1"/>
          </p:nvPr>
        </p:nvSpPr>
        <p:spPr>
          <a:xfrm>
            <a:off x="908627" y="901416"/>
            <a:ext cx="10405919" cy="1034129"/>
          </a:xfrm>
        </p:spPr>
        <p:txBody>
          <a:bodyPr/>
          <a:lstStyle/>
          <a:p>
            <a:r>
              <a:rPr lang="en-GB" b="1">
                <a:latin typeface="+mj-lt"/>
              </a:rPr>
              <a:t>Uncertain future event exists that adversely affects the policyholder</a:t>
            </a:r>
          </a:p>
        </p:txBody>
      </p:sp>
      <p:sp>
        <p:nvSpPr>
          <p:cNvPr id="3" name="TextBox 2">
            <a:extLst>
              <a:ext uri="{FF2B5EF4-FFF2-40B4-BE49-F238E27FC236}">
                <a16:creationId xmlns:a16="http://schemas.microsoft.com/office/drawing/2014/main" id="{2DBF08D1-6283-80D2-4471-6340092F3B3C}"/>
              </a:ext>
            </a:extLst>
          </p:cNvPr>
          <p:cNvSpPr txBox="1"/>
          <p:nvPr/>
        </p:nvSpPr>
        <p:spPr>
          <a:xfrm>
            <a:off x="908627" y="1898583"/>
            <a:ext cx="10497310" cy="4093428"/>
          </a:xfrm>
          <a:prstGeom prst="rect">
            <a:avLst/>
          </a:prstGeom>
          <a:noFill/>
        </p:spPr>
        <p:txBody>
          <a:bodyPr wrap="square" rtlCol="0">
            <a:spAutoFit/>
          </a:bodyPr>
          <a:lstStyle/>
          <a:p>
            <a:endParaRPr lang="en-GB" sz="2000">
              <a:solidFill>
                <a:srgbClr val="000000"/>
              </a:solidFill>
            </a:endParaRPr>
          </a:p>
          <a:p>
            <a:r>
              <a:rPr lang="en-GB" sz="2000">
                <a:solidFill>
                  <a:srgbClr val="000000"/>
                </a:solidFill>
              </a:rPr>
              <a:t>One of the following  uncertain at the inception of an insurance contract:</a:t>
            </a:r>
          </a:p>
          <a:p>
            <a:pPr marL="342900" indent="-342900">
              <a:buFont typeface="Arial" panose="020B0604020202020204" pitchFamily="34" charset="0"/>
              <a:buChar char="•"/>
            </a:pPr>
            <a:r>
              <a:rPr lang="en-GB" sz="2000">
                <a:solidFill>
                  <a:srgbClr val="000000"/>
                </a:solidFill>
              </a:rPr>
              <a:t>the probability of an insured event occurring;</a:t>
            </a:r>
          </a:p>
          <a:p>
            <a:pPr marL="342900" indent="-342900">
              <a:buFont typeface="Arial" panose="020B0604020202020204" pitchFamily="34" charset="0"/>
              <a:buChar char="•"/>
            </a:pPr>
            <a:r>
              <a:rPr lang="en-GB" sz="2000">
                <a:solidFill>
                  <a:srgbClr val="000000"/>
                </a:solidFill>
              </a:rPr>
              <a:t>when the insured event will occur; or</a:t>
            </a:r>
          </a:p>
          <a:p>
            <a:pPr marL="342900" indent="-342900">
              <a:buFont typeface="Arial" panose="020B0604020202020204" pitchFamily="34" charset="0"/>
              <a:buChar char="•"/>
            </a:pPr>
            <a:r>
              <a:rPr lang="en-GB" sz="2000">
                <a:solidFill>
                  <a:srgbClr val="000000"/>
                </a:solidFill>
              </a:rPr>
              <a:t>how much the entity will need to pay if the insured event occurs.</a:t>
            </a:r>
            <a:endParaRPr lang="en-GB" sz="2000">
              <a:effectLst/>
              <a:ea typeface="Calibri" panose="020F0502020204030204" pitchFamily="34" charset="0"/>
              <a:cs typeface="Times New Roman" panose="02020603050405020304" pitchFamily="18" charset="0"/>
            </a:endParaRPr>
          </a:p>
          <a:p>
            <a:endParaRPr lang="en-GB" sz="2000">
              <a:effectLst/>
              <a:ea typeface="Calibri" panose="020F0502020204030204" pitchFamily="34" charset="0"/>
              <a:cs typeface="Times New Roman" panose="02020603050405020304" pitchFamily="18" charset="0"/>
            </a:endParaRPr>
          </a:p>
          <a:p>
            <a:r>
              <a:rPr lang="en-GB" sz="2000">
                <a:effectLst/>
                <a:ea typeface="Calibri" panose="020F0502020204030204" pitchFamily="34" charset="0"/>
                <a:cs typeface="Times New Roman" panose="02020603050405020304" pitchFamily="18" charset="0"/>
              </a:rPr>
              <a:t>The insured event can relate to losses discovered during the term of the contract even if the losses arose from an event that occurred before the inception of the contract</a:t>
            </a:r>
            <a:r>
              <a:rPr lang="en-GB" sz="2000">
                <a:ea typeface="Calibri" panose="020F0502020204030204" pitchFamily="34" charset="0"/>
                <a:cs typeface="Times New Roman" panose="02020603050405020304" pitchFamily="18" charset="0"/>
              </a:rPr>
              <a:t>. </a:t>
            </a:r>
          </a:p>
          <a:p>
            <a:endParaRPr lang="en-GB" sz="2000">
              <a:ea typeface="Calibri" panose="020F0502020204030204" pitchFamily="34" charset="0"/>
              <a:cs typeface="Times New Roman" panose="02020603050405020304" pitchFamily="18" charset="0"/>
            </a:endParaRPr>
          </a:p>
          <a:p>
            <a:r>
              <a:rPr lang="en-GB" sz="2000">
                <a:ea typeface="Calibri" panose="020F0502020204030204" pitchFamily="34" charset="0"/>
                <a:cs typeface="Times New Roman" panose="02020603050405020304" pitchFamily="18" charset="0"/>
              </a:rPr>
              <a:t>I</a:t>
            </a:r>
            <a:r>
              <a:rPr lang="en-GB" sz="2000">
                <a:effectLst/>
                <a:ea typeface="Calibri" panose="020F0502020204030204" pitchFamily="34" charset="0"/>
                <a:cs typeface="Times New Roman" panose="02020603050405020304" pitchFamily="18" charset="0"/>
              </a:rPr>
              <a:t>nsurance contracts can cover insured events that occur during the term of the contracts </a:t>
            </a:r>
            <a:r>
              <a:rPr lang="en-GB" sz="2000">
                <a:ea typeface="Calibri" panose="020F0502020204030204" pitchFamily="34" charset="0"/>
                <a:cs typeface="Times New Roman" panose="02020603050405020304" pitchFamily="18" charset="0"/>
              </a:rPr>
              <a:t>even if the event is discovered after the end of the contact term and</a:t>
            </a:r>
            <a:r>
              <a:rPr lang="en-GB" sz="2000">
                <a:effectLst/>
                <a:ea typeface="Calibri" panose="020F0502020204030204" pitchFamily="34" charset="0"/>
                <a:cs typeface="Times New Roman" panose="02020603050405020304" pitchFamily="18" charset="0"/>
              </a:rPr>
              <a:t> events that have already occurred but the financial effect of which is still uncertain, e.g., the discovery of the ultimate cost of claims for events that have already occurred.</a:t>
            </a:r>
            <a:endParaRPr lang="en-GB" sz="2000" b="0" i="0" u="none" strike="noStrike" baseline="0">
              <a:solidFill>
                <a:srgbClr val="000000"/>
              </a:solidFill>
            </a:endParaRPr>
          </a:p>
        </p:txBody>
      </p:sp>
    </p:spTree>
    <p:extLst>
      <p:ext uri="{BB962C8B-B14F-4D97-AF65-F5344CB8AC3E}">
        <p14:creationId xmlns:p14="http://schemas.microsoft.com/office/powerpoint/2010/main" val="1693649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50D1-C04F-4FEE-8AE2-3C00A5481048}"/>
              </a:ext>
              <a:ext uri="{C183D7F6-B498-43B3-948B-1728B52AA6E4}">
                <adec:decorative xmlns:adec="http://schemas.microsoft.com/office/drawing/2017/decorative" val="1"/>
              </a:ext>
            </a:extLst>
          </p:cNvPr>
          <p:cNvSpPr>
            <a:spLocks noGrp="1"/>
          </p:cNvSpPr>
          <p:nvPr>
            <p:ph type="title"/>
          </p:nvPr>
        </p:nvSpPr>
        <p:spPr/>
        <p:txBody>
          <a:bodyPr vert="horz" lIns="91440" tIns="45720" rIns="91440" bIns="45720" rtlCol="0">
            <a:spAutoFit/>
          </a:bodyPr>
          <a:lstStyle/>
          <a:p>
            <a:pPr>
              <a:spcBef>
                <a:spcPts val="1000"/>
              </a:spcBef>
              <a:buFont typeface="Arial" panose="020B0604020202020204" pitchFamily="34" charset="0"/>
            </a:pPr>
            <a:r>
              <a:rPr lang="en-GB">
                <a:latin typeface="Calibri Light" panose="020F0302020204030204" pitchFamily="34" charset="0"/>
                <a:ea typeface="+mn-ea"/>
                <a:cs typeface="Calibri Light" panose="020F0302020204030204" pitchFamily="34" charset="0"/>
              </a:rPr>
              <a:t>Scoping and contractual considerations for IFRS 17</a:t>
            </a:r>
          </a:p>
        </p:txBody>
      </p:sp>
    </p:spTree>
    <p:extLst>
      <p:ext uri="{BB962C8B-B14F-4D97-AF65-F5344CB8AC3E}">
        <p14:creationId xmlns:p14="http://schemas.microsoft.com/office/powerpoint/2010/main" val="366583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C60254-52AF-8E31-B3D0-DE999C6CAE3A}"/>
              </a:ext>
            </a:extLst>
          </p:cNvPr>
          <p:cNvSpPr>
            <a:spLocks noGrp="1"/>
          </p:cNvSpPr>
          <p:nvPr>
            <p:ph type="body" idx="1"/>
          </p:nvPr>
        </p:nvSpPr>
        <p:spPr>
          <a:xfrm>
            <a:off x="937259" y="1599132"/>
            <a:ext cx="10099040" cy="4646400"/>
          </a:xfrm>
        </p:spPr>
        <p:txBody>
          <a:bodyPr/>
          <a:lstStyle/>
          <a:p>
            <a:r>
              <a:rPr lang="en-GB" sz="2400"/>
              <a:t>Warranties (IFRS 15, IAS 37),</a:t>
            </a:r>
          </a:p>
          <a:p>
            <a:r>
              <a:rPr lang="en-GB" sz="2400"/>
              <a:t>Employers’ assets (IFRS 2 Share based payments)</a:t>
            </a:r>
          </a:p>
          <a:p>
            <a:r>
              <a:rPr lang="en-GB" sz="2400"/>
              <a:t>Contractual rights and obligations contingent on the future use of, or right to use, a non-financial item (IFRS 15, IAS 38, IFRS 16, etc.),</a:t>
            </a:r>
          </a:p>
          <a:p>
            <a:r>
              <a:rPr lang="en-GB" sz="2400"/>
              <a:t>Contingent consideration payable in a business combination (IFRS 3) </a:t>
            </a:r>
          </a:p>
          <a:p>
            <a:r>
              <a:rPr lang="en-GB" sz="2400"/>
              <a:t>Financial guarantee (IFRS 9),</a:t>
            </a:r>
          </a:p>
          <a:p>
            <a:r>
              <a:rPr lang="en-GB" sz="2400"/>
              <a:t>Residual value guarantee except those that are not embedded in the lease contract</a:t>
            </a:r>
            <a:r>
              <a:rPr lang="en-GB" sz="2400">
                <a:cs typeface="Times New Roman" panose="02020603050405020304" pitchFamily="18" charset="0"/>
              </a:rPr>
              <a:t>,</a:t>
            </a:r>
            <a:endParaRPr lang="en-GB" sz="2400">
              <a:effectLst/>
              <a:ea typeface="Calibri" panose="020F0502020204030204" pitchFamily="34" charset="0"/>
              <a:cs typeface="Times New Roman" panose="02020603050405020304" pitchFamily="18" charset="0"/>
            </a:endParaRPr>
          </a:p>
          <a:p>
            <a:r>
              <a:rPr lang="en-GB" sz="2400">
                <a:cs typeface="Times New Roman" panose="02020603050405020304" pitchFamily="18" charset="0"/>
              </a:rPr>
              <a:t>Insurance contracts that limit compensation to the amount required to settle the policyholder’s obligation created by the contract (IFRS 9).</a:t>
            </a:r>
            <a:endParaRPr lang="en-GB" sz="2400"/>
          </a:p>
          <a:p>
            <a:endParaRPr lang="en-GB" sz="2400"/>
          </a:p>
        </p:txBody>
      </p:sp>
      <p:sp>
        <p:nvSpPr>
          <p:cNvPr id="2" name="Title 1">
            <a:extLst>
              <a:ext uri="{FF2B5EF4-FFF2-40B4-BE49-F238E27FC236}">
                <a16:creationId xmlns:a16="http://schemas.microsoft.com/office/drawing/2014/main" id="{020CD56B-0CFA-5D33-2FE6-B8340FF39BC1}"/>
              </a:ext>
            </a:extLst>
          </p:cNvPr>
          <p:cNvSpPr>
            <a:spLocks noGrp="1"/>
          </p:cNvSpPr>
          <p:nvPr>
            <p:ph type="title" idx="4294967295"/>
          </p:nvPr>
        </p:nvSpPr>
        <p:spPr>
          <a:xfrm>
            <a:off x="828040" y="817079"/>
            <a:ext cx="10317479" cy="782053"/>
          </a:xfrm>
        </p:spPr>
        <p:txBody>
          <a:bodyPr>
            <a:noAutofit/>
          </a:bodyPr>
          <a:lstStyle/>
          <a:p>
            <a:r>
              <a:rPr lang="en-GB" sz="3600" b="1"/>
              <a:t>Contracts that are exempt from the scope of IFRS 17</a:t>
            </a:r>
          </a:p>
        </p:txBody>
      </p:sp>
    </p:spTree>
    <p:extLst>
      <p:ext uri="{BB962C8B-B14F-4D97-AF65-F5344CB8AC3E}">
        <p14:creationId xmlns:p14="http://schemas.microsoft.com/office/powerpoint/2010/main" val="273084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F7B6BC-004A-4AC3-784B-A82185135E6A}"/>
              </a:ext>
            </a:extLst>
          </p:cNvPr>
          <p:cNvSpPr>
            <a:spLocks noGrp="1"/>
          </p:cNvSpPr>
          <p:nvPr>
            <p:ph type="body" idx="1"/>
          </p:nvPr>
        </p:nvSpPr>
        <p:spPr>
          <a:xfrm>
            <a:off x="893041" y="950348"/>
            <a:ext cx="10405919" cy="1089529"/>
          </a:xfrm>
        </p:spPr>
        <p:txBody>
          <a:bodyPr/>
          <a:lstStyle/>
          <a:p>
            <a:r>
              <a:rPr lang="en-GB" sz="3600" b="1">
                <a:latin typeface="+mj-lt"/>
              </a:rPr>
              <a:t>Self-insurance contracts between central government bodies</a:t>
            </a:r>
          </a:p>
        </p:txBody>
      </p:sp>
      <p:sp>
        <p:nvSpPr>
          <p:cNvPr id="3" name="TextBox 2">
            <a:extLst>
              <a:ext uri="{FF2B5EF4-FFF2-40B4-BE49-F238E27FC236}">
                <a16:creationId xmlns:a16="http://schemas.microsoft.com/office/drawing/2014/main" id="{353965EF-97A4-C8FF-262F-DB1B6A77E748}"/>
              </a:ext>
            </a:extLst>
          </p:cNvPr>
          <p:cNvSpPr txBox="1"/>
          <p:nvPr/>
        </p:nvSpPr>
        <p:spPr>
          <a:xfrm>
            <a:off x="893040" y="2075046"/>
            <a:ext cx="10569499" cy="4031873"/>
          </a:xfrm>
          <a:prstGeom prst="rect">
            <a:avLst/>
          </a:prstGeom>
          <a:noFill/>
        </p:spPr>
        <p:txBody>
          <a:bodyPr wrap="square" rtlCol="0">
            <a:spAutoFit/>
          </a:bodyPr>
          <a:lstStyle/>
          <a:p>
            <a:r>
              <a:rPr lang="en-GB" sz="2000">
                <a:solidFill>
                  <a:srgbClr val="000000"/>
                </a:solidFill>
              </a:rPr>
              <a:t>Central government entities generally self-insure against risks as this represents value for money as referenced in Managing Public Money. Such self-insurance is not within the scope of IFRS 17.</a:t>
            </a:r>
          </a:p>
          <a:p>
            <a:pPr algn="l"/>
            <a:endParaRPr lang="en-GB" sz="2000" b="0" i="0" u="none" strike="noStrike" baseline="0">
              <a:solidFill>
                <a:srgbClr val="000000"/>
              </a:solidFill>
            </a:endParaRPr>
          </a:p>
          <a:p>
            <a:r>
              <a:rPr lang="en-GB" sz="2000">
                <a:solidFill>
                  <a:srgbClr val="000000"/>
                </a:solidFill>
              </a:rPr>
              <a:t>W</a:t>
            </a:r>
            <a:r>
              <a:rPr lang="en-GB" sz="2000" b="0" i="0" u="none" strike="noStrike" baseline="0">
                <a:solidFill>
                  <a:srgbClr val="000000"/>
                </a:solidFill>
              </a:rPr>
              <a:t>here a department provides an insurance service via contract to its ALBs by agreeing to cover claims to damage incurred, at the group level the transactions between the two entities associated eliminate on consolidation. At the entity level there may be an insurance contract if it is determined there is a contract in place between the department and its ALBs, with the department taking on significant insurance risk. </a:t>
            </a:r>
          </a:p>
          <a:p>
            <a:endParaRPr lang="en-GB" sz="2000">
              <a:solidFill>
                <a:srgbClr val="000000"/>
              </a:solidFill>
            </a:endParaRPr>
          </a:p>
          <a:p>
            <a:pPr algn="l"/>
            <a:r>
              <a:rPr lang="en-GB" sz="2000">
                <a:solidFill>
                  <a:srgbClr val="000000"/>
                </a:solidFill>
              </a:rPr>
              <a:t>If</a:t>
            </a:r>
            <a:r>
              <a:rPr lang="en-GB" sz="2000" b="0" i="0" u="none" strike="noStrike" baseline="0">
                <a:solidFill>
                  <a:srgbClr val="000000"/>
                </a:solidFill>
              </a:rPr>
              <a:t> an entity chooses to bear the risk of an uncertain future event adversely affecting them, this arrangement would be outside the scope of IFRS 17, as there is no agreement with another party. </a:t>
            </a:r>
          </a:p>
          <a:p>
            <a:endParaRPr lang="en-GB" sz="1800" b="0" i="0" u="none" strike="noStrike" baseline="0">
              <a:solidFill>
                <a:srgbClr val="000000"/>
              </a:solidFill>
              <a:latin typeface="Humnst777 Lt BT"/>
            </a:endParaRPr>
          </a:p>
          <a:p>
            <a:endParaRPr lang="en-GB" sz="1800" b="0" i="0" u="none" strike="noStrike" baseline="0">
              <a:solidFill>
                <a:srgbClr val="000000"/>
              </a:solidFill>
              <a:latin typeface="Humnst777 Lt BT"/>
            </a:endParaRPr>
          </a:p>
        </p:txBody>
      </p:sp>
    </p:spTree>
    <p:extLst>
      <p:ext uri="{BB962C8B-B14F-4D97-AF65-F5344CB8AC3E}">
        <p14:creationId xmlns:p14="http://schemas.microsoft.com/office/powerpoint/2010/main" val="172297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122907-B945-274A-3B22-ACCED41B1CA4}"/>
              </a:ext>
            </a:extLst>
          </p:cNvPr>
          <p:cNvSpPr>
            <a:spLocks noGrp="1"/>
          </p:cNvSpPr>
          <p:nvPr>
            <p:ph type="body" idx="1"/>
          </p:nvPr>
        </p:nvSpPr>
        <p:spPr>
          <a:xfrm>
            <a:off x="999641" y="901416"/>
            <a:ext cx="10314905" cy="590931"/>
          </a:xfrm>
        </p:spPr>
        <p:txBody>
          <a:bodyPr/>
          <a:lstStyle/>
          <a:p>
            <a:r>
              <a:rPr lang="en-GB" sz="3600" b="1">
                <a:latin typeface="+mj-lt"/>
              </a:rPr>
              <a:t>Reinsurance contracts between government bodies</a:t>
            </a:r>
          </a:p>
        </p:txBody>
      </p:sp>
      <p:sp>
        <p:nvSpPr>
          <p:cNvPr id="3" name="TextBox 2">
            <a:extLst>
              <a:ext uri="{FF2B5EF4-FFF2-40B4-BE49-F238E27FC236}">
                <a16:creationId xmlns:a16="http://schemas.microsoft.com/office/drawing/2014/main" id="{7E67CDE6-AC60-D99A-9772-FA91D9E054CE}"/>
              </a:ext>
            </a:extLst>
          </p:cNvPr>
          <p:cNvSpPr txBox="1"/>
          <p:nvPr/>
        </p:nvSpPr>
        <p:spPr>
          <a:xfrm>
            <a:off x="999641" y="1580827"/>
            <a:ext cx="9911166" cy="4401205"/>
          </a:xfrm>
          <a:prstGeom prst="rect">
            <a:avLst/>
          </a:prstGeom>
          <a:noFill/>
        </p:spPr>
        <p:txBody>
          <a:bodyPr wrap="square" rtlCol="0">
            <a:spAutoFit/>
          </a:bodyPr>
          <a:lstStyle/>
          <a:p>
            <a:r>
              <a:rPr lang="en-GB" sz="2000">
                <a:solidFill>
                  <a:srgbClr val="000000"/>
                </a:solidFill>
              </a:rPr>
              <a:t>R</a:t>
            </a:r>
            <a:r>
              <a:rPr lang="en-GB" sz="2000" b="0" i="0" u="none" strike="noStrike" baseline="0">
                <a:solidFill>
                  <a:srgbClr val="000000"/>
                </a:solidFill>
              </a:rPr>
              <a:t>einsurance under IFRS 17 is an insurance contract issued by one entity (the reinsurer) to compensate another entity for claims arising from one or more insurance contracts issued by that other entity (underlying contracts)</a:t>
            </a:r>
            <a:r>
              <a:rPr lang="en-GB" sz="2000">
                <a:solidFill>
                  <a:srgbClr val="000000"/>
                </a:solidFill>
              </a:rPr>
              <a:t>.</a:t>
            </a:r>
            <a:r>
              <a:rPr lang="en-GB" sz="2000" b="0" i="0" u="none" strike="noStrike" baseline="0">
                <a:solidFill>
                  <a:srgbClr val="000000"/>
                </a:solidFill>
              </a:rPr>
              <a:t> </a:t>
            </a:r>
          </a:p>
          <a:p>
            <a:endParaRPr lang="en-GB" sz="2000">
              <a:solidFill>
                <a:srgbClr val="000000"/>
              </a:solidFill>
            </a:endParaRPr>
          </a:p>
          <a:p>
            <a:r>
              <a:rPr lang="en-GB" sz="2000">
                <a:solidFill>
                  <a:srgbClr val="000000"/>
                </a:solidFill>
              </a:rPr>
              <a:t>An entity</a:t>
            </a:r>
            <a:r>
              <a:rPr lang="en-GB" sz="2000" b="0" i="0" u="none" strike="noStrike" baseline="0">
                <a:solidFill>
                  <a:srgbClr val="000000"/>
                </a:solidFill>
              </a:rPr>
              <a:t> will have a reinsurance contract if it agrees to provide cover to </a:t>
            </a:r>
            <a:r>
              <a:rPr lang="en-GB" sz="2000">
                <a:solidFill>
                  <a:srgbClr val="000000"/>
                </a:solidFill>
              </a:rPr>
              <a:t>another entity</a:t>
            </a:r>
            <a:r>
              <a:rPr lang="en-GB" sz="2000" b="0" i="0" u="none" strike="noStrike" baseline="0">
                <a:solidFill>
                  <a:srgbClr val="000000"/>
                </a:solidFill>
              </a:rPr>
              <a:t> that has issued an insurance contract to a third party. A department may reinsure for one of its arm’s length bodies (ALB) for example.</a:t>
            </a:r>
          </a:p>
          <a:p>
            <a:pPr algn="l"/>
            <a:endParaRPr lang="en-GB" sz="2000" b="0" i="0" u="none" strike="noStrike" baseline="0">
              <a:solidFill>
                <a:srgbClr val="000000"/>
              </a:solidFill>
            </a:endParaRPr>
          </a:p>
          <a:p>
            <a:r>
              <a:rPr lang="en-GB" sz="2000">
                <a:solidFill>
                  <a:srgbClr val="000000"/>
                </a:solidFill>
              </a:rPr>
              <a:t>An</a:t>
            </a:r>
            <a:r>
              <a:rPr lang="en-GB" sz="2000" b="0" i="0" u="none" strike="noStrike" baseline="0">
                <a:solidFill>
                  <a:srgbClr val="000000"/>
                </a:solidFill>
              </a:rPr>
              <a:t> </a:t>
            </a:r>
            <a:r>
              <a:rPr lang="en-GB" sz="2000">
                <a:solidFill>
                  <a:srgbClr val="000000"/>
                </a:solidFill>
              </a:rPr>
              <a:t>entity which purchased reinsurance</a:t>
            </a:r>
            <a:r>
              <a:rPr lang="en-GB" sz="2000" b="0" i="0" u="none" strike="noStrike" baseline="0">
                <a:solidFill>
                  <a:srgbClr val="000000"/>
                </a:solidFill>
              </a:rPr>
              <a:t> would recognise both the insurance contract and the reinsurance contract separately in its financial statements. If the insurance contract was a liability for the ALB and the department had agreed to cover the whole cost of the risk crystallising, then the reinsurance contract would be a corresponding asset and the net impact would be zero, assuming there are no timing differences in recognition of the insurance contract and reinsurance contract. </a:t>
            </a:r>
          </a:p>
        </p:txBody>
      </p:sp>
    </p:spTree>
    <p:extLst>
      <p:ext uri="{BB962C8B-B14F-4D97-AF65-F5344CB8AC3E}">
        <p14:creationId xmlns:p14="http://schemas.microsoft.com/office/powerpoint/2010/main" val="1557655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6CFDE5-6C1C-AE95-333C-C02952564099}"/>
              </a:ext>
            </a:extLst>
          </p:cNvPr>
          <p:cNvSpPr>
            <a:spLocks noGrp="1"/>
          </p:cNvSpPr>
          <p:nvPr>
            <p:ph type="body" idx="1"/>
          </p:nvPr>
        </p:nvSpPr>
        <p:spPr>
          <a:xfrm>
            <a:off x="969240" y="892593"/>
            <a:ext cx="10405919" cy="590931"/>
          </a:xfrm>
        </p:spPr>
        <p:txBody>
          <a:bodyPr/>
          <a:lstStyle/>
          <a:p>
            <a:r>
              <a:rPr lang="en-GB" sz="3600" b="1">
                <a:latin typeface="+mj-lt"/>
              </a:rPr>
              <a:t>Fixed fee service contracts</a:t>
            </a:r>
            <a:endParaRPr lang="en-GB" b="1">
              <a:latin typeface="+mj-lt"/>
            </a:endParaRPr>
          </a:p>
        </p:txBody>
      </p:sp>
      <p:sp>
        <p:nvSpPr>
          <p:cNvPr id="3" name="TextBox 2">
            <a:extLst>
              <a:ext uri="{FF2B5EF4-FFF2-40B4-BE49-F238E27FC236}">
                <a16:creationId xmlns:a16="http://schemas.microsoft.com/office/drawing/2014/main" id="{A7C0B199-8306-3FF2-77AB-49BD6276FBE8}"/>
              </a:ext>
            </a:extLst>
          </p:cNvPr>
          <p:cNvSpPr txBox="1"/>
          <p:nvPr/>
        </p:nvSpPr>
        <p:spPr>
          <a:xfrm>
            <a:off x="1025893" y="1681644"/>
            <a:ext cx="10204082" cy="4093428"/>
          </a:xfrm>
          <a:prstGeom prst="rect">
            <a:avLst/>
          </a:prstGeom>
          <a:noFill/>
        </p:spPr>
        <p:txBody>
          <a:bodyPr wrap="square" rtlCol="0">
            <a:spAutoFit/>
          </a:bodyPr>
          <a:lstStyle/>
          <a:p>
            <a:r>
              <a:rPr lang="en-GB" sz="2000"/>
              <a:t>IFRS 17 provides a scope exception so that fixed fee contracts may be accounted for under either IFRS 15 or IFRS 17. An entity may fix the fee agreed with a contractor for the provision of services under a maintenance contract, which could meet the definition of an insurance contract.</a:t>
            </a:r>
          </a:p>
          <a:p>
            <a:endParaRPr lang="en-GB" sz="2000"/>
          </a:p>
          <a:p>
            <a:r>
              <a:rPr lang="en-GB" sz="2000"/>
              <a:t>The accounting policy choice allowed under IFRS 17 to account for these contracts under IFRS 15 and IFRS 17 has been withdrawn by the FReM, instead mandating that these contracts should be accounted for under IFRS 15 if:</a:t>
            </a:r>
            <a:endParaRPr lang="en-GB" sz="2000" b="0" i="0" u="none" strike="noStrike" baseline="0">
              <a:solidFill>
                <a:srgbClr val="000000"/>
              </a:solidFill>
            </a:endParaRPr>
          </a:p>
          <a:p>
            <a:pPr marL="342900" indent="-342900">
              <a:buFont typeface="Arial" panose="020B0604020202020204" pitchFamily="34" charset="0"/>
              <a:buChar char="•"/>
            </a:pPr>
            <a:r>
              <a:rPr lang="en-GB" sz="2000" b="0" i="0" u="none" strike="noStrike" baseline="0">
                <a:solidFill>
                  <a:srgbClr val="000000"/>
                </a:solidFill>
              </a:rPr>
              <a:t>the entity does not reflect an assessment of the risk associated with an individual customer in setting the price of the contract with that customer</a:t>
            </a:r>
            <a:r>
              <a:rPr lang="en-GB" sz="2000">
                <a:solidFill>
                  <a:srgbClr val="000000"/>
                </a:solidFill>
              </a:rPr>
              <a:t>,</a:t>
            </a:r>
            <a:endParaRPr lang="en-GB" sz="2000" b="0" i="0" u="none" strike="noStrike" baseline="0">
              <a:solidFill>
                <a:srgbClr val="000000"/>
              </a:solidFill>
            </a:endParaRPr>
          </a:p>
          <a:p>
            <a:pPr marL="342900" indent="-342900">
              <a:buFont typeface="Arial" panose="020B0604020202020204" pitchFamily="34" charset="0"/>
              <a:buChar char="•"/>
            </a:pPr>
            <a:r>
              <a:rPr lang="en-GB" sz="2000" b="0" i="0" u="none" strike="noStrike" baseline="0">
                <a:solidFill>
                  <a:srgbClr val="000000"/>
                </a:solidFill>
              </a:rPr>
              <a:t>the contract compensates the customer by providing services, rather than by making cash payments to the customer, and </a:t>
            </a:r>
          </a:p>
          <a:p>
            <a:pPr marL="342900" indent="-342900">
              <a:buFont typeface="Arial" panose="020B0604020202020204" pitchFamily="34" charset="0"/>
              <a:buChar char="•"/>
            </a:pPr>
            <a:r>
              <a:rPr lang="en-GB" sz="2000" b="0" i="0" u="none" strike="noStrike" baseline="0">
                <a:solidFill>
                  <a:srgbClr val="000000"/>
                </a:solidFill>
              </a:rPr>
              <a:t>the insurance risk transferred by the contract arises primarily from the customer’s use of services </a:t>
            </a:r>
            <a:r>
              <a:rPr lang="en-GB" sz="2000" b="0" i="0" u="none" strike="noStrike" baseline="0"/>
              <a:t>rather than from uncertainty over the cost </a:t>
            </a:r>
            <a:r>
              <a:rPr lang="en-GB" sz="2000" b="0" i="0" u="none" strike="noStrike" baseline="0">
                <a:solidFill>
                  <a:srgbClr val="000000"/>
                </a:solidFill>
              </a:rPr>
              <a:t>of those services. </a:t>
            </a:r>
          </a:p>
        </p:txBody>
      </p:sp>
    </p:spTree>
    <p:extLst>
      <p:ext uri="{BB962C8B-B14F-4D97-AF65-F5344CB8AC3E}">
        <p14:creationId xmlns:p14="http://schemas.microsoft.com/office/powerpoint/2010/main" val="779239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147DB0-0396-F0D6-4B04-301F913AE15F}"/>
              </a:ext>
            </a:extLst>
          </p:cNvPr>
          <p:cNvSpPr>
            <a:spLocks noGrp="1"/>
          </p:cNvSpPr>
          <p:nvPr>
            <p:ph type="body" idx="1"/>
          </p:nvPr>
        </p:nvSpPr>
        <p:spPr>
          <a:xfrm>
            <a:off x="1015307" y="901416"/>
            <a:ext cx="10405919" cy="590931"/>
          </a:xfrm>
        </p:spPr>
        <p:txBody>
          <a:bodyPr/>
          <a:lstStyle/>
          <a:p>
            <a:r>
              <a:rPr lang="en-GB" sz="3600" b="1">
                <a:latin typeface="+mj-lt"/>
              </a:rPr>
              <a:t>Financial guarantee contracts</a:t>
            </a:r>
          </a:p>
        </p:txBody>
      </p:sp>
      <p:sp>
        <p:nvSpPr>
          <p:cNvPr id="4" name="TextBox 3">
            <a:extLst>
              <a:ext uri="{FF2B5EF4-FFF2-40B4-BE49-F238E27FC236}">
                <a16:creationId xmlns:a16="http://schemas.microsoft.com/office/drawing/2014/main" id="{8250B31D-03B6-AA6F-E263-9B26B81EBAAA}"/>
              </a:ext>
            </a:extLst>
          </p:cNvPr>
          <p:cNvSpPr txBox="1"/>
          <p:nvPr/>
        </p:nvSpPr>
        <p:spPr>
          <a:xfrm>
            <a:off x="1010652" y="1953628"/>
            <a:ext cx="9924047" cy="3816429"/>
          </a:xfrm>
          <a:prstGeom prst="rect">
            <a:avLst/>
          </a:prstGeom>
          <a:noFill/>
        </p:spPr>
        <p:txBody>
          <a:bodyPr wrap="square" rtlCol="0">
            <a:spAutoFit/>
          </a:bodyPr>
          <a:lstStyle/>
          <a:p>
            <a:r>
              <a:rPr lang="en-GB" sz="2200"/>
              <a:t>Financial guarantee contracts require the issuer to reimburse the holder for a loss it incurs due to a specified debtor failing to make the payments due in accordance with the terms of a debt instrument.</a:t>
            </a:r>
            <a:endParaRPr lang="en-GB" sz="2200" b="0" i="0" u="none" strike="noStrike" baseline="0">
              <a:solidFill>
                <a:srgbClr val="000000"/>
              </a:solidFill>
            </a:endParaRPr>
          </a:p>
          <a:p>
            <a:endParaRPr lang="en-GB" sz="2200" b="0" i="0" u="none" strike="noStrike" baseline="0">
              <a:solidFill>
                <a:srgbClr val="000000"/>
              </a:solidFill>
            </a:endParaRPr>
          </a:p>
          <a:p>
            <a:r>
              <a:rPr lang="en-GB" sz="2200" b="0" i="0" u="none" strike="noStrike" baseline="0">
                <a:solidFill>
                  <a:srgbClr val="000000"/>
                </a:solidFill>
              </a:rPr>
              <a:t>IFRS 17 explicitly excludes from its scope financial guarantee contracts </a:t>
            </a:r>
            <a:r>
              <a:rPr lang="en-GB" sz="2200" b="1">
                <a:solidFill>
                  <a:srgbClr val="000000"/>
                </a:solidFill>
              </a:rPr>
              <a:t>unless </a:t>
            </a:r>
            <a:r>
              <a:rPr lang="en-GB" sz="2200" b="0" i="0" u="none" strike="noStrike" baseline="0">
                <a:solidFill>
                  <a:srgbClr val="000000"/>
                </a:solidFill>
              </a:rPr>
              <a:t>the issuer has previously asserted explicitly that it regards such contracts as insurance contracts and has used accounting applicable to insurance contracts. </a:t>
            </a:r>
          </a:p>
          <a:p>
            <a:endParaRPr lang="en-GB" sz="2200">
              <a:solidFill>
                <a:srgbClr val="000000"/>
              </a:solidFill>
            </a:endParaRPr>
          </a:p>
          <a:p>
            <a:r>
              <a:rPr lang="en-GB" sz="2200">
                <a:solidFill>
                  <a:srgbClr val="000000"/>
                </a:solidFill>
              </a:rPr>
              <a:t>T</a:t>
            </a:r>
            <a:r>
              <a:rPr lang="en-GB" sz="2200" b="0" i="0" u="none" strike="noStrike" baseline="0">
                <a:solidFill>
                  <a:srgbClr val="000000"/>
                </a:solidFill>
              </a:rPr>
              <a:t>he accounting policy choice in IFRS 17 paragraph 7(e) is withdrawn per the FReM. All entities shall account for financial guarantee contracts using IAS 32, IFRS 7 and IFRS 9. </a:t>
            </a:r>
          </a:p>
          <a:p>
            <a:endParaRPr lang="en-GB" sz="2200"/>
          </a:p>
        </p:txBody>
      </p:sp>
    </p:spTree>
    <p:extLst>
      <p:ext uri="{BB962C8B-B14F-4D97-AF65-F5344CB8AC3E}">
        <p14:creationId xmlns:p14="http://schemas.microsoft.com/office/powerpoint/2010/main" val="350979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8F468621-0BFA-DF0B-4EEA-7A2308B56E35}"/>
              </a:ext>
            </a:extLst>
          </p:cNvPr>
          <p:cNvSpPr>
            <a:spLocks noGrp="1"/>
          </p:cNvSpPr>
          <p:nvPr>
            <p:ph type="body" idx="1"/>
          </p:nvPr>
        </p:nvSpPr>
        <p:spPr>
          <a:xfrm>
            <a:off x="893039" y="911355"/>
            <a:ext cx="10405919" cy="590931"/>
          </a:xfrm>
        </p:spPr>
        <p:txBody>
          <a:bodyPr/>
          <a:lstStyle/>
          <a:p>
            <a:r>
              <a:rPr lang="en-GB" sz="3600" b="1">
                <a:latin typeface="+mj-lt"/>
              </a:rPr>
              <a:t>Matters covered in this application guide</a:t>
            </a:r>
          </a:p>
        </p:txBody>
      </p:sp>
      <p:graphicFrame>
        <p:nvGraphicFramePr>
          <p:cNvPr id="4" name="Table 4">
            <a:extLst>
              <a:ext uri="{FF2B5EF4-FFF2-40B4-BE49-F238E27FC236}">
                <a16:creationId xmlns:a16="http://schemas.microsoft.com/office/drawing/2014/main" id="{09CA42A5-9D69-8ACD-DA91-58BEE2503E84}"/>
              </a:ext>
            </a:extLst>
          </p:cNvPr>
          <p:cNvGraphicFramePr>
            <a:graphicFrameLocks noGrp="1"/>
          </p:cNvGraphicFramePr>
          <p:nvPr>
            <p:extLst>
              <p:ext uri="{D42A27DB-BD31-4B8C-83A1-F6EECF244321}">
                <p14:modId xmlns:p14="http://schemas.microsoft.com/office/powerpoint/2010/main" val="1740067260"/>
              </p:ext>
            </p:extLst>
          </p:nvPr>
        </p:nvGraphicFramePr>
        <p:xfrm>
          <a:off x="643464" y="1502286"/>
          <a:ext cx="10905067" cy="3922625"/>
        </p:xfrm>
        <a:graphic>
          <a:graphicData uri="http://schemas.openxmlformats.org/drawingml/2006/table">
            <a:tbl>
              <a:tblPr firstRow="1" bandRow="1">
                <a:tableStyleId>{7DF18680-E054-41AD-8BC1-D1AEF772440D}</a:tableStyleId>
              </a:tblPr>
              <a:tblGrid>
                <a:gridCol w="859113">
                  <a:extLst>
                    <a:ext uri="{9D8B030D-6E8A-4147-A177-3AD203B41FA5}">
                      <a16:colId xmlns:a16="http://schemas.microsoft.com/office/drawing/2014/main" val="3387387311"/>
                    </a:ext>
                  </a:extLst>
                </a:gridCol>
                <a:gridCol w="8839629">
                  <a:extLst>
                    <a:ext uri="{9D8B030D-6E8A-4147-A177-3AD203B41FA5}">
                      <a16:colId xmlns:a16="http://schemas.microsoft.com/office/drawing/2014/main" val="1392219038"/>
                    </a:ext>
                  </a:extLst>
                </a:gridCol>
                <a:gridCol w="1206325">
                  <a:extLst>
                    <a:ext uri="{9D8B030D-6E8A-4147-A177-3AD203B41FA5}">
                      <a16:colId xmlns:a16="http://schemas.microsoft.com/office/drawing/2014/main" val="1484381569"/>
                    </a:ext>
                  </a:extLst>
                </a:gridCol>
              </a:tblGrid>
              <a:tr h="560375">
                <a:tc>
                  <a:txBody>
                    <a:bodyPr/>
                    <a:lstStyle/>
                    <a:p>
                      <a:pPr algn="ctr"/>
                      <a:r>
                        <a:rPr lang="en-GB" sz="1900" b="0" cap="none" spc="0">
                          <a:solidFill>
                            <a:schemeClr val="tx1"/>
                          </a:solidFill>
                        </a:rPr>
                        <a:t>1</a:t>
                      </a:r>
                    </a:p>
                  </a:txBody>
                  <a:tcPr marL="100928" marR="144182" marT="28836" marB="216273">
                    <a:solidFill>
                      <a:srgbClr val="EAEF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cap="none" spc="0">
                          <a:solidFill>
                            <a:schemeClr val="tx1"/>
                          </a:solidFill>
                        </a:rPr>
                        <a:t>Background to IFRS 17</a:t>
                      </a:r>
                    </a:p>
                  </a:txBody>
                  <a:tcPr marL="100928" marR="144182" marT="28836" marB="216273">
                    <a:solidFill>
                      <a:srgbClr val="EAEFF7"/>
                    </a:solidFill>
                  </a:tcPr>
                </a:tc>
                <a:tc>
                  <a:txBody>
                    <a:bodyPr/>
                    <a:lstStyle/>
                    <a:p>
                      <a:r>
                        <a:rPr lang="en-GB" sz="1900" b="0" cap="none" spc="0">
                          <a:solidFill>
                            <a:schemeClr val="tx1"/>
                          </a:solidFill>
                        </a:rPr>
                        <a:t>Slide 3</a:t>
                      </a:r>
                    </a:p>
                  </a:txBody>
                  <a:tcPr marL="100928" marR="144182" marT="28836" marB="216273">
                    <a:solidFill>
                      <a:srgbClr val="EAEFF7"/>
                    </a:solidFill>
                  </a:tcPr>
                </a:tc>
                <a:extLst>
                  <a:ext uri="{0D108BD9-81ED-4DB2-BD59-A6C34878D82A}">
                    <a16:rowId xmlns:a16="http://schemas.microsoft.com/office/drawing/2014/main" val="3483555828"/>
                  </a:ext>
                </a:extLst>
              </a:tr>
              <a:tr h="560375">
                <a:tc>
                  <a:txBody>
                    <a:bodyPr/>
                    <a:lstStyle/>
                    <a:p>
                      <a:pPr algn="ctr"/>
                      <a:r>
                        <a:rPr lang="en-GB" sz="1900" cap="none" spc="0">
                          <a:solidFill>
                            <a:schemeClr val="tx1"/>
                          </a:solidFill>
                        </a:rPr>
                        <a:t>2</a:t>
                      </a:r>
                    </a:p>
                  </a:txBody>
                  <a:tcPr marL="100928" marR="144182" marT="28836" marB="2162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cap="none" spc="0">
                          <a:solidFill>
                            <a:schemeClr val="tx1"/>
                          </a:solidFill>
                        </a:rPr>
                        <a:t>How to identify an insurance contract under IFRS 17</a:t>
                      </a:r>
                    </a:p>
                  </a:txBody>
                  <a:tcPr marL="100928" marR="144182" marT="28836" marB="216273"/>
                </a:tc>
                <a:tc>
                  <a:txBody>
                    <a:bodyPr/>
                    <a:lstStyle/>
                    <a:p>
                      <a:r>
                        <a:rPr lang="en-GB" sz="1900" cap="none" spc="0">
                          <a:solidFill>
                            <a:schemeClr val="tx1"/>
                          </a:solidFill>
                        </a:rPr>
                        <a:t>Slide 6</a:t>
                      </a:r>
                    </a:p>
                  </a:txBody>
                  <a:tcPr marL="100928" marR="144182" marT="28836" marB="216273"/>
                </a:tc>
                <a:extLst>
                  <a:ext uri="{0D108BD9-81ED-4DB2-BD59-A6C34878D82A}">
                    <a16:rowId xmlns:a16="http://schemas.microsoft.com/office/drawing/2014/main" val="2204819810"/>
                  </a:ext>
                </a:extLst>
              </a:tr>
              <a:tr h="560375">
                <a:tc>
                  <a:txBody>
                    <a:bodyPr/>
                    <a:lstStyle/>
                    <a:p>
                      <a:pPr algn="ctr"/>
                      <a:r>
                        <a:rPr lang="en-GB" sz="1900" cap="none" spc="0">
                          <a:solidFill>
                            <a:schemeClr val="tx1"/>
                          </a:solidFill>
                        </a:rPr>
                        <a:t>3</a:t>
                      </a:r>
                    </a:p>
                  </a:txBody>
                  <a:tcPr marL="100928" marR="144182" marT="28836" marB="2162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cap="none" spc="0">
                          <a:solidFill>
                            <a:schemeClr val="tx1"/>
                          </a:solidFill>
                        </a:rPr>
                        <a:t>Scoping and contractual considerations for IFRS 17</a:t>
                      </a:r>
                    </a:p>
                  </a:txBody>
                  <a:tcPr marL="100928" marR="144182" marT="28836" marB="216273">
                    <a:solidFill>
                      <a:srgbClr val="EAEFF7"/>
                    </a:solidFill>
                  </a:tcPr>
                </a:tc>
                <a:tc>
                  <a:txBody>
                    <a:bodyPr/>
                    <a:lstStyle/>
                    <a:p>
                      <a:r>
                        <a:rPr lang="en-GB" sz="1900" cap="none" spc="0">
                          <a:solidFill>
                            <a:schemeClr val="tx1"/>
                          </a:solidFill>
                        </a:rPr>
                        <a:t>Slide 14</a:t>
                      </a:r>
                    </a:p>
                  </a:txBody>
                  <a:tcPr marL="100928" marR="144182" marT="28836" marB="216273"/>
                </a:tc>
                <a:extLst>
                  <a:ext uri="{0D108BD9-81ED-4DB2-BD59-A6C34878D82A}">
                    <a16:rowId xmlns:a16="http://schemas.microsoft.com/office/drawing/2014/main" val="3949865191"/>
                  </a:ext>
                </a:extLst>
              </a:tr>
              <a:tr h="560375">
                <a:tc>
                  <a:txBody>
                    <a:bodyPr/>
                    <a:lstStyle/>
                    <a:p>
                      <a:pPr algn="ctr"/>
                      <a:r>
                        <a:rPr lang="en-GB" sz="1900" cap="none" spc="0">
                          <a:solidFill>
                            <a:schemeClr val="tx1"/>
                          </a:solidFill>
                        </a:rPr>
                        <a:t>4</a:t>
                      </a:r>
                    </a:p>
                  </a:txBody>
                  <a:tcPr marL="100928" marR="144182" marT="28836" marB="2162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cap="none" spc="0">
                          <a:solidFill>
                            <a:schemeClr val="tx1"/>
                          </a:solidFill>
                        </a:rPr>
                        <a:t>Accounting for elements of Insurance Contracts</a:t>
                      </a:r>
                    </a:p>
                  </a:txBody>
                  <a:tcPr marL="100928" marR="144182" marT="28836" marB="216273"/>
                </a:tc>
                <a:tc>
                  <a:txBody>
                    <a:bodyPr/>
                    <a:lstStyle/>
                    <a:p>
                      <a:r>
                        <a:rPr lang="en-GB" sz="1900" cap="none" spc="0">
                          <a:solidFill>
                            <a:schemeClr val="tx1"/>
                          </a:solidFill>
                        </a:rPr>
                        <a:t>Slide 23</a:t>
                      </a:r>
                    </a:p>
                  </a:txBody>
                  <a:tcPr marL="100928" marR="144182" marT="28836" marB="216273"/>
                </a:tc>
                <a:extLst>
                  <a:ext uri="{0D108BD9-81ED-4DB2-BD59-A6C34878D82A}">
                    <a16:rowId xmlns:a16="http://schemas.microsoft.com/office/drawing/2014/main" val="2955855806"/>
                  </a:ext>
                </a:extLst>
              </a:tr>
              <a:tr h="560375">
                <a:tc>
                  <a:txBody>
                    <a:bodyPr/>
                    <a:lstStyle/>
                    <a:p>
                      <a:pPr algn="ctr"/>
                      <a:r>
                        <a:rPr lang="en-GB" sz="1900" cap="none" spc="0">
                          <a:solidFill>
                            <a:schemeClr val="tx1"/>
                          </a:solidFill>
                        </a:rPr>
                        <a:t>5</a:t>
                      </a:r>
                    </a:p>
                  </a:txBody>
                  <a:tcPr marL="100928" marR="144182" marT="28836" marB="2162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cap="none" spc="0">
                          <a:solidFill>
                            <a:schemeClr val="tx1"/>
                          </a:solidFill>
                        </a:rPr>
                        <a:t>Budgeting under IFRS 17</a:t>
                      </a:r>
                    </a:p>
                  </a:txBody>
                  <a:tcPr marL="100928" marR="144182" marT="28836" marB="216273"/>
                </a:tc>
                <a:tc>
                  <a:txBody>
                    <a:bodyPr/>
                    <a:lstStyle/>
                    <a:p>
                      <a:r>
                        <a:rPr lang="en-GB" sz="1900" cap="none" spc="0">
                          <a:solidFill>
                            <a:schemeClr val="tx1"/>
                          </a:solidFill>
                        </a:rPr>
                        <a:t>Slide 38</a:t>
                      </a:r>
                    </a:p>
                  </a:txBody>
                  <a:tcPr marL="100928" marR="144182" marT="28836" marB="216273"/>
                </a:tc>
                <a:extLst>
                  <a:ext uri="{0D108BD9-81ED-4DB2-BD59-A6C34878D82A}">
                    <a16:rowId xmlns:a16="http://schemas.microsoft.com/office/drawing/2014/main" val="1619368609"/>
                  </a:ext>
                </a:extLst>
              </a:tr>
              <a:tr h="560375">
                <a:tc>
                  <a:txBody>
                    <a:bodyPr/>
                    <a:lstStyle/>
                    <a:p>
                      <a:pPr algn="ctr"/>
                      <a:r>
                        <a:rPr lang="en-GB" sz="1900" cap="none" spc="0">
                          <a:solidFill>
                            <a:schemeClr val="tx1"/>
                          </a:solidFill>
                        </a:rPr>
                        <a:t>6</a:t>
                      </a:r>
                    </a:p>
                  </a:txBody>
                  <a:tcPr marL="100928" marR="144182" marT="28836" marB="2162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cap="none" spc="0">
                          <a:solidFill>
                            <a:schemeClr val="tx1"/>
                          </a:solidFill>
                        </a:rPr>
                        <a:t>HMT Interpretations and adaptations for IFRS 17</a:t>
                      </a:r>
                    </a:p>
                  </a:txBody>
                  <a:tcPr marL="100928" marR="144182" marT="28836" marB="216273"/>
                </a:tc>
                <a:tc>
                  <a:txBody>
                    <a:bodyPr/>
                    <a:lstStyle/>
                    <a:p>
                      <a:r>
                        <a:rPr lang="en-GB" sz="1900" cap="none" spc="0">
                          <a:solidFill>
                            <a:schemeClr val="tx1"/>
                          </a:solidFill>
                        </a:rPr>
                        <a:t>Slide 43</a:t>
                      </a:r>
                    </a:p>
                  </a:txBody>
                  <a:tcPr marL="100928" marR="144182" marT="28836" marB="216273"/>
                </a:tc>
                <a:extLst>
                  <a:ext uri="{0D108BD9-81ED-4DB2-BD59-A6C34878D82A}">
                    <a16:rowId xmlns:a16="http://schemas.microsoft.com/office/drawing/2014/main" val="2237729548"/>
                  </a:ext>
                </a:extLst>
              </a:tr>
              <a:tr h="560375">
                <a:tc>
                  <a:txBody>
                    <a:bodyPr/>
                    <a:lstStyle/>
                    <a:p>
                      <a:pPr algn="ctr"/>
                      <a:r>
                        <a:rPr lang="en-GB" sz="1900" cap="none" spc="0">
                          <a:solidFill>
                            <a:schemeClr val="tx1"/>
                          </a:solidFill>
                        </a:rPr>
                        <a:t>7</a:t>
                      </a:r>
                    </a:p>
                  </a:txBody>
                  <a:tcPr marL="100928" marR="144182" marT="28836" marB="2162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cap="none" spc="0">
                          <a:solidFill>
                            <a:schemeClr val="tx1"/>
                          </a:solidFill>
                        </a:rPr>
                        <a:t>Steps to implementation and implementation aides</a:t>
                      </a:r>
                    </a:p>
                  </a:txBody>
                  <a:tcPr marL="100928" marR="144182" marT="28836" marB="216273"/>
                </a:tc>
                <a:tc>
                  <a:txBody>
                    <a:bodyPr/>
                    <a:lstStyle/>
                    <a:p>
                      <a:r>
                        <a:rPr lang="en-GB" sz="1900" cap="none" spc="0">
                          <a:solidFill>
                            <a:schemeClr val="tx1"/>
                          </a:solidFill>
                        </a:rPr>
                        <a:t>Slide 47</a:t>
                      </a:r>
                    </a:p>
                  </a:txBody>
                  <a:tcPr marL="100928" marR="144182" marT="28836" marB="216273"/>
                </a:tc>
                <a:extLst>
                  <a:ext uri="{0D108BD9-81ED-4DB2-BD59-A6C34878D82A}">
                    <a16:rowId xmlns:a16="http://schemas.microsoft.com/office/drawing/2014/main" val="292451828"/>
                  </a:ext>
                </a:extLst>
              </a:tr>
            </a:tbl>
          </a:graphicData>
        </a:graphic>
      </p:graphicFrame>
    </p:spTree>
    <p:extLst>
      <p:ext uri="{BB962C8B-B14F-4D97-AF65-F5344CB8AC3E}">
        <p14:creationId xmlns:p14="http://schemas.microsoft.com/office/powerpoint/2010/main" val="2106958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66C7-8F2C-3F57-7BB2-96EE11B81417}"/>
              </a:ext>
            </a:extLst>
          </p:cNvPr>
          <p:cNvSpPr>
            <a:spLocks noGrp="1"/>
          </p:cNvSpPr>
          <p:nvPr>
            <p:ph type="title" idx="4294967295"/>
          </p:nvPr>
        </p:nvSpPr>
        <p:spPr>
          <a:xfrm>
            <a:off x="1142943" y="723900"/>
            <a:ext cx="9826048" cy="857250"/>
          </a:xfrm>
        </p:spPr>
        <p:txBody>
          <a:bodyPr>
            <a:normAutofit/>
          </a:bodyPr>
          <a:lstStyle/>
          <a:p>
            <a:r>
              <a:rPr lang="en-GB" sz="3600" b="1">
                <a:latin typeface="+mj-lt"/>
              </a:rPr>
              <a:t>Decision tree considering whether IFRS 17 applies</a:t>
            </a:r>
          </a:p>
        </p:txBody>
      </p:sp>
      <p:pic>
        <p:nvPicPr>
          <p:cNvPr id="4" name="Picture 3">
            <a:extLst>
              <a:ext uri="{FF2B5EF4-FFF2-40B4-BE49-F238E27FC236}">
                <a16:creationId xmlns:a16="http://schemas.microsoft.com/office/drawing/2014/main" id="{14FD2518-ED4C-4A28-AE41-6E6EB0B522DF}"/>
              </a:ext>
            </a:extLst>
          </p:cNvPr>
          <p:cNvPicPr>
            <a:picLocks noChangeAspect="1"/>
          </p:cNvPicPr>
          <p:nvPr/>
        </p:nvPicPr>
        <p:blipFill>
          <a:blip r:embed="rId2"/>
          <a:stretch>
            <a:fillRect/>
          </a:stretch>
        </p:blipFill>
        <p:spPr>
          <a:xfrm>
            <a:off x="1209675" y="1488332"/>
            <a:ext cx="9772650" cy="4338536"/>
          </a:xfrm>
          <a:prstGeom prst="rect">
            <a:avLst/>
          </a:prstGeom>
        </p:spPr>
      </p:pic>
    </p:spTree>
    <p:extLst>
      <p:ext uri="{BB962C8B-B14F-4D97-AF65-F5344CB8AC3E}">
        <p14:creationId xmlns:p14="http://schemas.microsoft.com/office/powerpoint/2010/main" val="1971984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817FA2-E63A-E33A-1545-1609789E91D2}"/>
              </a:ext>
            </a:extLst>
          </p:cNvPr>
          <p:cNvSpPr>
            <a:spLocks noGrp="1"/>
          </p:cNvSpPr>
          <p:nvPr>
            <p:ph type="body" idx="1"/>
          </p:nvPr>
        </p:nvSpPr>
        <p:spPr>
          <a:xfrm>
            <a:off x="893040" y="924978"/>
            <a:ext cx="10405919" cy="590931"/>
          </a:xfrm>
        </p:spPr>
        <p:txBody>
          <a:bodyPr/>
          <a:lstStyle/>
          <a:p>
            <a:r>
              <a:rPr lang="en-GB" sz="3600" b="1">
                <a:latin typeface="+mj-lt"/>
              </a:rPr>
              <a:t>Modification</a:t>
            </a:r>
          </a:p>
        </p:txBody>
      </p:sp>
      <p:sp>
        <p:nvSpPr>
          <p:cNvPr id="3" name="TextBox 2">
            <a:extLst>
              <a:ext uri="{FF2B5EF4-FFF2-40B4-BE49-F238E27FC236}">
                <a16:creationId xmlns:a16="http://schemas.microsoft.com/office/drawing/2014/main" id="{62C81CBB-389E-980F-8D45-00CEDE6D9720}"/>
              </a:ext>
            </a:extLst>
          </p:cNvPr>
          <p:cNvSpPr txBox="1"/>
          <p:nvPr/>
        </p:nvSpPr>
        <p:spPr>
          <a:xfrm>
            <a:off x="932948" y="1498609"/>
            <a:ext cx="10649452" cy="4708981"/>
          </a:xfrm>
          <a:prstGeom prst="rect">
            <a:avLst/>
          </a:prstGeom>
          <a:noFill/>
        </p:spPr>
        <p:txBody>
          <a:bodyPr wrap="square" rtlCol="0">
            <a:spAutoFit/>
          </a:bodyPr>
          <a:lstStyle/>
          <a:p>
            <a:r>
              <a:rPr lang="en-GB" sz="2000"/>
              <a:t>Derecognition of the original contract and recognition of the modified contract as a new contract, applying IFRS 17 or other applicable Standards should occur if, and only if, any of the conditions in (a)–(c) of paragraph 72 are satisfied. This includes: </a:t>
            </a:r>
          </a:p>
          <a:p>
            <a:pPr marL="285750" indent="-285750">
              <a:buFont typeface="Arial" panose="020B0604020202020204" pitchFamily="34" charset="0"/>
              <a:buChar char="•"/>
            </a:pPr>
            <a:r>
              <a:rPr lang="en-GB" sz="2000">
                <a:effectLst/>
                <a:latin typeface="Calibri" panose="020F0502020204030204" pitchFamily="34" charset="0"/>
                <a:ea typeface="Calibri" panose="020F0502020204030204" pitchFamily="34" charset="0"/>
                <a:cs typeface="Times New Roman" panose="02020603050405020304" pitchFamily="18" charset="0"/>
              </a:rPr>
              <a:t>the existing contract would have been excluded from IFRS 17 if the modified terms had been included at the inception of the contract,</a:t>
            </a:r>
          </a:p>
          <a:p>
            <a:pPr marL="285750" indent="-285750">
              <a:buFont typeface="Arial" panose="020B0604020202020204" pitchFamily="34" charset="0"/>
              <a:buChar char="•"/>
            </a:pPr>
            <a:r>
              <a:rPr lang="en-GB" sz="2000">
                <a:effectLst/>
                <a:latin typeface="Calibri" panose="020F0502020204030204" pitchFamily="34" charset="0"/>
                <a:ea typeface="Calibri" panose="020F0502020204030204" pitchFamily="34" charset="0"/>
                <a:cs typeface="Times New Roman" panose="02020603050405020304" pitchFamily="18" charset="0"/>
              </a:rPr>
              <a:t>the modification would entail separating different components from the host (as in paras 10-13) leaving a different insurance contract in place,</a:t>
            </a:r>
            <a:endParaRPr lang="en-GB" sz="200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000">
                <a:effectLst/>
                <a:latin typeface="Calibri" panose="020F0502020204030204" pitchFamily="34" charset="0"/>
                <a:ea typeface="Calibri" panose="020F0502020204030204" pitchFamily="34" charset="0"/>
                <a:cs typeface="Times New Roman" panose="02020603050405020304" pitchFamily="18" charset="0"/>
              </a:rPr>
              <a:t>the modified contract would have had a substantially different contract boundary applying paragraph 34.</a:t>
            </a:r>
            <a:endParaRPr lang="en-GB" sz="2000"/>
          </a:p>
          <a:p>
            <a:endParaRPr lang="en-GB" sz="2000"/>
          </a:p>
          <a:p>
            <a:r>
              <a:rPr lang="en-GB" sz="2000"/>
              <a:t>If a contract modification meets none of the above conditions in paragraph 72, the entity shall treat changes in cash flows caused by the modification as changes in estimates of fulfilment cash flows.</a:t>
            </a:r>
          </a:p>
          <a:p>
            <a:endParaRPr lang="en-GB" sz="2000"/>
          </a:p>
          <a:p>
            <a:r>
              <a:rPr lang="en-GB" sz="2000"/>
              <a:t>The exercise of a right included in the terms of a contract is not a modification.</a:t>
            </a:r>
          </a:p>
          <a:p>
            <a:endParaRPr lang="en-GB" sz="2000"/>
          </a:p>
        </p:txBody>
      </p:sp>
    </p:spTree>
    <p:extLst>
      <p:ext uri="{BB962C8B-B14F-4D97-AF65-F5344CB8AC3E}">
        <p14:creationId xmlns:p14="http://schemas.microsoft.com/office/powerpoint/2010/main" val="4266282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7D6336-5685-B0F6-C98B-0A3FCAF2CF83}"/>
              </a:ext>
            </a:extLst>
          </p:cNvPr>
          <p:cNvSpPr>
            <a:spLocks noGrp="1"/>
          </p:cNvSpPr>
          <p:nvPr>
            <p:ph type="body" idx="1"/>
          </p:nvPr>
        </p:nvSpPr>
        <p:spPr>
          <a:xfrm>
            <a:off x="908627" y="949041"/>
            <a:ext cx="10405919" cy="590931"/>
          </a:xfrm>
        </p:spPr>
        <p:txBody>
          <a:bodyPr/>
          <a:lstStyle/>
          <a:p>
            <a:r>
              <a:rPr lang="en-GB" sz="3600"/>
              <a:t>Derecognition</a:t>
            </a:r>
          </a:p>
        </p:txBody>
      </p:sp>
      <p:sp>
        <p:nvSpPr>
          <p:cNvPr id="6" name="TextBox 5">
            <a:extLst>
              <a:ext uri="{FF2B5EF4-FFF2-40B4-BE49-F238E27FC236}">
                <a16:creationId xmlns:a16="http://schemas.microsoft.com/office/drawing/2014/main" id="{632F195D-DB08-3CDB-AB73-966967496526}"/>
              </a:ext>
            </a:extLst>
          </p:cNvPr>
          <p:cNvSpPr txBox="1"/>
          <p:nvPr/>
        </p:nvSpPr>
        <p:spPr>
          <a:xfrm>
            <a:off x="1137227" y="1887454"/>
            <a:ext cx="10102273" cy="3477875"/>
          </a:xfrm>
          <a:prstGeom prst="rect">
            <a:avLst/>
          </a:prstGeom>
          <a:noFill/>
        </p:spPr>
        <p:txBody>
          <a:bodyPr wrap="square" rtlCol="0">
            <a:spAutoFit/>
          </a:bodyPr>
          <a:lstStyle/>
          <a:p>
            <a:r>
              <a:rPr lang="en-GB" sz="2000">
                <a:effectLst/>
                <a:latin typeface="Calibri" panose="020F0502020204030204" pitchFamily="34" charset="0"/>
                <a:ea typeface="Calibri" panose="020F0502020204030204" pitchFamily="34" charset="0"/>
                <a:cs typeface="Calibri" panose="020F0502020204030204" pitchFamily="34" charset="0"/>
              </a:rPr>
              <a:t>An entity shall derecognise an insurance contract when, and only when it is:</a:t>
            </a:r>
          </a:p>
          <a:p>
            <a:pPr marL="342900" indent="-342900">
              <a:buFont typeface="Arial" panose="020B0604020202020204" pitchFamily="34" charset="0"/>
              <a:buChar char="•"/>
            </a:pPr>
            <a:r>
              <a:rPr lang="en-GB" sz="2000">
                <a:effectLst/>
                <a:latin typeface="Calibri" panose="020F0502020204030204" pitchFamily="34" charset="0"/>
                <a:ea typeface="Calibri" panose="020F0502020204030204" pitchFamily="34" charset="0"/>
                <a:cs typeface="Calibri" panose="020F0502020204030204" pitchFamily="34" charset="0"/>
              </a:rPr>
              <a:t>extinguished, i.e., when the obligation specified in the insurance contract expires or is discharged or cancelled, or</a:t>
            </a:r>
          </a:p>
          <a:p>
            <a:pPr marL="342900" indent="-342900">
              <a:buFont typeface="Arial" panose="020B0604020202020204" pitchFamily="34" charset="0"/>
              <a:buChar char="•"/>
            </a:pPr>
            <a:r>
              <a:rPr lang="en-GB" sz="2000">
                <a:effectLst/>
                <a:latin typeface="Calibri" panose="020F0502020204030204" pitchFamily="34" charset="0"/>
                <a:ea typeface="Calibri" panose="020F0502020204030204" pitchFamily="34" charset="0"/>
                <a:cs typeface="Calibri" panose="020F0502020204030204" pitchFamily="34" charset="0"/>
              </a:rPr>
              <a:t>modified and replaced with a new insurance contract,</a:t>
            </a:r>
          </a:p>
          <a:p>
            <a:pPr marL="342900" indent="-342900">
              <a:buFont typeface="Arial" panose="020B0604020202020204" pitchFamily="34" charset="0"/>
              <a:buChar char="•"/>
            </a:pPr>
            <a:r>
              <a:rPr lang="en-GB" sz="2000">
                <a:latin typeface="Calibri" panose="020F0502020204030204" pitchFamily="34" charset="0"/>
                <a:ea typeface="Calibri" panose="020F0502020204030204" pitchFamily="34" charset="0"/>
                <a:cs typeface="Calibri" panose="020F0502020204030204" pitchFamily="34" charset="0"/>
              </a:rPr>
              <a:t>transferred to a third party.</a:t>
            </a:r>
            <a:endParaRPr lang="en-GB" sz="2000">
              <a:effectLst/>
              <a:latin typeface="Calibri" panose="020F0502020204030204" pitchFamily="34" charset="0"/>
              <a:ea typeface="Calibri" panose="020F0502020204030204" pitchFamily="34" charset="0"/>
              <a:cs typeface="Calibri" panose="020F0502020204030204" pitchFamily="34" charset="0"/>
            </a:endParaRPr>
          </a:p>
          <a:p>
            <a:endParaRPr lang="en-GB" sz="2000">
              <a:latin typeface="Calibri" panose="020F0502020204030204" pitchFamily="34" charset="0"/>
              <a:cs typeface="Calibri" panose="020F0502020204030204" pitchFamily="34" charset="0"/>
            </a:endParaRPr>
          </a:p>
          <a:p>
            <a:r>
              <a:rPr lang="en-GB" sz="2000">
                <a:latin typeface="Calibri" panose="020F0502020204030204" pitchFamily="34" charset="0"/>
                <a:cs typeface="Calibri" panose="020F0502020204030204" pitchFamily="34" charset="0"/>
              </a:rPr>
              <a:t>When an insurance contract is extinguished, the entity is no longer at risk and is therefore no longer required to transfer any economic resources to satisfy the insurance contract. </a:t>
            </a:r>
          </a:p>
          <a:p>
            <a:endParaRPr lang="en-GB" sz="2000">
              <a:latin typeface="Calibri" panose="020F0502020204030204" pitchFamily="34" charset="0"/>
              <a:cs typeface="Calibri" panose="020F0502020204030204" pitchFamily="34" charset="0"/>
            </a:endParaRPr>
          </a:p>
          <a:p>
            <a:r>
              <a:rPr lang="en-GB" sz="2000">
                <a:latin typeface="Calibri" panose="020F0502020204030204" pitchFamily="34" charset="0"/>
                <a:cs typeface="Calibri" panose="020F0502020204030204" pitchFamily="34" charset="0"/>
              </a:rPr>
              <a:t>When an entity buys reinsurance, it shall derecognise the underlying insurance contract(s) when, and only when, the underlying insurance contract(s) is or are extinguished.</a:t>
            </a:r>
          </a:p>
        </p:txBody>
      </p:sp>
    </p:spTree>
    <p:extLst>
      <p:ext uri="{BB962C8B-B14F-4D97-AF65-F5344CB8AC3E}">
        <p14:creationId xmlns:p14="http://schemas.microsoft.com/office/powerpoint/2010/main" val="679539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50D1-C04F-4FEE-8AE2-3C00A5481048}"/>
              </a:ext>
              <a:ext uri="{C183D7F6-B498-43B3-948B-1728B52AA6E4}">
                <adec:decorative xmlns:adec="http://schemas.microsoft.com/office/drawing/2017/decorative" val="1"/>
              </a:ext>
            </a:extLst>
          </p:cNvPr>
          <p:cNvSpPr>
            <a:spLocks noGrp="1"/>
          </p:cNvSpPr>
          <p:nvPr>
            <p:ph type="title"/>
          </p:nvPr>
        </p:nvSpPr>
        <p:spPr/>
        <p:txBody>
          <a:bodyPr vert="horz" lIns="91440" tIns="45720" rIns="91440" bIns="45720" rtlCol="0">
            <a:spAutoFit/>
          </a:bodyPr>
          <a:lstStyle/>
          <a:p>
            <a:pPr>
              <a:spcBef>
                <a:spcPts val="1000"/>
              </a:spcBef>
              <a:buFont typeface="Arial" panose="020B0604020202020204" pitchFamily="34" charset="0"/>
            </a:pPr>
            <a:r>
              <a:rPr lang="en-GB">
                <a:latin typeface="Calibri Light" panose="020F0302020204030204" pitchFamily="34" charset="0"/>
                <a:ea typeface="+mn-ea"/>
                <a:cs typeface="Calibri Light" panose="020F0302020204030204" pitchFamily="34" charset="0"/>
              </a:rPr>
              <a:t>Accounting for elements of Insurance Contracts </a:t>
            </a:r>
          </a:p>
        </p:txBody>
      </p:sp>
    </p:spTree>
    <p:extLst>
      <p:ext uri="{BB962C8B-B14F-4D97-AF65-F5344CB8AC3E}">
        <p14:creationId xmlns:p14="http://schemas.microsoft.com/office/powerpoint/2010/main" val="1442925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C41C3B-C5DC-F20D-D4C9-4F14D6128954}"/>
              </a:ext>
            </a:extLst>
          </p:cNvPr>
          <p:cNvPicPr>
            <a:picLocks noGrp="1" noChangeAspect="1"/>
          </p:cNvPicPr>
          <p:nvPr>
            <p:ph idx="4294967295"/>
          </p:nvPr>
        </p:nvPicPr>
        <p:blipFill>
          <a:blip r:embed="rId2"/>
          <a:stretch>
            <a:fillRect/>
          </a:stretch>
        </p:blipFill>
        <p:spPr>
          <a:xfrm>
            <a:off x="4425332" y="1964266"/>
            <a:ext cx="6995337" cy="3765071"/>
          </a:xfrm>
          <a:prstGeom prst="rect">
            <a:avLst/>
          </a:prstGeom>
        </p:spPr>
      </p:pic>
      <p:sp>
        <p:nvSpPr>
          <p:cNvPr id="2" name="Text Placeholder 1">
            <a:extLst>
              <a:ext uri="{FF2B5EF4-FFF2-40B4-BE49-F238E27FC236}">
                <a16:creationId xmlns:a16="http://schemas.microsoft.com/office/drawing/2014/main" id="{71EF7142-131D-BEC2-9F00-DEBC3C5C06BB}"/>
              </a:ext>
            </a:extLst>
          </p:cNvPr>
          <p:cNvSpPr>
            <a:spLocks noGrp="1"/>
          </p:cNvSpPr>
          <p:nvPr>
            <p:ph type="body" idx="1"/>
          </p:nvPr>
        </p:nvSpPr>
        <p:spPr>
          <a:xfrm>
            <a:off x="1014999" y="855768"/>
            <a:ext cx="10371164" cy="2471446"/>
          </a:xfrm>
        </p:spPr>
        <p:txBody>
          <a:bodyPr/>
          <a:lstStyle/>
          <a:p>
            <a:r>
              <a:rPr lang="en-GB" sz="3600" b="1">
                <a:latin typeface="+mj-lt"/>
              </a:rPr>
              <a:t> Accounting for insurance liabilities on the SoFP  </a:t>
            </a:r>
          </a:p>
          <a:p>
            <a:endParaRPr lang="en-GB" sz="3600" b="1">
              <a:latin typeface="+mj-lt"/>
            </a:endParaRPr>
          </a:p>
          <a:p>
            <a:endParaRPr lang="en-GB" sz="3600" b="1">
              <a:latin typeface="+mj-lt"/>
            </a:endParaRPr>
          </a:p>
          <a:p>
            <a:endParaRPr lang="en-GB" sz="3600" b="1">
              <a:latin typeface="+mj-lt"/>
            </a:endParaRPr>
          </a:p>
        </p:txBody>
      </p:sp>
      <p:sp>
        <p:nvSpPr>
          <p:cNvPr id="3" name="TextBox 2">
            <a:extLst>
              <a:ext uri="{FF2B5EF4-FFF2-40B4-BE49-F238E27FC236}">
                <a16:creationId xmlns:a16="http://schemas.microsoft.com/office/drawing/2014/main" id="{E2437432-5BD2-E345-4F6F-101B89197A8C}"/>
              </a:ext>
            </a:extLst>
          </p:cNvPr>
          <p:cNvSpPr txBox="1"/>
          <p:nvPr/>
        </p:nvSpPr>
        <p:spPr>
          <a:xfrm>
            <a:off x="1121642" y="1973598"/>
            <a:ext cx="3160889" cy="3170099"/>
          </a:xfrm>
          <a:prstGeom prst="rect">
            <a:avLst/>
          </a:prstGeom>
          <a:noFill/>
        </p:spPr>
        <p:txBody>
          <a:bodyPr wrap="square" rtlCol="0">
            <a:spAutoFit/>
          </a:bodyPr>
          <a:lstStyle/>
          <a:p>
            <a:r>
              <a:rPr lang="en-GB" sz="2000" b="0" i="0" u="none" strike="noStrike" baseline="0">
                <a:solidFill>
                  <a:srgbClr val="000000"/>
                </a:solidFill>
              </a:rPr>
              <a:t>The value of the IFRS 17 insurance contract liability on the SoFP is made up of several separate moving parts. </a:t>
            </a:r>
          </a:p>
          <a:p>
            <a:endParaRPr lang="en-GB" sz="2000">
              <a:solidFill>
                <a:srgbClr val="000000"/>
              </a:solidFill>
            </a:endParaRPr>
          </a:p>
          <a:p>
            <a:r>
              <a:rPr lang="en-GB" sz="2000" b="0" i="0" u="none" strike="noStrike" baseline="0">
                <a:solidFill>
                  <a:srgbClr val="000000"/>
                </a:solidFill>
              </a:rPr>
              <a:t>Each element contributes to creating a full, updated picture of the insurance provider’s commitments. </a:t>
            </a:r>
            <a:endParaRPr lang="en-GB" sz="2000">
              <a:latin typeface="+mj-lt"/>
            </a:endParaRPr>
          </a:p>
        </p:txBody>
      </p:sp>
    </p:spTree>
    <p:extLst>
      <p:ext uri="{BB962C8B-B14F-4D97-AF65-F5344CB8AC3E}">
        <p14:creationId xmlns:p14="http://schemas.microsoft.com/office/powerpoint/2010/main" val="2229691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4903A8-BF14-D3F6-CE7E-518C1EB2FAAF}"/>
              </a:ext>
            </a:extLst>
          </p:cNvPr>
          <p:cNvSpPr>
            <a:spLocks noGrp="1"/>
          </p:cNvSpPr>
          <p:nvPr>
            <p:ph type="body" idx="1"/>
          </p:nvPr>
        </p:nvSpPr>
        <p:spPr>
          <a:xfrm>
            <a:off x="893039" y="799185"/>
            <a:ext cx="10405919" cy="590931"/>
          </a:xfrm>
        </p:spPr>
        <p:txBody>
          <a:bodyPr/>
          <a:lstStyle/>
          <a:p>
            <a:r>
              <a:rPr lang="en-GB" sz="3600" b="1">
                <a:latin typeface="+mj-lt"/>
              </a:rPr>
              <a:t>The moving parts of the contract liability</a:t>
            </a:r>
          </a:p>
        </p:txBody>
      </p:sp>
      <p:sp>
        <p:nvSpPr>
          <p:cNvPr id="3" name="TextBox 2">
            <a:extLst>
              <a:ext uri="{FF2B5EF4-FFF2-40B4-BE49-F238E27FC236}">
                <a16:creationId xmlns:a16="http://schemas.microsoft.com/office/drawing/2014/main" id="{DC8A54AF-5460-C7C5-2E9E-CB356C9C16B1}"/>
              </a:ext>
            </a:extLst>
          </p:cNvPr>
          <p:cNvSpPr txBox="1"/>
          <p:nvPr/>
        </p:nvSpPr>
        <p:spPr>
          <a:xfrm>
            <a:off x="893039" y="1381849"/>
            <a:ext cx="10130590"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srgbClr val="000000"/>
                </a:solidFill>
                <a:effectLst/>
                <a:uLnTx/>
                <a:uFillTx/>
                <a:latin typeface="Calibri" panose="020F0502020204030204"/>
                <a:ea typeface="+mn-ea"/>
                <a:cs typeface="+mn-cs"/>
              </a:rPr>
              <a:t>Both the liability for incurred claims and the liability for the remaining coverage are measured at current value at every SoFP date. In both cases this is achieved by calculating the present value of future cash flows and then making a risk adjustment. This is graphically represented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prstClr val="black"/>
                </a:solidFill>
                <a:effectLst/>
                <a:uLnTx/>
                <a:uFillTx/>
                <a:latin typeface="Calibri" panose="020F0502020204030204"/>
                <a:ea typeface="+mn-ea"/>
                <a:cs typeface="+mn-cs"/>
              </a:rPr>
              <a:t>Cash flows are within the contract boundary if they arise from substantive rights and obligations imposed by the contract that exist during the reporting period and</a:t>
            </a:r>
            <a:r>
              <a:rPr kumimoji="0" lang="en-GB" b="0" i="0" u="none" strike="noStrike" kern="1200" cap="none" spc="0" normalizeH="0" baseline="0" noProof="0">
                <a:ln>
                  <a:noFill/>
                </a:ln>
                <a:solidFill>
                  <a:srgbClr val="000000"/>
                </a:solidFill>
                <a:effectLst/>
                <a:uLnTx/>
                <a:uFillTx/>
                <a:latin typeface="Humnst777 Lt BT"/>
                <a:ea typeface="+mn-ea"/>
                <a:cs typeface="+mn-cs"/>
              </a:rPr>
              <a:t> directly related to the fulfilment of the contract. </a:t>
            </a:r>
          </a:p>
        </p:txBody>
      </p:sp>
      <p:pic>
        <p:nvPicPr>
          <p:cNvPr id="6" name="Picture 5">
            <a:extLst>
              <a:ext uri="{FF2B5EF4-FFF2-40B4-BE49-F238E27FC236}">
                <a16:creationId xmlns:a16="http://schemas.microsoft.com/office/drawing/2014/main" id="{AEC80367-79AC-F68C-CB8F-47BE88FE14CB}"/>
              </a:ext>
            </a:extLst>
          </p:cNvPr>
          <p:cNvPicPr>
            <a:picLocks noChangeAspect="1"/>
          </p:cNvPicPr>
          <p:nvPr/>
        </p:nvPicPr>
        <p:blipFill>
          <a:blip r:embed="rId3"/>
          <a:stretch>
            <a:fillRect/>
          </a:stretch>
        </p:blipFill>
        <p:spPr>
          <a:xfrm>
            <a:off x="976185" y="2387536"/>
            <a:ext cx="5362826" cy="2591803"/>
          </a:xfrm>
          <a:prstGeom prst="rect">
            <a:avLst/>
          </a:prstGeom>
        </p:spPr>
      </p:pic>
      <p:sp>
        <p:nvSpPr>
          <p:cNvPr id="7" name="TextBox 6">
            <a:extLst>
              <a:ext uri="{FF2B5EF4-FFF2-40B4-BE49-F238E27FC236}">
                <a16:creationId xmlns:a16="http://schemas.microsoft.com/office/drawing/2014/main" id="{69A03D2E-C0E5-A55F-2698-FA5153E77BA9}"/>
              </a:ext>
            </a:extLst>
          </p:cNvPr>
          <p:cNvSpPr txBox="1"/>
          <p:nvPr/>
        </p:nvSpPr>
        <p:spPr>
          <a:xfrm>
            <a:off x="6804228" y="2341920"/>
            <a:ext cx="4374473" cy="25918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Both insurance and reinsurance contracts are measured using a probability-weighted average estimate of all future cash flows within the contract boundary with a risk adjustment to reflect the uncertainty in the timing and amount of cash flows that arises from non-financial risk. Determining which cash flows should be included is an area of judgement.</a:t>
            </a:r>
          </a:p>
        </p:txBody>
      </p:sp>
    </p:spTree>
    <p:extLst>
      <p:ext uri="{BB962C8B-B14F-4D97-AF65-F5344CB8AC3E}">
        <p14:creationId xmlns:p14="http://schemas.microsoft.com/office/powerpoint/2010/main" val="2023501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F3921A-6F93-4433-411A-87535728EA2A}"/>
              </a:ext>
            </a:extLst>
          </p:cNvPr>
          <p:cNvSpPr>
            <a:spLocks noGrp="1"/>
          </p:cNvSpPr>
          <p:nvPr>
            <p:ph type="body" idx="1"/>
          </p:nvPr>
        </p:nvSpPr>
        <p:spPr>
          <a:xfrm>
            <a:off x="893040" y="654836"/>
            <a:ext cx="10405919" cy="5366597"/>
          </a:xfrm>
        </p:spPr>
        <p:txBody>
          <a:bodyPr/>
          <a:lstStyle/>
          <a:p>
            <a:endParaRPr lang="en-GB" sz="800"/>
          </a:p>
          <a:p>
            <a:r>
              <a:rPr lang="en-GB" sz="3600" b="1">
                <a:latin typeface="+mj-lt"/>
              </a:rPr>
              <a:t>Discount rates to use</a:t>
            </a:r>
          </a:p>
          <a:p>
            <a:endParaRPr lang="en-GB" sz="1800">
              <a:latin typeface="+mj-lt"/>
            </a:endParaRPr>
          </a:p>
          <a:p>
            <a:r>
              <a:rPr lang="en-GB" sz="2000" b="0" i="0" baseline="0"/>
              <a:t>Under IFRS 17 the discount rates used to measure the present value of future cash flows need to reflect not just the time value of money but also </a:t>
            </a:r>
            <a:r>
              <a:rPr lang="en-GB" sz="2000" i="0" baseline="0"/>
              <a:t>liquidity </a:t>
            </a:r>
            <a:r>
              <a:rPr lang="en-GB" sz="2000" b="0" i="0" baseline="0"/>
              <a:t>characteristics of the insurance contracts themselves. </a:t>
            </a:r>
          </a:p>
          <a:p>
            <a:r>
              <a:rPr lang="en-GB" sz="2000" b="0" i="0" baseline="0"/>
              <a:t>HM Treasury currently provide central discount rates to be used in the accounting for financial instruments, leases, provisions, and pensions.</a:t>
            </a:r>
          </a:p>
          <a:p>
            <a:r>
              <a:rPr lang="en-GB" sz="2000" b="0" i="0" baseline="0"/>
              <a:t>HM Treasury therefore adapts IFRS 17 in respect of discount rates to have a rebuttable presumption that the financial instrument discount rate stated in the PES paper is used to discount IFRS 17 liabilities, except for regulated insurers and entities whose principal business is insurance or reinsurance activities. </a:t>
            </a:r>
          </a:p>
          <a:p>
            <a:r>
              <a:rPr lang="en-GB" sz="2000"/>
              <a:t>Where entities use the PES discount rate reporting entities do not need to disclose the yield curve required by paragraph 120 as a further adaptation in this area.</a:t>
            </a:r>
            <a:endParaRPr lang="en-US" sz="2400"/>
          </a:p>
          <a:p>
            <a:endParaRPr lang="en-GB"/>
          </a:p>
        </p:txBody>
      </p:sp>
    </p:spTree>
    <p:extLst>
      <p:ext uri="{BB962C8B-B14F-4D97-AF65-F5344CB8AC3E}">
        <p14:creationId xmlns:p14="http://schemas.microsoft.com/office/powerpoint/2010/main" val="2511652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8B6410-1FC0-0D61-8B6B-CECB4E870EFB}"/>
              </a:ext>
            </a:extLst>
          </p:cNvPr>
          <p:cNvSpPr>
            <a:spLocks noGrp="1"/>
          </p:cNvSpPr>
          <p:nvPr>
            <p:ph type="body" idx="1"/>
          </p:nvPr>
        </p:nvSpPr>
        <p:spPr>
          <a:xfrm>
            <a:off x="908627" y="911690"/>
            <a:ext cx="10405919" cy="5099858"/>
          </a:xfrm>
        </p:spPr>
        <p:txBody>
          <a:bodyPr/>
          <a:lstStyle/>
          <a:p>
            <a:r>
              <a:rPr lang="en-GB" sz="3600" b="1">
                <a:latin typeface="+mj-lt"/>
              </a:rPr>
              <a:t>Risk adjustment for non-financial risk</a:t>
            </a:r>
          </a:p>
          <a:p>
            <a:endParaRPr lang="en-GB" sz="1000"/>
          </a:p>
          <a:p>
            <a:r>
              <a:rPr lang="en-GB" sz="2000"/>
              <a:t>The risk adjustment is the compensation an entity requires for bearing the uncertainty about the amount and timing of the cash flows that arises from non-financial risk as the entity fulfils insurance contracts. It is calculated from the perspective of the issuer.</a:t>
            </a:r>
          </a:p>
          <a:p>
            <a:endParaRPr lang="en-GB" sz="2000"/>
          </a:p>
          <a:p>
            <a:r>
              <a:rPr lang="en-GB" sz="2000"/>
              <a:t>Whilst IFRS 17 doesn’t specify estimation techniques to employ it does provide a list of characteristics the adjustment should have in paragraph B91 including that where risks with low frequency and high severity will have higher adjustments than high frequency and low severity risks and when looking at similar risks a contract with a longer duration will have a higher risk adjustment than those with contracts of a shorter duration.</a:t>
            </a:r>
            <a:endParaRPr lang="en-US" sz="2000"/>
          </a:p>
          <a:p>
            <a:endParaRPr lang="en-GB" sz="2000" b="0" i="0" baseline="0"/>
          </a:p>
          <a:p>
            <a:r>
              <a:rPr lang="en-GB" sz="2000" b="0" i="0" baseline="0"/>
              <a:t>There are several disclosure requirements associated with the risk adjustment, one of which is paragraph 119 of IFRS 17, requiring entities to disclose the confidence level used. However, this requirement has been withdrawn as a HMT adaptation</a:t>
            </a:r>
            <a:r>
              <a:rPr lang="en-GB" sz="2000"/>
              <a:t>.</a:t>
            </a:r>
          </a:p>
        </p:txBody>
      </p:sp>
    </p:spTree>
    <p:extLst>
      <p:ext uri="{BB962C8B-B14F-4D97-AF65-F5344CB8AC3E}">
        <p14:creationId xmlns:p14="http://schemas.microsoft.com/office/powerpoint/2010/main" val="3020715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5F7C1B-E791-4E8E-7E05-A32C68A9B3C8}"/>
              </a:ext>
            </a:extLst>
          </p:cNvPr>
          <p:cNvSpPr>
            <a:spLocks noGrp="1"/>
          </p:cNvSpPr>
          <p:nvPr>
            <p:ph type="body" idx="1"/>
          </p:nvPr>
        </p:nvSpPr>
        <p:spPr>
          <a:xfrm>
            <a:off x="908627" y="901416"/>
            <a:ext cx="10405919" cy="590931"/>
          </a:xfrm>
        </p:spPr>
        <p:txBody>
          <a:bodyPr/>
          <a:lstStyle/>
          <a:p>
            <a:r>
              <a:rPr lang="en-GB" sz="3600" b="1">
                <a:latin typeface="+mj-lt"/>
              </a:rPr>
              <a:t>Contractual service margin</a:t>
            </a:r>
          </a:p>
        </p:txBody>
      </p:sp>
      <p:sp>
        <p:nvSpPr>
          <p:cNvPr id="4" name="TextBox 3">
            <a:extLst>
              <a:ext uri="{FF2B5EF4-FFF2-40B4-BE49-F238E27FC236}">
                <a16:creationId xmlns:a16="http://schemas.microsoft.com/office/drawing/2014/main" id="{A3C63B7C-4EF9-8FA8-B8B7-106D606C0053}"/>
              </a:ext>
            </a:extLst>
          </p:cNvPr>
          <p:cNvSpPr txBox="1"/>
          <p:nvPr/>
        </p:nvSpPr>
        <p:spPr>
          <a:xfrm>
            <a:off x="1022684" y="1545933"/>
            <a:ext cx="10291862" cy="4247317"/>
          </a:xfrm>
          <a:prstGeom prst="rect">
            <a:avLst/>
          </a:prstGeom>
          <a:noFill/>
        </p:spPr>
        <p:txBody>
          <a:bodyPr wrap="square" rtlCol="0">
            <a:spAutoFit/>
          </a:bodyPr>
          <a:lstStyle/>
          <a:p>
            <a:r>
              <a:rPr lang="en-GB" b="0" i="0" baseline="0"/>
              <a:t>The contractual service margin (CSM); </a:t>
            </a:r>
          </a:p>
          <a:p>
            <a:pPr marL="285750" indent="-285750">
              <a:buFont typeface="Arial" panose="020B0604020202020204" pitchFamily="34" charset="0"/>
              <a:buChar char="•"/>
            </a:pPr>
            <a:r>
              <a:rPr lang="en-GB" b="0" i="0" baseline="0"/>
              <a:t>represents the </a:t>
            </a:r>
            <a:r>
              <a:rPr lang="en-GB" i="0" baseline="0"/>
              <a:t>unearned profit </a:t>
            </a:r>
            <a:r>
              <a:rPr lang="en-GB" b="0" i="0" baseline="0"/>
              <a:t>on an insurance contract or group of insurance contracts, </a:t>
            </a:r>
          </a:p>
          <a:p>
            <a:pPr marL="285750" indent="-285750">
              <a:buFont typeface="Arial" panose="020B0604020202020204" pitchFamily="34" charset="0"/>
              <a:buChar char="•"/>
            </a:pPr>
            <a:r>
              <a:rPr lang="en-GB" b="0" i="0" baseline="0"/>
              <a:t>relates to future service to be provided under the insurance contracts issued by the entity, </a:t>
            </a:r>
          </a:p>
          <a:p>
            <a:pPr marL="285750" indent="-285750">
              <a:buFont typeface="Arial" panose="020B0604020202020204" pitchFamily="34" charset="0"/>
              <a:buChar char="•"/>
            </a:pPr>
            <a:r>
              <a:rPr lang="en-GB" b="0" i="0" baseline="0"/>
              <a:t>represents the </a:t>
            </a:r>
            <a:r>
              <a:rPr lang="en-GB" i="0" baseline="0"/>
              <a:t>margin </a:t>
            </a:r>
            <a:r>
              <a:rPr lang="en-GB"/>
              <a:t>the</a:t>
            </a:r>
            <a:r>
              <a:rPr lang="en-GB" b="1" i="0" baseline="0"/>
              <a:t> </a:t>
            </a:r>
            <a:r>
              <a:rPr lang="en-GB" i="0" baseline="0"/>
              <a:t>entity has charged </a:t>
            </a:r>
            <a:r>
              <a:rPr lang="en-GB" b="0" i="0" baseline="0"/>
              <a:t>for the insurance services it is providing in addition to bearing risk. </a:t>
            </a:r>
            <a:endParaRPr lang="en-US"/>
          </a:p>
          <a:p>
            <a:endParaRPr lang="en-GB" b="0" i="0" baseline="0"/>
          </a:p>
          <a:p>
            <a:r>
              <a:rPr lang="en-GB" b="0" i="0" baseline="0"/>
              <a:t>This </a:t>
            </a:r>
            <a:r>
              <a:rPr lang="en-GB" i="0" baseline="0"/>
              <a:t>unearned profit </a:t>
            </a:r>
            <a:r>
              <a:rPr lang="en-GB" b="0" i="0" baseline="0"/>
              <a:t>is recognised over the coverage period of that contract (or group of contracts) as and when insurance services are provided by the insurer to the policyholder.</a:t>
            </a:r>
            <a:endParaRPr lang="en-US"/>
          </a:p>
          <a:p>
            <a:endParaRPr lang="en-GB"/>
          </a:p>
          <a:p>
            <a:r>
              <a:rPr lang="en-GB"/>
              <a:t>I</a:t>
            </a:r>
            <a:r>
              <a:rPr lang="en-GB" b="0" i="0" baseline="0"/>
              <a:t>f the expected present value of cash inflows related to a group of insurance contracts are greater than the expected present value of cash outflows that difference is the profit for that group of contracts. The unearned element, updated at each SoFP date, is the contractual service margin</a:t>
            </a:r>
            <a:r>
              <a:rPr lang="en-GB"/>
              <a:t>,</a:t>
            </a:r>
            <a:r>
              <a:rPr lang="en-GB" b="0" i="0" baseline="0"/>
              <a:t> forming part of the insurance contract liability. </a:t>
            </a:r>
            <a:endParaRPr lang="en-US"/>
          </a:p>
          <a:p>
            <a:endParaRPr lang="en-GB"/>
          </a:p>
          <a:p>
            <a:r>
              <a:rPr lang="en-GB"/>
              <a:t>T</a:t>
            </a:r>
            <a:r>
              <a:rPr lang="en-GB" b="0" i="0" baseline="0"/>
              <a:t>he CSM is the balancing figure included on the SoFP to avoid profit being recognised on day 1.</a:t>
            </a:r>
            <a:endParaRPr lang="en-US"/>
          </a:p>
        </p:txBody>
      </p:sp>
    </p:spTree>
    <p:extLst>
      <p:ext uri="{BB962C8B-B14F-4D97-AF65-F5344CB8AC3E}">
        <p14:creationId xmlns:p14="http://schemas.microsoft.com/office/powerpoint/2010/main" val="3789815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B78CBD9-87F6-9287-3B4E-5F332762B464}"/>
              </a:ext>
            </a:extLst>
          </p:cNvPr>
          <p:cNvPicPr>
            <a:picLocks noGrp="1" noChangeAspect="1"/>
          </p:cNvPicPr>
          <p:nvPr>
            <p:ph idx="4294967295"/>
          </p:nvPr>
        </p:nvPicPr>
        <p:blipFill>
          <a:blip r:embed="rId2"/>
          <a:stretch>
            <a:fillRect/>
          </a:stretch>
        </p:blipFill>
        <p:spPr>
          <a:xfrm>
            <a:off x="980707" y="647699"/>
            <a:ext cx="9963518" cy="5078929"/>
          </a:xfrm>
          <a:prstGeom prst="rect">
            <a:avLst/>
          </a:prstGeom>
          <a:ln>
            <a:noFill/>
          </a:ln>
        </p:spPr>
      </p:pic>
    </p:spTree>
    <p:extLst>
      <p:ext uri="{BB962C8B-B14F-4D97-AF65-F5344CB8AC3E}">
        <p14:creationId xmlns:p14="http://schemas.microsoft.com/office/powerpoint/2010/main" val="344678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50D1-C04F-4FEE-8AE2-3C00A5481048}"/>
              </a:ext>
              <a:ext uri="{C183D7F6-B498-43B3-948B-1728B52AA6E4}">
                <adec:decorative xmlns:adec="http://schemas.microsoft.com/office/drawing/2017/decorative" val="1"/>
              </a:ext>
            </a:extLst>
          </p:cNvPr>
          <p:cNvSpPr>
            <a:spLocks noGrp="1"/>
          </p:cNvSpPr>
          <p:nvPr>
            <p:ph type="title"/>
          </p:nvPr>
        </p:nvSpPr>
        <p:spPr/>
        <p:txBody>
          <a:bodyPr vert="horz" lIns="91440" tIns="45720" rIns="91440" bIns="45720" rtlCol="0">
            <a:spAutoFit/>
          </a:bodyPr>
          <a:lstStyle/>
          <a:p>
            <a:pPr>
              <a:spcBef>
                <a:spcPts val="1000"/>
              </a:spcBef>
              <a:buFont typeface="Arial" panose="020B0604020202020204" pitchFamily="34" charset="0"/>
            </a:pPr>
            <a:r>
              <a:rPr lang="en-GB">
                <a:latin typeface="Calibri Light" panose="020F0302020204030204" pitchFamily="34" charset="0"/>
                <a:ea typeface="+mn-ea"/>
                <a:cs typeface="Calibri Light" panose="020F0302020204030204" pitchFamily="34" charset="0"/>
              </a:rPr>
              <a:t>Background to IFRS 17</a:t>
            </a:r>
          </a:p>
        </p:txBody>
      </p:sp>
    </p:spTree>
    <p:extLst>
      <p:ext uri="{BB962C8B-B14F-4D97-AF65-F5344CB8AC3E}">
        <p14:creationId xmlns:p14="http://schemas.microsoft.com/office/powerpoint/2010/main" val="2751155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D24762-5CC5-346D-F4E8-4E6806763064}"/>
              </a:ext>
            </a:extLst>
          </p:cNvPr>
          <p:cNvPicPr>
            <a:picLocks noChangeAspect="1"/>
          </p:cNvPicPr>
          <p:nvPr/>
        </p:nvPicPr>
        <p:blipFill>
          <a:blip r:embed="rId2"/>
          <a:stretch>
            <a:fillRect/>
          </a:stretch>
        </p:blipFill>
        <p:spPr>
          <a:xfrm>
            <a:off x="5768787" y="2974156"/>
            <a:ext cx="5577820" cy="2915349"/>
          </a:xfrm>
          <a:prstGeom prst="rect">
            <a:avLst/>
          </a:prstGeom>
        </p:spPr>
      </p:pic>
      <p:sp>
        <p:nvSpPr>
          <p:cNvPr id="21" name="TextBox 20">
            <a:extLst>
              <a:ext uri="{FF2B5EF4-FFF2-40B4-BE49-F238E27FC236}">
                <a16:creationId xmlns:a16="http://schemas.microsoft.com/office/drawing/2014/main" id="{A02ED5DA-BF48-55F4-6EC2-F3779115A04C}"/>
              </a:ext>
            </a:extLst>
          </p:cNvPr>
          <p:cNvSpPr txBox="1"/>
          <p:nvPr/>
        </p:nvSpPr>
        <p:spPr>
          <a:xfrm>
            <a:off x="923827" y="683172"/>
            <a:ext cx="10195538"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a:ln>
                  <a:noFill/>
                </a:ln>
                <a:solidFill>
                  <a:srgbClr val="000000"/>
                </a:solidFill>
                <a:effectLst/>
                <a:uLnTx/>
                <a:uFillTx/>
                <a:latin typeface="Calibri Light" panose="020F0302020204030204"/>
                <a:ea typeface="+mn-ea"/>
                <a:cs typeface="+mn-cs"/>
              </a:rPr>
              <a:t>Onerous contracts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00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000000"/>
                </a:solidFill>
                <a:effectLst/>
                <a:uLnTx/>
                <a:uFillTx/>
                <a:latin typeface="Calibri" panose="020F0502020204030204"/>
                <a:ea typeface="+mn-ea"/>
                <a:cs typeface="+mn-cs"/>
              </a:rPr>
              <a:t>When an insurance contract is issued and the expected cash outflows are expected to exceed inflows, the insurance contract is onerous.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000000"/>
                </a:solidFill>
                <a:effectLst/>
                <a:uLnTx/>
                <a:uFillTx/>
                <a:latin typeface="Calibri" panose="020F0502020204030204"/>
                <a:ea typeface="+mn-ea"/>
                <a:cs typeface="+mn-cs"/>
              </a:rPr>
              <a:t>The CSM cannot depict unearned losses.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3B91C3B0-690A-4C90-31AE-B949D11104BB}"/>
              </a:ext>
            </a:extLst>
          </p:cNvPr>
          <p:cNvSpPr txBox="1"/>
          <p:nvPr/>
        </p:nvSpPr>
        <p:spPr>
          <a:xfrm>
            <a:off x="923827" y="2791326"/>
            <a:ext cx="4539284"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000000"/>
                </a:solidFill>
                <a:effectLst/>
                <a:uLnTx/>
                <a:uFillTx/>
                <a:latin typeface="Calibri" panose="020F0502020204030204"/>
                <a:ea typeface="+mn-ea"/>
                <a:cs typeface="+mn-cs"/>
              </a:rPr>
              <a:t>If a contract or group of contracts is onerous from inception or becomes onerous so that no profit is ever anticipated, then there is no contractual service margin. In the case of onerous contracts, the loss on the contracts is recognised through income and expenditure immediately as insurance service expenditure. </a:t>
            </a:r>
          </a:p>
        </p:txBody>
      </p:sp>
    </p:spTree>
    <p:extLst>
      <p:ext uri="{BB962C8B-B14F-4D97-AF65-F5344CB8AC3E}">
        <p14:creationId xmlns:p14="http://schemas.microsoft.com/office/powerpoint/2010/main" val="721451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0A1A951-6D62-3066-68B2-73D69D10A825}"/>
              </a:ext>
            </a:extLst>
          </p:cNvPr>
          <p:cNvSpPr>
            <a:spLocks noGrp="1"/>
          </p:cNvSpPr>
          <p:nvPr>
            <p:ph type="body" idx="1"/>
          </p:nvPr>
        </p:nvSpPr>
        <p:spPr>
          <a:xfrm>
            <a:off x="756227" y="638654"/>
            <a:ext cx="10405919" cy="590931"/>
          </a:xfrm>
        </p:spPr>
        <p:txBody>
          <a:bodyPr/>
          <a:lstStyle/>
          <a:p>
            <a:r>
              <a:rPr lang="en-GB" sz="3600" b="1">
                <a:latin typeface="+mj-lt"/>
              </a:rPr>
              <a:t>Statement of consolidated net expenditure (SOCNE)</a:t>
            </a:r>
          </a:p>
        </p:txBody>
      </p:sp>
      <p:sp>
        <p:nvSpPr>
          <p:cNvPr id="2" name="Title 1">
            <a:extLst>
              <a:ext uri="{FF2B5EF4-FFF2-40B4-BE49-F238E27FC236}">
                <a16:creationId xmlns:a16="http://schemas.microsoft.com/office/drawing/2014/main" id="{CC59D6CB-6589-262C-B7B5-F505E7BEED57}"/>
              </a:ext>
            </a:extLst>
          </p:cNvPr>
          <p:cNvSpPr>
            <a:spLocks noGrp="1"/>
          </p:cNvSpPr>
          <p:nvPr>
            <p:ph type="title" idx="4294967295"/>
          </p:nvPr>
        </p:nvSpPr>
        <p:spPr>
          <a:xfrm>
            <a:off x="750412" y="2064973"/>
            <a:ext cx="3991270" cy="2332128"/>
          </a:xfrm>
          <a:noFill/>
        </p:spPr>
        <p:txBody>
          <a:bodyPr vert="horz" lIns="91440" tIns="45720" rIns="91440" bIns="45720" rtlCol="0" anchor="ctr">
            <a:noAutofit/>
          </a:bodyPr>
          <a:lstStyle/>
          <a:p>
            <a:pPr marL="0" indent="0">
              <a:buNone/>
            </a:pPr>
            <a:br>
              <a:rPr lang="en-US" sz="1800" b="0" i="0" u="none" strike="noStrike" baseline="0">
                <a:latin typeface="+mn-lt"/>
              </a:rPr>
            </a:br>
            <a:br>
              <a:rPr lang="en-US" sz="1800" b="0" i="0" u="none" strike="noStrike" baseline="0">
                <a:latin typeface="+mn-lt"/>
              </a:rPr>
            </a:br>
            <a:r>
              <a:rPr lang="en-US" sz="1800" b="0" i="0" u="none" strike="noStrike" baseline="0">
                <a:latin typeface="+mn-lt"/>
              </a:rPr>
              <a:t>I</a:t>
            </a:r>
            <a:r>
              <a:rPr lang="en-GB" sz="1800" b="0" i="0" u="none" strike="noStrike" baseline="0">
                <a:latin typeface="+mn-lt"/>
              </a:rPr>
              <a:t>n each period the entity recognises the revenue for the coverage provided in that period, as well as any expenses incurred in that period. </a:t>
            </a:r>
            <a:br>
              <a:rPr lang="en-GB" sz="1800" b="0" i="0" u="none" strike="noStrike" baseline="0">
                <a:latin typeface="+mn-lt"/>
              </a:rPr>
            </a:br>
            <a:br>
              <a:rPr lang="en-GB" sz="1800" b="0" i="0" u="none" strike="noStrike" baseline="0">
                <a:latin typeface="+mn-lt"/>
              </a:rPr>
            </a:br>
            <a:r>
              <a:rPr lang="en-GB" sz="1800" b="0" i="0" u="none" strike="noStrike" baseline="0">
                <a:latin typeface="+mn-lt"/>
              </a:rPr>
              <a:t>As time passes some of the uncertainty associated with the original insurance contract(s) is reduced, and the risk adjustment is accordingly released. </a:t>
            </a:r>
            <a:br>
              <a:rPr lang="en-GB" sz="1800" b="0" i="0" u="none" strike="noStrike" baseline="0">
                <a:latin typeface="+mn-lt"/>
              </a:rPr>
            </a:br>
            <a:br>
              <a:rPr lang="en-GB" sz="1800" b="0" i="0" u="none" strike="noStrike" baseline="0">
                <a:latin typeface="+mn-lt"/>
              </a:rPr>
            </a:br>
            <a:r>
              <a:rPr lang="en-GB" sz="1800" b="0" i="0" u="none" strike="noStrike" baseline="0">
                <a:latin typeface="+mn-lt"/>
              </a:rPr>
              <a:t>IFRS 17 paragraphs 41 and 42 set out the amounts recognised as income and expense.</a:t>
            </a:r>
            <a:br>
              <a:rPr lang="en-GB" sz="1800" b="0" i="0" u="none" strike="noStrike" baseline="0">
                <a:latin typeface="+mn-lt"/>
              </a:rPr>
            </a:br>
            <a:br>
              <a:rPr lang="en-GB" sz="1800" b="0" i="0" u="none" strike="noStrike" baseline="0">
                <a:latin typeface="+mn-lt"/>
              </a:rPr>
            </a:br>
            <a:r>
              <a:rPr lang="en-GB" sz="1800" b="0" i="0" u="none" strike="noStrike" baseline="0">
                <a:latin typeface="+mn-lt"/>
              </a:rPr>
              <a:t>To ensure consistency of accounting all entities shall recognise insurance finance income and expense for the period in the SoCNE. </a:t>
            </a:r>
            <a:endParaRPr lang="en-US" sz="1800" kern="1200">
              <a:latin typeface="+mn-lt"/>
              <a:ea typeface="+mj-ea"/>
              <a:cs typeface="+mj-cs"/>
            </a:endParaRPr>
          </a:p>
        </p:txBody>
      </p:sp>
      <p:pic>
        <p:nvPicPr>
          <p:cNvPr id="5" name="Content Placeholder 4">
            <a:extLst>
              <a:ext uri="{FF2B5EF4-FFF2-40B4-BE49-F238E27FC236}">
                <a16:creationId xmlns:a16="http://schemas.microsoft.com/office/drawing/2014/main" id="{2B2B6C8F-A128-C906-BD69-781CD9B29BBE}"/>
              </a:ext>
            </a:extLst>
          </p:cNvPr>
          <p:cNvPicPr>
            <a:picLocks noGrp="1" noChangeAspect="1"/>
          </p:cNvPicPr>
          <p:nvPr>
            <p:ph idx="4294967295"/>
          </p:nvPr>
        </p:nvPicPr>
        <p:blipFill>
          <a:blip r:embed="rId2"/>
          <a:stretch>
            <a:fillRect/>
          </a:stretch>
        </p:blipFill>
        <p:spPr>
          <a:xfrm>
            <a:off x="4659788" y="1240279"/>
            <a:ext cx="6781800" cy="4527550"/>
          </a:xfrm>
          <a:prstGeom prst="rect">
            <a:avLst/>
          </a:prstGeom>
        </p:spPr>
      </p:pic>
    </p:spTree>
    <p:extLst>
      <p:ext uri="{BB962C8B-B14F-4D97-AF65-F5344CB8AC3E}">
        <p14:creationId xmlns:p14="http://schemas.microsoft.com/office/powerpoint/2010/main" val="1672106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5D5E4D-DD45-2CF7-FA47-26B1A559FBB9}"/>
              </a:ext>
            </a:extLst>
          </p:cNvPr>
          <p:cNvSpPr>
            <a:spLocks noGrp="1"/>
          </p:cNvSpPr>
          <p:nvPr>
            <p:ph type="body" idx="1"/>
          </p:nvPr>
        </p:nvSpPr>
        <p:spPr>
          <a:xfrm>
            <a:off x="850232" y="780069"/>
            <a:ext cx="10464315" cy="4729500"/>
          </a:xfrm>
        </p:spPr>
        <p:txBody>
          <a:bodyPr/>
          <a:lstStyle/>
          <a:p>
            <a:r>
              <a:rPr lang="en-GB" sz="3600" b="1" dirty="0">
                <a:latin typeface="+mj-lt"/>
              </a:rPr>
              <a:t>Models for accounting for insurance contracts</a:t>
            </a:r>
          </a:p>
          <a:p>
            <a:endParaRPr lang="en-GB" sz="1400" b="1" dirty="0">
              <a:latin typeface="+mj-lt"/>
            </a:endParaRPr>
          </a:p>
          <a:p>
            <a:pPr marL="0" indent="0">
              <a:buNone/>
            </a:pPr>
            <a:r>
              <a:rPr lang="en-GB" sz="2000" dirty="0">
                <a:solidFill>
                  <a:srgbClr val="000000"/>
                </a:solidFill>
                <a:effectLst/>
                <a:ea typeface="Calibri" panose="020F0502020204030204" pitchFamily="34" charset="0"/>
                <a:cs typeface="Humnst777 Lt BT"/>
              </a:rPr>
              <a:t>There are three models for accounting for insurance contracts in IFRS 17:</a:t>
            </a:r>
          </a:p>
          <a:p>
            <a:pPr marL="0" indent="0">
              <a:buNone/>
            </a:pPr>
            <a:r>
              <a:rPr lang="en-GB" sz="2000" dirty="0">
                <a:solidFill>
                  <a:srgbClr val="000000"/>
                </a:solidFill>
                <a:effectLst/>
                <a:ea typeface="Calibri" panose="020F0502020204030204" pitchFamily="34" charset="0"/>
                <a:cs typeface="Humnst777 Lt BT"/>
              </a:rPr>
              <a:t>• The General Measurement Model (GMM) – described in the previous slides and expected to apply for entities in the health secto</a:t>
            </a:r>
            <a:r>
              <a:rPr lang="en-GB" sz="2000" dirty="0">
                <a:solidFill>
                  <a:srgbClr val="000000"/>
                </a:solidFill>
                <a:ea typeface="Calibri" panose="020F0502020204030204" pitchFamily="34" charset="0"/>
                <a:cs typeface="Humnst777 Lt BT"/>
              </a:rPr>
              <a:t>r applying IFRS 17.</a:t>
            </a:r>
            <a:endParaRPr lang="en-GB" sz="2000" dirty="0">
              <a:solidFill>
                <a:srgbClr val="000000"/>
              </a:solidFill>
              <a:effectLst/>
              <a:ea typeface="Calibri" panose="020F0502020204030204" pitchFamily="34" charset="0"/>
              <a:cs typeface="Humnst777 Lt BT"/>
            </a:endParaRPr>
          </a:p>
          <a:p>
            <a:pPr marL="0" indent="0">
              <a:buNone/>
            </a:pPr>
            <a:r>
              <a:rPr lang="en-GB" sz="2000" dirty="0">
                <a:solidFill>
                  <a:srgbClr val="000000"/>
                </a:solidFill>
                <a:effectLst/>
                <a:ea typeface="Calibri" panose="020F0502020204030204" pitchFamily="34" charset="0"/>
                <a:cs typeface="Humnst777 Lt BT"/>
              </a:rPr>
              <a:t>• The Premium Allocation Approach (PAA) – is a simplified model that can be employed to a group of insurance contracts if;</a:t>
            </a:r>
          </a:p>
          <a:p>
            <a:pPr marL="800089" lvl="1" indent="-342900">
              <a:buFont typeface="Arial" panose="020B0604020202020204" pitchFamily="34" charset="0"/>
              <a:buChar char="•"/>
            </a:pPr>
            <a:r>
              <a:rPr lang="en-GB" dirty="0">
                <a:solidFill>
                  <a:srgbClr val="000000"/>
                </a:solidFill>
                <a:effectLst/>
                <a:ea typeface="Calibri" panose="020F0502020204030204" pitchFamily="34" charset="0"/>
                <a:cs typeface="Humnst777 Lt BT"/>
              </a:rPr>
              <a:t>The entity expects simplification would produce a measurement for remaining coverage that wouldn’t materially differ from the one produced applying GMM, or</a:t>
            </a:r>
          </a:p>
          <a:p>
            <a:pPr marL="800089" lvl="1" indent="-342900">
              <a:buFont typeface="Arial" panose="020B0604020202020204" pitchFamily="34" charset="0"/>
              <a:buChar char="•"/>
            </a:pPr>
            <a:r>
              <a:rPr lang="en-GB" dirty="0">
                <a:solidFill>
                  <a:srgbClr val="000000"/>
                </a:solidFill>
                <a:ea typeface="Calibri" panose="020F0502020204030204" pitchFamily="34" charset="0"/>
                <a:cs typeface="Humnst777 Lt BT"/>
              </a:rPr>
              <a:t>The coverage period of each contract in the group is one year or less.</a:t>
            </a:r>
          </a:p>
          <a:p>
            <a:r>
              <a:rPr lang="en-GB" sz="2000" dirty="0">
                <a:solidFill>
                  <a:srgbClr val="000000"/>
                </a:solidFill>
                <a:effectLst/>
                <a:ea typeface="Calibri" panose="020F0502020204030204" pitchFamily="34" charset="0"/>
                <a:cs typeface="Humnst777 Lt BT"/>
              </a:rPr>
              <a:t> The extent to which this may be employed in the health sector is expected to be limited.</a:t>
            </a:r>
          </a:p>
          <a:p>
            <a:pPr marL="0" indent="0">
              <a:buNone/>
            </a:pPr>
            <a:r>
              <a:rPr lang="en-GB" sz="2000" dirty="0">
                <a:solidFill>
                  <a:srgbClr val="000000"/>
                </a:solidFill>
                <a:effectLst/>
                <a:ea typeface="Calibri" panose="020F0502020204030204" pitchFamily="34" charset="0"/>
                <a:cs typeface="Humnst777 Lt BT"/>
              </a:rPr>
              <a:t>• The Variable Fee Approach (VFA) - used for groups of investment contracts with discretionary participation features. Such contracts are unlikely to be common in </a:t>
            </a:r>
            <a:r>
              <a:rPr lang="en-GB" sz="2000" dirty="0">
                <a:solidFill>
                  <a:srgbClr val="000000"/>
                </a:solidFill>
                <a:ea typeface="Calibri" panose="020F0502020204030204" pitchFamily="34" charset="0"/>
                <a:cs typeface="Humnst777 Lt BT"/>
              </a:rPr>
              <a:t>the health sector.</a:t>
            </a:r>
            <a:endParaRPr lang="en-GB" sz="2000" dirty="0">
              <a:solidFill>
                <a:srgbClr val="000000"/>
              </a:solidFill>
              <a:effectLst/>
              <a:ea typeface="Calibri" panose="020F0502020204030204" pitchFamily="34" charset="0"/>
              <a:cs typeface="Humnst777 Lt BT"/>
            </a:endParaRPr>
          </a:p>
        </p:txBody>
      </p:sp>
    </p:spTree>
    <p:extLst>
      <p:ext uri="{BB962C8B-B14F-4D97-AF65-F5344CB8AC3E}">
        <p14:creationId xmlns:p14="http://schemas.microsoft.com/office/powerpoint/2010/main" val="4082552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5D5E4D-DD45-2CF7-FA47-26B1A559FBB9}"/>
              </a:ext>
            </a:extLst>
          </p:cNvPr>
          <p:cNvSpPr>
            <a:spLocks noGrp="1"/>
          </p:cNvSpPr>
          <p:nvPr>
            <p:ph type="body" idx="1"/>
          </p:nvPr>
        </p:nvSpPr>
        <p:spPr>
          <a:xfrm>
            <a:off x="685801" y="780069"/>
            <a:ext cx="10628746" cy="6215035"/>
          </a:xfrm>
        </p:spPr>
        <p:txBody>
          <a:bodyPr/>
          <a:lstStyle/>
          <a:p>
            <a:r>
              <a:rPr lang="en-GB" sz="3600" b="1">
                <a:latin typeface="+mj-lt"/>
              </a:rPr>
              <a:t>Transition</a:t>
            </a:r>
          </a:p>
          <a:p>
            <a:pPr marL="0" indent="0">
              <a:buNone/>
            </a:pPr>
            <a:endParaRPr lang="en-GB" sz="2000">
              <a:solidFill>
                <a:srgbClr val="000000"/>
              </a:solidFill>
              <a:effectLst/>
              <a:latin typeface="Humnst777 Lt BT"/>
              <a:ea typeface="Calibri" panose="020F0502020204030204" pitchFamily="34" charset="0"/>
              <a:cs typeface="Humnst777 Lt BT"/>
            </a:endParaRPr>
          </a:p>
          <a:p>
            <a:pPr marL="0" indent="0">
              <a:buNone/>
            </a:pPr>
            <a:r>
              <a:rPr lang="en-GB" sz="2000">
                <a:solidFill>
                  <a:srgbClr val="000000"/>
                </a:solidFill>
                <a:effectLst/>
                <a:ea typeface="Calibri" panose="020F0502020204030204" pitchFamily="34" charset="0"/>
                <a:cs typeface="Humnst777 Lt BT"/>
              </a:rPr>
              <a:t>The </a:t>
            </a:r>
            <a:r>
              <a:rPr lang="en-GB" sz="2000">
                <a:effectLst/>
                <a:ea typeface="Calibri" panose="020F0502020204030204" pitchFamily="34" charset="0"/>
                <a:cs typeface="Humnst777 Lt BT"/>
              </a:rPr>
              <a:t>date of initial application across the public sector </a:t>
            </a:r>
            <a:r>
              <a:rPr lang="en-GB" sz="2000">
                <a:solidFill>
                  <a:srgbClr val="000000"/>
                </a:solidFill>
                <a:effectLst/>
                <a:ea typeface="Calibri" panose="020F0502020204030204" pitchFamily="34" charset="0"/>
                <a:cs typeface="Humnst777 Lt BT"/>
              </a:rPr>
              <a:t>is 1 April 2025.  </a:t>
            </a:r>
          </a:p>
          <a:p>
            <a:pPr marL="0" indent="0">
              <a:buNone/>
            </a:pPr>
            <a:r>
              <a:rPr lang="en-GB" sz="2000">
                <a:solidFill>
                  <a:srgbClr val="000000"/>
                </a:solidFill>
              </a:rPr>
              <a:t>On transition entities shall apply IFRS 17 on a fully retrospective basis.</a:t>
            </a:r>
          </a:p>
          <a:p>
            <a:pPr marL="0" indent="0">
              <a:lnSpc>
                <a:spcPct val="107000"/>
              </a:lnSpc>
              <a:spcAft>
                <a:spcPts val="800"/>
              </a:spcAft>
              <a:buNone/>
            </a:pPr>
            <a:r>
              <a:rPr lang="en-GB" sz="2000">
                <a:solidFill>
                  <a:srgbClr val="000000"/>
                </a:solidFill>
                <a:effectLst/>
                <a:ea typeface="Calibri" panose="020F0502020204030204" pitchFamily="34" charset="0"/>
                <a:cs typeface="Humnst777 Lt BT"/>
              </a:rPr>
              <a:t>The </a:t>
            </a:r>
            <a:r>
              <a:rPr lang="en-GB" sz="2000">
                <a:effectLst/>
                <a:ea typeface="Calibri" panose="020F0502020204030204" pitchFamily="34" charset="0"/>
                <a:cs typeface="Humnst777 Lt BT"/>
              </a:rPr>
              <a:t>transition date </a:t>
            </a:r>
            <a:r>
              <a:rPr lang="en-GB" sz="2000">
                <a:solidFill>
                  <a:srgbClr val="000000"/>
                </a:solidFill>
                <a:effectLst/>
                <a:ea typeface="Calibri" panose="020F0502020204030204" pitchFamily="34" charset="0"/>
                <a:cs typeface="Humnst777 Lt BT"/>
              </a:rPr>
              <a:t>is the beginning of the annual reporting period immediately preceding the date of initial application, </a:t>
            </a:r>
            <a:r>
              <a:rPr lang="en-GB" sz="2000">
                <a:solidFill>
                  <a:srgbClr val="000000"/>
                </a:solidFill>
                <a:ea typeface="Calibri" panose="020F0502020204030204" pitchFamily="34" charset="0"/>
                <a:cs typeface="Humnst777 Lt BT"/>
              </a:rPr>
              <a:t>so</a:t>
            </a:r>
            <a:r>
              <a:rPr lang="en-GB" sz="2000">
                <a:solidFill>
                  <a:srgbClr val="000000"/>
                </a:solidFill>
                <a:effectLst/>
                <a:ea typeface="Calibri" panose="020F0502020204030204" pitchFamily="34" charset="0"/>
                <a:cs typeface="Humnst777 Lt BT"/>
              </a:rPr>
              <a:t> 1 April 2024.</a:t>
            </a:r>
            <a:endParaRPr lang="en-GB" sz="2000">
              <a:solidFill>
                <a:srgbClr val="000000"/>
              </a:solidFill>
            </a:endParaRPr>
          </a:p>
          <a:p>
            <a:r>
              <a:rPr lang="en-GB" sz="2000">
                <a:solidFill>
                  <a:srgbClr val="000000"/>
                </a:solidFill>
              </a:rPr>
              <a:t>Per paragraph C3(a) an entity is not required to present quantitative information required under IAS 8 28(f) so no requirement to present the amount of adjustment to financial statement line items. </a:t>
            </a:r>
          </a:p>
          <a:p>
            <a:r>
              <a:rPr lang="en-GB" sz="2000">
                <a:solidFill>
                  <a:srgbClr val="000000"/>
                </a:solidFill>
              </a:rPr>
              <a:t>There </a:t>
            </a:r>
            <a:r>
              <a:rPr lang="en-GB" sz="2000" b="0" i="0" u="none" strike="noStrike" baseline="0">
                <a:solidFill>
                  <a:srgbClr val="000000"/>
                </a:solidFill>
              </a:rPr>
              <a:t>are </a:t>
            </a:r>
            <a:r>
              <a:rPr lang="en-GB" sz="2000" b="0" i="0" u="none" strike="noStrike" baseline="0"/>
              <a:t>several considerations </a:t>
            </a:r>
            <a:r>
              <a:rPr lang="en-GB" sz="2000" b="0" i="0" u="none" strike="noStrike" baseline="0">
                <a:solidFill>
                  <a:srgbClr val="000000"/>
                </a:solidFill>
              </a:rPr>
              <a:t>to evaluate as part of the transition to IFRS 17 including;</a:t>
            </a:r>
          </a:p>
          <a:p>
            <a:pPr marL="342900" indent="-342900">
              <a:buFont typeface="Arial" panose="020B0604020202020204" pitchFamily="34" charset="0"/>
              <a:buChar char="•"/>
            </a:pPr>
            <a:r>
              <a:rPr lang="en-GB" sz="2000" b="0" i="0" u="none" strike="noStrike" baseline="0">
                <a:solidFill>
                  <a:srgbClr val="000000"/>
                </a:solidFill>
              </a:rPr>
              <a:t>Inform, train and support stakeholders about the requirements and applications of the Standard,</a:t>
            </a:r>
          </a:p>
          <a:p>
            <a:pPr marL="342900" indent="-342900">
              <a:buFont typeface="Arial" panose="020B0604020202020204" pitchFamily="34" charset="0"/>
              <a:buChar char="•"/>
            </a:pPr>
            <a:r>
              <a:rPr lang="en-GB" sz="2000">
                <a:solidFill>
                  <a:srgbClr val="000000"/>
                </a:solidFill>
              </a:rPr>
              <a:t>Identifying and grouping contracts,</a:t>
            </a:r>
          </a:p>
          <a:p>
            <a:pPr marL="342900" indent="-342900">
              <a:buFont typeface="Arial" panose="020B0604020202020204" pitchFamily="34" charset="0"/>
              <a:buChar char="•"/>
            </a:pPr>
            <a:r>
              <a:rPr lang="en-GB" sz="2000" b="0" i="0" u="none" strike="noStrike" baseline="0">
                <a:solidFill>
                  <a:srgbClr val="000000"/>
                </a:solidFill>
              </a:rPr>
              <a:t>Assessing materiality for disclosure.</a:t>
            </a:r>
          </a:p>
          <a:p>
            <a:endParaRPr lang="en-GB" sz="2000" b="0" i="0" u="none" strike="noStrike" baseline="0">
              <a:solidFill>
                <a:srgbClr val="000000"/>
              </a:solidFill>
            </a:endParaRPr>
          </a:p>
          <a:p>
            <a:r>
              <a:rPr lang="en-GB" sz="2000" b="0" i="0" u="none" strike="noStrike" baseline="0">
                <a:solidFill>
                  <a:srgbClr val="000000"/>
                </a:solidFill>
              </a:rPr>
              <a:t> </a:t>
            </a:r>
          </a:p>
          <a:p>
            <a:endParaRPr lang="en-GB" sz="2000"/>
          </a:p>
        </p:txBody>
      </p:sp>
    </p:spTree>
    <p:extLst>
      <p:ext uri="{BB962C8B-B14F-4D97-AF65-F5344CB8AC3E}">
        <p14:creationId xmlns:p14="http://schemas.microsoft.com/office/powerpoint/2010/main" val="2538943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3AD4C8-5476-E2DA-4AE1-6211917ABC06}"/>
              </a:ext>
            </a:extLst>
          </p:cNvPr>
          <p:cNvSpPr>
            <a:spLocks noGrp="1"/>
          </p:cNvSpPr>
          <p:nvPr>
            <p:ph type="body" idx="1"/>
          </p:nvPr>
        </p:nvSpPr>
        <p:spPr>
          <a:xfrm>
            <a:off x="745532" y="745957"/>
            <a:ext cx="10700935" cy="5633337"/>
          </a:xfrm>
        </p:spPr>
        <p:txBody>
          <a:bodyPr/>
          <a:lstStyle/>
          <a:p>
            <a:pPr marL="0" indent="0">
              <a:buNone/>
            </a:pPr>
            <a:r>
              <a:rPr lang="en-GB" sz="3600" b="1">
                <a:latin typeface="+mj-lt"/>
              </a:rPr>
              <a:t>Alternative approach to transition: Fair value approach</a:t>
            </a:r>
          </a:p>
          <a:p>
            <a:pPr marL="0" indent="0">
              <a:buNone/>
            </a:pPr>
            <a:endParaRPr lang="en-GB" sz="1000">
              <a:latin typeface="+mj-lt"/>
            </a:endParaRPr>
          </a:p>
          <a:p>
            <a:pPr marL="0" indent="0">
              <a:buNone/>
            </a:pPr>
            <a:r>
              <a:rPr lang="en-GB" sz="2000"/>
              <a:t>If full retrospective restatement is impracticable, entities shall apply the fair value approach per IFRS 17 paragraphs C20-C24.</a:t>
            </a:r>
          </a:p>
          <a:p>
            <a:pPr marL="0" indent="0">
              <a:buNone/>
            </a:pPr>
            <a:r>
              <a:rPr lang="en-GB" sz="2000"/>
              <a:t>As noted in IAS 8 entities must make every reasonable effort to apply a new standard retrospectively before concluding impracticability. </a:t>
            </a:r>
          </a:p>
          <a:p>
            <a:r>
              <a:rPr lang="en-GB" sz="2000"/>
              <a:t>The insurance liability at transition using the fair value approach is measured at the higher of the fulfilment cashflows and fair value amount (these are graphically illustrated in the slides below):</a:t>
            </a:r>
          </a:p>
          <a:p>
            <a:r>
              <a:rPr lang="en-GB" sz="2000"/>
              <a:t>The fair value approach calculates CSM prospectively on the transition date (1 April 2024). </a:t>
            </a:r>
          </a:p>
          <a:p>
            <a:pPr marL="342900" indent="-342900">
              <a:buFont typeface="Arial" panose="020B0604020202020204" pitchFamily="34" charset="0"/>
              <a:buChar char="•"/>
            </a:pPr>
            <a:r>
              <a:rPr lang="en-GB" sz="2000"/>
              <a:t>If the fair value amount is higher than the fulfilment cashflows at transition, then the insurance liability is measured at the fair value amount. There is a CSM in this scenario, being the difference between the fair value and the fulfilment cashflows at transition. </a:t>
            </a:r>
          </a:p>
          <a:p>
            <a:pPr marL="342900" indent="-342900">
              <a:buFont typeface="Arial" panose="020B0604020202020204" pitchFamily="34" charset="0"/>
              <a:buChar char="•"/>
            </a:pPr>
            <a:r>
              <a:rPr lang="en-GB" sz="2000"/>
              <a:t>If the fair value is less than the fulfilment cashflows then the insurance liability at transition is measured at the fulfilment cashflows amount. There is a loss component in this scenario, being the difference between the fair value amount and the fulfilment cashflows at transition. </a:t>
            </a:r>
          </a:p>
          <a:p>
            <a:endParaRPr lang="en-GB" sz="2000"/>
          </a:p>
        </p:txBody>
      </p:sp>
    </p:spTree>
    <p:extLst>
      <p:ext uri="{BB962C8B-B14F-4D97-AF65-F5344CB8AC3E}">
        <p14:creationId xmlns:p14="http://schemas.microsoft.com/office/powerpoint/2010/main" val="3383409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1F44753-C509-013F-54E4-1DE64B3008A3}"/>
              </a:ext>
            </a:extLst>
          </p:cNvPr>
          <p:cNvSpPr>
            <a:spLocks noGrp="1"/>
          </p:cNvSpPr>
          <p:nvPr>
            <p:ph type="body" idx="1"/>
          </p:nvPr>
        </p:nvSpPr>
        <p:spPr>
          <a:xfrm>
            <a:off x="892029" y="778382"/>
            <a:ext cx="9897892" cy="1089529"/>
          </a:xfrm>
        </p:spPr>
        <p:txBody>
          <a:bodyPr/>
          <a:lstStyle/>
          <a:p>
            <a:r>
              <a:rPr lang="en-GB" sz="3600" b="1">
                <a:latin typeface="+mj-lt"/>
              </a:rPr>
              <a:t>The insurance liability at transition: fulfilment cash flows vs fair value</a:t>
            </a:r>
          </a:p>
        </p:txBody>
      </p:sp>
      <p:pic>
        <p:nvPicPr>
          <p:cNvPr id="4" name="Picture 3">
            <a:extLst>
              <a:ext uri="{FF2B5EF4-FFF2-40B4-BE49-F238E27FC236}">
                <a16:creationId xmlns:a16="http://schemas.microsoft.com/office/drawing/2014/main" id="{5A207ABC-BE2C-8B95-83C2-F3DC022C0558}"/>
              </a:ext>
            </a:extLst>
          </p:cNvPr>
          <p:cNvPicPr>
            <a:picLocks noChangeAspect="1"/>
          </p:cNvPicPr>
          <p:nvPr/>
        </p:nvPicPr>
        <p:blipFill>
          <a:blip r:embed="rId2"/>
          <a:stretch>
            <a:fillRect/>
          </a:stretch>
        </p:blipFill>
        <p:spPr>
          <a:xfrm>
            <a:off x="875430" y="2164080"/>
            <a:ext cx="10439116" cy="3370773"/>
          </a:xfrm>
          <a:prstGeom prst="rect">
            <a:avLst/>
          </a:prstGeom>
        </p:spPr>
      </p:pic>
    </p:spTree>
    <p:extLst>
      <p:ext uri="{BB962C8B-B14F-4D97-AF65-F5344CB8AC3E}">
        <p14:creationId xmlns:p14="http://schemas.microsoft.com/office/powerpoint/2010/main" val="2738455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A5E74C-0C13-04B8-6CC4-65581322A06A}"/>
              </a:ext>
            </a:extLst>
          </p:cNvPr>
          <p:cNvSpPr>
            <a:spLocks noGrp="1"/>
          </p:cNvSpPr>
          <p:nvPr>
            <p:ph type="body" idx="1"/>
          </p:nvPr>
        </p:nvSpPr>
        <p:spPr>
          <a:xfrm>
            <a:off x="1016243" y="1685237"/>
            <a:ext cx="10159514" cy="3929281"/>
          </a:xfrm>
        </p:spPr>
        <p:txBody>
          <a:bodyPr/>
          <a:lstStyle/>
          <a:p>
            <a:r>
              <a:rPr lang="en-GB" sz="2000" b="0" i="0" u="none" strike="noStrike" baseline="0">
                <a:solidFill>
                  <a:srgbClr val="000000"/>
                </a:solidFill>
                <a:latin typeface="Humnst777 Lt BT"/>
              </a:rPr>
              <a:t>For insurance contracts where a nil premium is charged and the fair value approach is being used to transition to IFRS 17 for those contracts, entities must measure the transition value of those contracts at fulfilment cashflows. 	</a:t>
            </a:r>
          </a:p>
          <a:p>
            <a:endParaRPr lang="en-GB" sz="2000" b="0" i="0" u="none" strike="noStrike" baseline="0">
              <a:solidFill>
                <a:srgbClr val="000000"/>
              </a:solidFill>
              <a:latin typeface="Humnst777 Lt BT"/>
            </a:endParaRPr>
          </a:p>
          <a:p>
            <a:r>
              <a:rPr lang="en-GB" sz="2000" b="0" i="0" u="none" strike="noStrike" baseline="0">
                <a:solidFill>
                  <a:srgbClr val="000000"/>
                </a:solidFill>
                <a:latin typeface="Humnst777 Lt BT"/>
              </a:rPr>
              <a:t>This is to avoid situations where the transition value of insurance contracts with a nil premium charged results in a significant CSM being recognised on transition for central government contracts.</a:t>
            </a:r>
            <a:endParaRPr lang="en-GB" sz="2000">
              <a:solidFill>
                <a:srgbClr val="000000"/>
              </a:solidFill>
              <a:latin typeface="Humnst777 Lt BT"/>
            </a:endParaRPr>
          </a:p>
          <a:p>
            <a:endParaRPr lang="en-GB" sz="2000" b="0" i="0" u="none" strike="noStrike" baseline="0">
              <a:solidFill>
                <a:srgbClr val="000000"/>
              </a:solidFill>
              <a:latin typeface="Humnst777 Lt BT"/>
            </a:endParaRPr>
          </a:p>
          <a:p>
            <a:r>
              <a:rPr lang="en-GB" sz="2000" b="0" i="0" u="none" strike="noStrike" baseline="0">
                <a:solidFill>
                  <a:srgbClr val="000000"/>
                </a:solidFill>
                <a:latin typeface="Humnst777 Lt BT"/>
              </a:rPr>
              <a:t>The IFRS 17 measurement basis allows the recognition and measurement of insurance liabilities on a more realistic and consistent basis reflecting the entity’s risk profile and cash flow characteristics more closely than market participant’s assumptions about identical exit values under IFRS 13.</a:t>
            </a:r>
          </a:p>
        </p:txBody>
      </p:sp>
      <p:sp>
        <p:nvSpPr>
          <p:cNvPr id="3" name="TextBox 2">
            <a:extLst>
              <a:ext uri="{FF2B5EF4-FFF2-40B4-BE49-F238E27FC236}">
                <a16:creationId xmlns:a16="http://schemas.microsoft.com/office/drawing/2014/main" id="{94122253-6953-41A1-8E75-F984F1594706}"/>
              </a:ext>
            </a:extLst>
          </p:cNvPr>
          <p:cNvSpPr txBox="1"/>
          <p:nvPr/>
        </p:nvSpPr>
        <p:spPr>
          <a:xfrm>
            <a:off x="908627" y="661736"/>
            <a:ext cx="10010274" cy="646331"/>
          </a:xfrm>
          <a:prstGeom prst="rect">
            <a:avLst/>
          </a:prstGeom>
          <a:noFill/>
        </p:spPr>
        <p:txBody>
          <a:bodyPr wrap="square" rtlCol="0">
            <a:spAutoFit/>
          </a:bodyPr>
          <a:lstStyle/>
          <a:p>
            <a:r>
              <a:rPr lang="en-GB" sz="3600" b="1">
                <a:latin typeface="+mj-lt"/>
              </a:rPr>
              <a:t>FReM adaptation regarding fulfilment cashflows</a:t>
            </a:r>
            <a:endParaRPr lang="en-GB" sz="3600" b="1">
              <a:solidFill>
                <a:srgbClr val="000000"/>
              </a:solidFill>
              <a:latin typeface="+mj-lt"/>
            </a:endParaRPr>
          </a:p>
        </p:txBody>
      </p:sp>
    </p:spTree>
    <p:extLst>
      <p:ext uri="{BB962C8B-B14F-4D97-AF65-F5344CB8AC3E}">
        <p14:creationId xmlns:p14="http://schemas.microsoft.com/office/powerpoint/2010/main" val="36762433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BB0BBF-A1E1-D076-9600-1824518BAD0B}"/>
              </a:ext>
            </a:extLst>
          </p:cNvPr>
          <p:cNvSpPr>
            <a:spLocks noGrp="1"/>
          </p:cNvSpPr>
          <p:nvPr>
            <p:ph type="body" idx="1"/>
          </p:nvPr>
        </p:nvSpPr>
        <p:spPr>
          <a:xfrm>
            <a:off x="893040" y="797140"/>
            <a:ext cx="10405919" cy="590931"/>
          </a:xfrm>
        </p:spPr>
        <p:txBody>
          <a:bodyPr/>
          <a:lstStyle/>
          <a:p>
            <a:r>
              <a:rPr lang="en-GB" sz="3600" b="1">
                <a:latin typeface="+mj-lt"/>
              </a:rPr>
              <a:t>Disclosure</a:t>
            </a:r>
          </a:p>
        </p:txBody>
      </p:sp>
      <p:sp>
        <p:nvSpPr>
          <p:cNvPr id="3" name="TextBox 2">
            <a:extLst>
              <a:ext uri="{FF2B5EF4-FFF2-40B4-BE49-F238E27FC236}">
                <a16:creationId xmlns:a16="http://schemas.microsoft.com/office/drawing/2014/main" id="{BD1EBAD3-4D7A-7789-0331-F25A5829435D}"/>
              </a:ext>
            </a:extLst>
          </p:cNvPr>
          <p:cNvSpPr txBox="1"/>
          <p:nvPr/>
        </p:nvSpPr>
        <p:spPr>
          <a:xfrm>
            <a:off x="893040" y="1406093"/>
            <a:ext cx="10521373" cy="4524315"/>
          </a:xfrm>
          <a:prstGeom prst="rect">
            <a:avLst/>
          </a:prstGeom>
          <a:noFill/>
        </p:spPr>
        <p:txBody>
          <a:bodyPr wrap="square" rtlCol="0">
            <a:spAutoFit/>
          </a:bodyPr>
          <a:lstStyle/>
          <a:p>
            <a:r>
              <a:rPr lang="en-GB">
                <a:effectLst/>
                <a:latin typeface="Calibri" panose="020F0502020204030204" pitchFamily="34" charset="0"/>
                <a:ea typeface="Calibri" panose="020F0502020204030204" pitchFamily="34" charset="0"/>
                <a:cs typeface="Times New Roman" panose="02020603050405020304" pitchFamily="18" charset="0"/>
              </a:rPr>
              <a:t>Except where excluded by the HMT’s adaptations an entity shall disclose qualitative and quantitative information about:</a:t>
            </a:r>
          </a:p>
          <a:p>
            <a:pPr marL="342900" indent="-342900">
              <a:buFont typeface="+mj-lt"/>
              <a:buAutoNum type="alphaLcParenR"/>
            </a:pPr>
            <a:r>
              <a:rPr lang="en-GB">
                <a:effectLst/>
                <a:latin typeface="Calibri" panose="020F0502020204030204" pitchFamily="34" charset="0"/>
                <a:ea typeface="Calibri" panose="020F0502020204030204" pitchFamily="34" charset="0"/>
                <a:cs typeface="Times New Roman" panose="02020603050405020304" pitchFamily="18" charset="0"/>
              </a:rPr>
              <a:t>the amounts recognised in its financial statements for contracts within the scope of IFRS 17, covering only the key elements (see paragraphs 97–116),</a:t>
            </a:r>
          </a:p>
          <a:p>
            <a:pPr marL="342900" indent="-342900">
              <a:buFont typeface="+mj-lt"/>
              <a:buAutoNum type="alphaLcParenR"/>
            </a:pPr>
            <a:r>
              <a:rPr lang="en-GB">
                <a:effectLst/>
                <a:latin typeface="Calibri" panose="020F0502020204030204" pitchFamily="34" charset="0"/>
                <a:ea typeface="Calibri" panose="020F0502020204030204" pitchFamily="34" charset="0"/>
                <a:cs typeface="Times New Roman" panose="02020603050405020304" pitchFamily="18" charset="0"/>
              </a:rPr>
              <a:t>the significant judgements, and changes in those judgements, made when applying IFRS 17 (see paragraphs 117–118), and</a:t>
            </a:r>
          </a:p>
          <a:p>
            <a:pPr marL="342900" indent="-342900">
              <a:buFont typeface="+mj-lt"/>
              <a:buAutoNum type="alphaLcParenR"/>
            </a:pPr>
            <a:r>
              <a:rPr lang="en-GB">
                <a:effectLst/>
                <a:latin typeface="Calibri" panose="020F0502020204030204" pitchFamily="34" charset="0"/>
                <a:ea typeface="Calibri" panose="020F0502020204030204" pitchFamily="34" charset="0"/>
                <a:cs typeface="Times New Roman" panose="02020603050405020304" pitchFamily="18" charset="0"/>
              </a:rPr>
              <a:t>the nature and extent of the risks from contracts within the scope of IFRS 17 (see paragraphs 121–132).</a:t>
            </a:r>
          </a:p>
          <a:p>
            <a:r>
              <a:rPr lang="en-GB">
                <a:latin typeface="Calibri" panose="020F0502020204030204" pitchFamily="34" charset="0"/>
                <a:ea typeface="Calibri" panose="020F0502020204030204" pitchFamily="34" charset="0"/>
                <a:cs typeface="Times New Roman" panose="02020603050405020304" pitchFamily="18" charset="0"/>
              </a:rPr>
              <a:t>Note that on transition the impact on each financial statement line item is not required to be disclosed.</a:t>
            </a:r>
            <a:endParaRPr lang="en-GB">
              <a:effectLst/>
              <a:latin typeface="Calibri" panose="020F0502020204030204" pitchFamily="34" charset="0"/>
              <a:ea typeface="Calibri" panose="020F0502020204030204" pitchFamily="34" charset="0"/>
              <a:cs typeface="Times New Roman" panose="02020603050405020304" pitchFamily="18" charset="0"/>
            </a:endParaRPr>
          </a:p>
          <a:p>
            <a:endParaRPr lang="en-GB">
              <a:latin typeface="Calibri" panose="020F0502020204030204" pitchFamily="34" charset="0"/>
              <a:ea typeface="Calibri" panose="020F0502020204030204" pitchFamily="34" charset="0"/>
              <a:cs typeface="Times New Roman" panose="02020603050405020304" pitchFamily="18" charset="0"/>
            </a:endParaRPr>
          </a:p>
          <a:p>
            <a:r>
              <a:rPr lang="en-GB">
                <a:effectLst/>
                <a:latin typeface="Calibri" panose="020F0502020204030204" pitchFamily="34" charset="0"/>
                <a:ea typeface="Calibri" panose="020F0502020204030204" pitchFamily="34" charset="0"/>
                <a:cs typeface="Times New Roman" panose="02020603050405020304" pitchFamily="18" charset="0"/>
              </a:rPr>
              <a:t>The HMT’s adaptations </a:t>
            </a:r>
            <a:r>
              <a:rPr lang="en-GB">
                <a:latin typeface="Calibri" panose="020F0502020204030204" pitchFamily="34" charset="0"/>
                <a:ea typeface="Calibri" panose="020F0502020204030204" pitchFamily="34" charset="0"/>
                <a:cs typeface="Times New Roman" panose="02020603050405020304" pitchFamily="18" charset="0"/>
              </a:rPr>
              <a:t>remove</a:t>
            </a:r>
            <a:r>
              <a:rPr lang="en-GB">
                <a:effectLst/>
                <a:latin typeface="Calibri" panose="020F0502020204030204" pitchFamily="34" charset="0"/>
                <a:ea typeface="Calibri" panose="020F0502020204030204" pitchFamily="34" charset="0"/>
                <a:cs typeface="Times New Roman" panose="02020603050405020304" pitchFamily="18" charset="0"/>
              </a:rPr>
              <a:t> the following disclosure requirements:</a:t>
            </a:r>
          </a:p>
          <a:p>
            <a:pPr marL="342900" lvl="0" indent="-342900">
              <a:buFont typeface="Calibri" panose="020F0502020204030204" pitchFamily="34" charset="0"/>
              <a:buChar char="-"/>
            </a:pPr>
            <a:r>
              <a:rPr lang="en-GB">
                <a:effectLst/>
                <a:latin typeface="Calibri" panose="020F0502020204030204" pitchFamily="34" charset="0"/>
                <a:ea typeface="Calibri" panose="020F0502020204030204" pitchFamily="34" charset="0"/>
                <a:cs typeface="Times New Roman" panose="02020603050405020304" pitchFamily="18" charset="0"/>
              </a:rPr>
              <a:t>the requirement in paragraph 119 to disclose the confidence level used to determine the risk adjustment for non-financial risk.</a:t>
            </a:r>
          </a:p>
          <a:p>
            <a:pPr marL="342900" lvl="0" indent="-342900">
              <a:buFont typeface="Calibri" panose="020F0502020204030204" pitchFamily="34" charset="0"/>
              <a:buChar char="-"/>
            </a:pPr>
            <a:r>
              <a:rPr lang="en-GB">
                <a:effectLst/>
                <a:latin typeface="Calibri" panose="020F0502020204030204" pitchFamily="34" charset="0"/>
                <a:ea typeface="Calibri" panose="020F0502020204030204" pitchFamily="34" charset="0"/>
                <a:cs typeface="Times New Roman" panose="02020603050405020304" pitchFamily="18" charset="0"/>
              </a:rPr>
              <a:t>the requirement in paragraph 120 to disclose</a:t>
            </a:r>
            <a:r>
              <a:rPr lang="en-GB" b="1">
                <a:effectLst/>
                <a:latin typeface="Calibri" panose="020F0502020204030204" pitchFamily="34" charset="0"/>
                <a:ea typeface="Calibri" panose="020F0502020204030204" pitchFamily="34" charset="0"/>
                <a:cs typeface="Times New Roman" panose="02020603050405020304" pitchFamily="18" charset="0"/>
              </a:rPr>
              <a:t> </a:t>
            </a:r>
            <a:r>
              <a:rPr lang="en-GB">
                <a:effectLst/>
                <a:latin typeface="Calibri" panose="020F0502020204030204" pitchFamily="34" charset="0"/>
                <a:ea typeface="Calibri" panose="020F0502020204030204" pitchFamily="34" charset="0"/>
                <a:cs typeface="Times New Roman" panose="02020603050405020304" pitchFamily="18" charset="0"/>
              </a:rPr>
              <a:t>the yield curve where entities use financial instrument discount rate stated in PES papers</a:t>
            </a:r>
            <a:r>
              <a:rPr lang="en-GB" b="1">
                <a:effectLst/>
                <a:latin typeface="Calibri" panose="020F0502020204030204" pitchFamily="34" charset="0"/>
                <a:ea typeface="Calibri" panose="020F0502020204030204" pitchFamily="34" charset="0"/>
                <a:cs typeface="Times New Roman" panose="02020603050405020304" pitchFamily="18" charset="0"/>
              </a:rPr>
              <a:t>.</a:t>
            </a:r>
            <a:r>
              <a:rPr lang="en-GB">
                <a:effectLst/>
                <a:latin typeface="Calibri" panose="020F0502020204030204" pitchFamily="34" charset="0"/>
                <a:ea typeface="Calibri" panose="020F0502020204030204" pitchFamily="34" charset="0"/>
                <a:cs typeface="Times New Roman" panose="02020603050405020304" pitchFamily="18" charset="0"/>
              </a:rPr>
              <a:t> </a:t>
            </a:r>
            <a:endParaRPr lang="en-GB">
              <a:latin typeface="Calibri" panose="020F0502020204030204" pitchFamily="34" charset="0"/>
              <a:ea typeface="Calibri" panose="020F0502020204030204" pitchFamily="34" charset="0"/>
              <a:cs typeface="Times New Roman" panose="02020603050405020304" pitchFamily="18" charset="0"/>
            </a:endParaRPr>
          </a:p>
          <a:p>
            <a:r>
              <a:rPr lang="en-GB">
                <a:solidFill>
                  <a:srgbClr val="000000"/>
                </a:solidFill>
              </a:rPr>
              <a:t>The </a:t>
            </a:r>
            <a:r>
              <a:rPr lang="en-GB" b="0" i="0" u="none" strike="noStrike" baseline="0">
                <a:solidFill>
                  <a:srgbClr val="000000"/>
                </a:solidFill>
              </a:rPr>
              <a:t>transition relief noted in IFRS 17 paragraph C28 is mandated in which an entity need not disclose previously unpublished information about claims development occurring five years before 31 March 2026. </a:t>
            </a:r>
            <a:endParaRPr lang="en-GB">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5838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50D1-C04F-4FEE-8AE2-3C00A5481048}"/>
              </a:ext>
              <a:ext uri="{C183D7F6-B498-43B3-948B-1728B52AA6E4}">
                <adec:decorative xmlns:adec="http://schemas.microsoft.com/office/drawing/2017/decorative" val="1"/>
              </a:ext>
            </a:extLst>
          </p:cNvPr>
          <p:cNvSpPr>
            <a:spLocks noGrp="1"/>
          </p:cNvSpPr>
          <p:nvPr>
            <p:ph type="title"/>
          </p:nvPr>
        </p:nvSpPr>
        <p:spPr/>
        <p:txBody>
          <a:bodyPr vert="horz" lIns="91440" tIns="45720" rIns="91440" bIns="45720" rtlCol="0">
            <a:spAutoFit/>
          </a:bodyPr>
          <a:lstStyle/>
          <a:p>
            <a:pPr>
              <a:spcBef>
                <a:spcPts val="1000"/>
              </a:spcBef>
              <a:buFont typeface="Arial" panose="020B0604020202020204" pitchFamily="34" charset="0"/>
            </a:pPr>
            <a:r>
              <a:rPr lang="en-GB">
                <a:latin typeface="Calibri Light" panose="020F0302020204030204" pitchFamily="34" charset="0"/>
                <a:ea typeface="+mn-ea"/>
                <a:cs typeface="Calibri Light" panose="020F0302020204030204" pitchFamily="34" charset="0"/>
              </a:rPr>
              <a:t>Budgeting under IFRS 17</a:t>
            </a:r>
          </a:p>
        </p:txBody>
      </p:sp>
    </p:spTree>
    <p:extLst>
      <p:ext uri="{BB962C8B-B14F-4D97-AF65-F5344CB8AC3E}">
        <p14:creationId xmlns:p14="http://schemas.microsoft.com/office/powerpoint/2010/main" val="4281937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4ADF0-B091-6ABF-14F7-C20C48893E58}"/>
              </a:ext>
            </a:extLst>
          </p:cNvPr>
          <p:cNvSpPr>
            <a:spLocks noGrp="1"/>
          </p:cNvSpPr>
          <p:nvPr>
            <p:ph type="body" idx="1"/>
          </p:nvPr>
        </p:nvSpPr>
        <p:spPr>
          <a:xfrm>
            <a:off x="877454" y="1588218"/>
            <a:ext cx="10008694" cy="4206280"/>
          </a:xfrm>
          <a:ln>
            <a:noFill/>
          </a:ln>
        </p:spPr>
        <p:txBody>
          <a:bodyPr/>
          <a:lstStyle/>
          <a:p>
            <a:pPr marL="0" indent="0">
              <a:buNone/>
            </a:pPr>
            <a:r>
              <a:rPr lang="en-GB" sz="2000" b="0" i="0" u="none" strike="noStrike" baseline="0">
                <a:solidFill>
                  <a:srgbClr val="000000"/>
                </a:solidFill>
              </a:rPr>
              <a:t>Under IFRS 17, insurance liabilities will be accounted for in a more consistent way than under IFRS 4.</a:t>
            </a:r>
          </a:p>
          <a:p>
            <a:pPr marL="0" indent="0">
              <a:buNone/>
            </a:pPr>
            <a:r>
              <a:rPr lang="en-GB" sz="2000" b="0" i="0" u="none" strike="noStrike" baseline="0">
                <a:solidFill>
                  <a:srgbClr val="000000"/>
                </a:solidFill>
              </a:rPr>
              <a:t>The budgeting treatment reflects both IFRS and national accounts impacts</a:t>
            </a:r>
            <a:r>
              <a:rPr lang="en-GB" sz="2000">
                <a:solidFill>
                  <a:srgbClr val="000000"/>
                </a:solidFill>
              </a:rPr>
              <a:t>. There are similarities to provisions treatment, but insurance expenditure will score to CDEL</a:t>
            </a:r>
            <a:r>
              <a:rPr lang="en-GB" sz="2000" b="0" i="0" u="none" strike="noStrike" baseline="0">
                <a:solidFill>
                  <a:srgbClr val="000000"/>
                </a:solidFill>
              </a:rPr>
              <a:t> </a:t>
            </a:r>
          </a:p>
          <a:p>
            <a:pPr marL="0" indent="0">
              <a:buNone/>
            </a:pPr>
            <a:r>
              <a:rPr lang="en-GB" sz="2000" b="0" i="0" u="none" strike="noStrike" baseline="0">
                <a:solidFill>
                  <a:srgbClr val="000000"/>
                </a:solidFill>
              </a:rPr>
              <a:t>The budgeting treatment recognises the movements of the liability on the SoFP as well as the initial recognition and any movements that appear in the SoCNE. It does however score insurance expenditure to CDEL. Entities need to be aware that income and expenditure movements relating to insurance contracts will score to different budgeting currencies.</a:t>
            </a:r>
          </a:p>
          <a:p>
            <a:r>
              <a:rPr lang="en-GB" sz="2000">
                <a:solidFill>
                  <a:srgbClr val="000000"/>
                </a:solidFill>
              </a:rPr>
              <a:t>Scoring the separate elements to the transaction in this way ensures that the information required for the national accounts is available and allows HM Treasury to control spending in support of the fiscal framework</a:t>
            </a:r>
            <a:r>
              <a:rPr lang="en-GB" sz="2000">
                <a:solidFill>
                  <a:srgbClr val="000000"/>
                </a:solidFill>
                <a:latin typeface="Humnst777 Lt BT"/>
              </a:rPr>
              <a:t>. </a:t>
            </a:r>
            <a:endParaRPr lang="en-GB" sz="2000" b="0" i="0" u="none" strike="noStrike" baseline="0">
              <a:solidFill>
                <a:srgbClr val="000000"/>
              </a:solidFill>
            </a:endParaRPr>
          </a:p>
          <a:p>
            <a:pPr marL="0" indent="0">
              <a:buNone/>
            </a:pPr>
            <a:r>
              <a:rPr lang="en-GB" sz="2000" b="0" i="0" u="none" strike="noStrike" baseline="0">
                <a:solidFill>
                  <a:srgbClr val="000000"/>
                </a:solidFill>
              </a:rPr>
              <a:t>The HMT guidance gives worked examples two of which are reproduced in the following slides after providing a quick refresher on budgeting for provisions. </a:t>
            </a:r>
          </a:p>
        </p:txBody>
      </p:sp>
      <p:sp>
        <p:nvSpPr>
          <p:cNvPr id="2" name="Title 1">
            <a:extLst>
              <a:ext uri="{FF2B5EF4-FFF2-40B4-BE49-F238E27FC236}">
                <a16:creationId xmlns:a16="http://schemas.microsoft.com/office/drawing/2014/main" id="{AF426582-89AE-EB6D-4EAA-54826403E8F5}"/>
              </a:ext>
            </a:extLst>
          </p:cNvPr>
          <p:cNvSpPr>
            <a:spLocks noGrp="1"/>
          </p:cNvSpPr>
          <p:nvPr>
            <p:ph type="title" idx="4294967295"/>
          </p:nvPr>
        </p:nvSpPr>
        <p:spPr>
          <a:xfrm>
            <a:off x="877454" y="721895"/>
            <a:ext cx="10515600" cy="742752"/>
          </a:xfrm>
          <a:noFill/>
          <a:ln>
            <a:noFill/>
          </a:ln>
        </p:spPr>
        <p:txBody>
          <a:bodyPr>
            <a:normAutofit/>
          </a:bodyPr>
          <a:lstStyle/>
          <a:p>
            <a:r>
              <a:rPr lang="en-GB" sz="3600" b="1"/>
              <a:t>Budgeting approach to IFRS 17 </a:t>
            </a:r>
          </a:p>
        </p:txBody>
      </p:sp>
    </p:spTree>
    <p:extLst>
      <p:ext uri="{BB962C8B-B14F-4D97-AF65-F5344CB8AC3E}">
        <p14:creationId xmlns:p14="http://schemas.microsoft.com/office/powerpoint/2010/main" val="257248441"/>
      </p:ext>
    </p:extLst>
  </p:cSld>
  <p:clrMapOvr>
    <a:masterClrMapping/>
  </p:clrMapOvr>
  <mc:AlternateContent xmlns:mc="http://schemas.openxmlformats.org/markup-compatibility/2006" xmlns:p14="http://schemas.microsoft.com/office/powerpoint/2010/main">
    <mc:Choice Requires="p14">
      <p:transition spd="slow" p14:dur="2000" advTm="1629"/>
    </mc:Choice>
    <mc:Fallback xmlns="">
      <p:transition spd="slow" advTm="16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96EE28-E73A-3CE3-8B11-D4B4B4D31432}"/>
              </a:ext>
            </a:extLst>
          </p:cNvPr>
          <p:cNvSpPr>
            <a:spLocks noGrp="1"/>
          </p:cNvSpPr>
          <p:nvPr>
            <p:ph type="body" idx="1"/>
          </p:nvPr>
        </p:nvSpPr>
        <p:spPr>
          <a:xfrm>
            <a:off x="893040" y="887545"/>
            <a:ext cx="10405919" cy="590931"/>
          </a:xfrm>
        </p:spPr>
        <p:txBody>
          <a:bodyPr/>
          <a:lstStyle/>
          <a:p>
            <a:r>
              <a:rPr lang="en-GB" sz="3600" b="1">
                <a:latin typeface="+mj-lt"/>
              </a:rPr>
              <a:t>Why IFRS 17 is replacing IFRS 4</a:t>
            </a:r>
          </a:p>
        </p:txBody>
      </p:sp>
      <p:sp>
        <p:nvSpPr>
          <p:cNvPr id="3" name="TextBox 2">
            <a:extLst>
              <a:ext uri="{FF2B5EF4-FFF2-40B4-BE49-F238E27FC236}">
                <a16:creationId xmlns:a16="http://schemas.microsoft.com/office/drawing/2014/main" id="{ED2D259B-CA9B-412C-887C-09DC54D0D436}"/>
              </a:ext>
            </a:extLst>
          </p:cNvPr>
          <p:cNvSpPr txBox="1"/>
          <p:nvPr/>
        </p:nvSpPr>
        <p:spPr>
          <a:xfrm>
            <a:off x="1034716" y="1891634"/>
            <a:ext cx="10279829" cy="4370427"/>
          </a:xfrm>
          <a:prstGeom prst="rect">
            <a:avLst/>
          </a:prstGeom>
          <a:noFill/>
        </p:spPr>
        <p:txBody>
          <a:bodyPr wrap="square" rtlCol="0">
            <a:spAutoFit/>
          </a:bodyPr>
          <a:lstStyle/>
          <a:p>
            <a:r>
              <a:rPr lang="en-GB" sz="2000"/>
              <a:t>IFRS 4 defined insurance contracts and this content is carried forward in IFRS 17. </a:t>
            </a:r>
          </a:p>
          <a:p>
            <a:endParaRPr lang="en-GB" sz="2000"/>
          </a:p>
          <a:p>
            <a:r>
              <a:rPr lang="en-GB" sz="2000"/>
              <a:t>However, IFRS 4 allowed entities to use a wide variety of approaches in accounting for insurance contracts. In contrast IFRS 17 provides comprehensive accounting requirements for insurance contracts.</a:t>
            </a:r>
          </a:p>
          <a:p>
            <a:endParaRPr lang="en-GB" sz="2000"/>
          </a:p>
          <a:p>
            <a:r>
              <a:rPr lang="en-GB" sz="2000"/>
              <a:t>Government entities may issue contracts that have the legal form of insurance but may not be insurance; some contracts that don’t have the legal form of insurance may be insurance. </a:t>
            </a:r>
          </a:p>
          <a:p>
            <a:endParaRPr lang="en-GB" sz="2000"/>
          </a:p>
          <a:p>
            <a:r>
              <a:rPr lang="en-GB" sz="2000"/>
              <a:t>IFRS 17 requires these contracts to be consistently recognised, measured and presented in financial statements in accordance with its principles to allow users to more fully assess how public money is being allocated to cover insurance risks by government entities implicitly or explicitly issuing insurance contracts.</a:t>
            </a:r>
          </a:p>
          <a:p>
            <a:endParaRPr lang="en-GB"/>
          </a:p>
        </p:txBody>
      </p:sp>
    </p:spTree>
    <p:extLst>
      <p:ext uri="{BB962C8B-B14F-4D97-AF65-F5344CB8AC3E}">
        <p14:creationId xmlns:p14="http://schemas.microsoft.com/office/powerpoint/2010/main" val="32950465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426FA9-C7F6-F9A7-97CD-68B964D7220E}"/>
              </a:ext>
            </a:extLst>
          </p:cNvPr>
          <p:cNvPicPr>
            <a:picLocks noChangeAspect="1"/>
          </p:cNvPicPr>
          <p:nvPr/>
        </p:nvPicPr>
        <p:blipFill>
          <a:blip r:embed="rId2"/>
          <a:stretch>
            <a:fillRect/>
          </a:stretch>
        </p:blipFill>
        <p:spPr>
          <a:xfrm>
            <a:off x="836307" y="1763488"/>
            <a:ext cx="10239130" cy="3872204"/>
          </a:xfrm>
          <a:prstGeom prst="rect">
            <a:avLst/>
          </a:prstGeom>
        </p:spPr>
      </p:pic>
      <p:sp>
        <p:nvSpPr>
          <p:cNvPr id="2" name="Title 1">
            <a:extLst>
              <a:ext uri="{FF2B5EF4-FFF2-40B4-BE49-F238E27FC236}">
                <a16:creationId xmlns:a16="http://schemas.microsoft.com/office/drawing/2014/main" id="{A4B26112-9DDC-9D19-8175-3003083D4005}"/>
              </a:ext>
            </a:extLst>
          </p:cNvPr>
          <p:cNvSpPr txBox="1">
            <a:spLocks/>
          </p:cNvSpPr>
          <p:nvPr/>
        </p:nvSpPr>
        <p:spPr>
          <a:xfrm>
            <a:off x="1153922" y="721895"/>
            <a:ext cx="10239131" cy="742752"/>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a:t>Budgeting for provisions </a:t>
            </a:r>
          </a:p>
        </p:txBody>
      </p:sp>
    </p:spTree>
    <p:extLst>
      <p:ext uri="{BB962C8B-B14F-4D97-AF65-F5344CB8AC3E}">
        <p14:creationId xmlns:p14="http://schemas.microsoft.com/office/powerpoint/2010/main" val="3694364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424A7-B650-C070-2FAD-06BC85DE3836}"/>
              </a:ext>
            </a:extLst>
          </p:cNvPr>
          <p:cNvSpPr txBox="1">
            <a:spLocks/>
          </p:cNvSpPr>
          <p:nvPr/>
        </p:nvSpPr>
        <p:spPr>
          <a:xfrm>
            <a:off x="1153922" y="684571"/>
            <a:ext cx="10239131" cy="742752"/>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a:t>Budgeting for onerous IFRS 17 contract </a:t>
            </a:r>
          </a:p>
        </p:txBody>
      </p:sp>
      <p:pic>
        <p:nvPicPr>
          <p:cNvPr id="5" name="Picture 4">
            <a:extLst>
              <a:ext uri="{FF2B5EF4-FFF2-40B4-BE49-F238E27FC236}">
                <a16:creationId xmlns:a16="http://schemas.microsoft.com/office/drawing/2014/main" id="{0CE71A65-EFE0-C1CD-A632-88EC1EC913D2}"/>
              </a:ext>
            </a:extLst>
          </p:cNvPr>
          <p:cNvPicPr>
            <a:picLocks noChangeAspect="1"/>
          </p:cNvPicPr>
          <p:nvPr/>
        </p:nvPicPr>
        <p:blipFill>
          <a:blip r:embed="rId2"/>
          <a:stretch>
            <a:fillRect/>
          </a:stretch>
        </p:blipFill>
        <p:spPr>
          <a:xfrm>
            <a:off x="1153922" y="1452562"/>
            <a:ext cx="9498036" cy="4354680"/>
          </a:xfrm>
          <a:prstGeom prst="rect">
            <a:avLst/>
          </a:prstGeom>
        </p:spPr>
      </p:pic>
    </p:spTree>
    <p:extLst>
      <p:ext uri="{BB962C8B-B14F-4D97-AF65-F5344CB8AC3E}">
        <p14:creationId xmlns:p14="http://schemas.microsoft.com/office/powerpoint/2010/main" val="105201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9C6627-A00B-B146-70AA-44EFFE1E599B}"/>
              </a:ext>
            </a:extLst>
          </p:cNvPr>
          <p:cNvSpPr txBox="1">
            <a:spLocks/>
          </p:cNvSpPr>
          <p:nvPr/>
        </p:nvSpPr>
        <p:spPr>
          <a:xfrm>
            <a:off x="1153922" y="684571"/>
            <a:ext cx="10239131" cy="742752"/>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a:t>Budgeting for profitable IFRS 17 contract </a:t>
            </a:r>
          </a:p>
        </p:txBody>
      </p:sp>
      <p:pic>
        <p:nvPicPr>
          <p:cNvPr id="6" name="Picture 5">
            <a:extLst>
              <a:ext uri="{FF2B5EF4-FFF2-40B4-BE49-F238E27FC236}">
                <a16:creationId xmlns:a16="http://schemas.microsoft.com/office/drawing/2014/main" id="{81BFD458-B741-AA70-543E-F2DBF0A7D622}"/>
              </a:ext>
            </a:extLst>
          </p:cNvPr>
          <p:cNvPicPr>
            <a:picLocks noChangeAspect="1"/>
          </p:cNvPicPr>
          <p:nvPr/>
        </p:nvPicPr>
        <p:blipFill>
          <a:blip r:embed="rId2"/>
          <a:stretch>
            <a:fillRect/>
          </a:stretch>
        </p:blipFill>
        <p:spPr>
          <a:xfrm>
            <a:off x="930441" y="1319212"/>
            <a:ext cx="10462611" cy="4536156"/>
          </a:xfrm>
          <a:prstGeom prst="rect">
            <a:avLst/>
          </a:prstGeom>
        </p:spPr>
      </p:pic>
    </p:spTree>
    <p:extLst>
      <p:ext uri="{BB962C8B-B14F-4D97-AF65-F5344CB8AC3E}">
        <p14:creationId xmlns:p14="http://schemas.microsoft.com/office/powerpoint/2010/main" val="359444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50D1-C04F-4FEE-8AE2-3C00A5481048}"/>
              </a:ext>
              <a:ext uri="{C183D7F6-B498-43B3-948B-1728B52AA6E4}">
                <adec:decorative xmlns:adec="http://schemas.microsoft.com/office/drawing/2017/decorative" val="1"/>
              </a:ext>
            </a:extLst>
          </p:cNvPr>
          <p:cNvSpPr>
            <a:spLocks noGrp="1"/>
          </p:cNvSpPr>
          <p:nvPr>
            <p:ph type="title"/>
          </p:nvPr>
        </p:nvSpPr>
        <p:spPr/>
        <p:txBody>
          <a:bodyPr vert="horz" lIns="91440" tIns="45720" rIns="91440" bIns="45720" rtlCol="0">
            <a:spAutoFit/>
          </a:bodyPr>
          <a:lstStyle/>
          <a:p>
            <a:pPr>
              <a:spcBef>
                <a:spcPts val="1000"/>
              </a:spcBef>
              <a:buFont typeface="Arial" panose="020B0604020202020204" pitchFamily="34" charset="0"/>
            </a:pPr>
            <a:r>
              <a:rPr lang="en-GB">
                <a:latin typeface="Calibri Light" panose="020F0302020204030204" pitchFamily="34" charset="0"/>
                <a:ea typeface="+mn-ea"/>
                <a:cs typeface="Calibri Light" panose="020F0302020204030204" pitchFamily="34" charset="0"/>
              </a:rPr>
              <a:t>HMT interpretations and adaptations for IFRS 17</a:t>
            </a:r>
          </a:p>
        </p:txBody>
      </p:sp>
    </p:spTree>
    <p:extLst>
      <p:ext uri="{BB962C8B-B14F-4D97-AF65-F5344CB8AC3E}">
        <p14:creationId xmlns:p14="http://schemas.microsoft.com/office/powerpoint/2010/main" val="1442425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F4730E-54BB-A053-42CC-7060965229AA}"/>
              </a:ext>
            </a:extLst>
          </p:cNvPr>
          <p:cNvSpPr>
            <a:spLocks noGrp="1"/>
          </p:cNvSpPr>
          <p:nvPr>
            <p:ph type="body" idx="1"/>
          </p:nvPr>
        </p:nvSpPr>
        <p:spPr>
          <a:xfrm>
            <a:off x="908627" y="854761"/>
            <a:ext cx="10405919" cy="5865195"/>
          </a:xfrm>
        </p:spPr>
        <p:txBody>
          <a:bodyPr/>
          <a:lstStyle/>
          <a:p>
            <a:r>
              <a:rPr lang="en-GB" sz="3600" b="1" dirty="0">
                <a:latin typeface="+mj-lt"/>
              </a:rPr>
              <a:t>HMT interpretations in the </a:t>
            </a:r>
            <a:r>
              <a:rPr lang="en-GB" sz="3600" b="1" dirty="0">
                <a:latin typeface="+mj-lt"/>
                <a:hlinkClick r:id="rId3"/>
              </a:rPr>
              <a:t>IFRS 17 Application Guidance</a:t>
            </a:r>
            <a:endParaRPr lang="en-GB" sz="3600" b="1" dirty="0">
              <a:latin typeface="+mj-lt"/>
            </a:endParaRPr>
          </a:p>
          <a:p>
            <a:r>
              <a:rPr lang="en-GB" sz="1800" dirty="0"/>
              <a:t>• For the purpose of applying IFRS 17 in central government, legislation and regulations, in isolation, are not equivalent to insurance contracts. Legislation and regulations can include binding rights or obligations, can facilitate the creation of arrangements that fall within the definition of a contract and can form part of the implied terms of a contract, but in themselves are not agreements between parties.</a:t>
            </a:r>
          </a:p>
          <a:p>
            <a:r>
              <a:rPr lang="en-GB" sz="1800" dirty="0"/>
              <a:t>• The accounting policy choice to account for contracts meeting the criteria set out in IFRS 17 paragraph 8 has been withdrawn. All entities applying the FReM shall account for contracts meeting the criteria in IFRS 17 paragraph 8 under IFRS 15.</a:t>
            </a:r>
          </a:p>
          <a:p>
            <a:r>
              <a:rPr lang="en-GB" sz="1800" dirty="0"/>
              <a:t>• The accounting policy choice in IFRS 17 paragraph 7(e) is withdrawn. All entities shall account for financial guarantee contracts using IAS 32, IFRS 7 and IFRS 9.</a:t>
            </a:r>
          </a:p>
          <a:p>
            <a:r>
              <a:rPr lang="en-GB" sz="1800" dirty="0"/>
              <a:t>• The accounting policy choice under IFRS 17 paragraphs 88 and 89 has been withdrawn. All entities shall follow IFRS 17 paragraphs 88(a) and 89(a) and recognise insurance finance income and expense for the period in the SoCNE. </a:t>
            </a:r>
          </a:p>
          <a:p>
            <a:r>
              <a:rPr lang="en-GB" sz="1800" dirty="0"/>
              <a:t>• For insurance contracts that limit the compensation for insured events to the amount otherwise required to settle the policyholder’s obligation created by the contract (for example, loans with death wavers), entities shall account for these contracts under IFRS 9.</a:t>
            </a:r>
          </a:p>
          <a:p>
            <a:endParaRPr lang="en-GB" sz="1600" dirty="0"/>
          </a:p>
          <a:p>
            <a:endParaRPr lang="en-GB" dirty="0"/>
          </a:p>
        </p:txBody>
      </p:sp>
    </p:spTree>
    <p:extLst>
      <p:ext uri="{BB962C8B-B14F-4D97-AF65-F5344CB8AC3E}">
        <p14:creationId xmlns:p14="http://schemas.microsoft.com/office/powerpoint/2010/main" val="27162199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C054BC-D0B6-3887-E52E-7F2A8AF26EB9}"/>
              </a:ext>
            </a:extLst>
          </p:cNvPr>
          <p:cNvSpPr>
            <a:spLocks noGrp="1"/>
          </p:cNvSpPr>
          <p:nvPr>
            <p:ph type="body" idx="1"/>
          </p:nvPr>
        </p:nvSpPr>
        <p:spPr>
          <a:xfrm>
            <a:off x="908627" y="780117"/>
            <a:ext cx="10405919" cy="8417689"/>
          </a:xfrm>
        </p:spPr>
        <p:txBody>
          <a:bodyPr/>
          <a:lstStyle/>
          <a:p>
            <a:r>
              <a:rPr lang="en-GB" sz="3600" b="1">
                <a:latin typeface="+mj-lt"/>
              </a:rPr>
              <a:t>HMT Interpretations continued</a:t>
            </a:r>
          </a:p>
          <a:p>
            <a:r>
              <a:rPr lang="en-GB" sz="1800"/>
              <a:t>• If an entity has reasonable and supportable information to conclude that a set of contracts will all be in the same group applying IFRS 17 paragraph 16, it shall measure the set of contracts to determine if the contracts are onerous and assess the set of contracts to determine if the contracts have no significant possibility of becoming onerous subsequently.</a:t>
            </a:r>
          </a:p>
          <a:p>
            <a:r>
              <a:rPr lang="en-GB" sz="1800"/>
              <a:t>• In applying the premium allocation approach, an entity shall recognise any insurance acquisition cash flows as expenses when it incurs those costs, provided that the coverage period of each contract in the group at initial recognition is no more than one year.</a:t>
            </a:r>
          </a:p>
          <a:p>
            <a:r>
              <a:rPr lang="en-GB" sz="1800"/>
              <a:t>• Entities shall include the entire change in the risk adjustment for nonfinancial risk as part of the insurance service result.</a:t>
            </a:r>
          </a:p>
          <a:p>
            <a:r>
              <a:rPr lang="en-GB" sz="1800"/>
              <a:t>• An entity shall present the income or expenses from a group of reinsurance contracts held (see paragraphs 60–70A), other than insurance finance income or expenses, as a single amount.</a:t>
            </a:r>
          </a:p>
          <a:p>
            <a:r>
              <a:rPr lang="en-GB" sz="1800"/>
              <a:t>• Entities shall include insurance finance income or expenses for the period in the SoCNE.</a:t>
            </a:r>
          </a:p>
          <a:p>
            <a:r>
              <a:rPr lang="en-GB" sz="1800"/>
              <a:t>• On transition entities shall restate retrospectively following the requirements of IFRS 17 paragraphs C3-C4. If full retrospective restatement is impracticable, entities shall apply the fair value approach per IFRS 17 paragraphs C20-C24.</a:t>
            </a:r>
          </a:p>
          <a:p>
            <a:endParaRPr lang="en-GB" sz="1600"/>
          </a:p>
          <a:p>
            <a:endParaRPr lang="en-GB"/>
          </a:p>
          <a:p>
            <a:endParaRPr lang="en-GB"/>
          </a:p>
          <a:p>
            <a:endParaRPr lang="en-GB"/>
          </a:p>
          <a:p>
            <a:endParaRPr lang="en-GB"/>
          </a:p>
          <a:p>
            <a:endParaRPr lang="en-GB"/>
          </a:p>
        </p:txBody>
      </p:sp>
    </p:spTree>
    <p:extLst>
      <p:ext uri="{BB962C8B-B14F-4D97-AF65-F5344CB8AC3E}">
        <p14:creationId xmlns:p14="http://schemas.microsoft.com/office/powerpoint/2010/main" val="891570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905B99-6FAC-1C6F-3D07-2A836B4CB143}"/>
              </a:ext>
            </a:extLst>
          </p:cNvPr>
          <p:cNvSpPr>
            <a:spLocks noGrp="1"/>
          </p:cNvSpPr>
          <p:nvPr>
            <p:ph type="body" idx="1"/>
          </p:nvPr>
        </p:nvSpPr>
        <p:spPr>
          <a:xfrm>
            <a:off x="908627" y="901416"/>
            <a:ext cx="10405919" cy="3569182"/>
          </a:xfrm>
        </p:spPr>
        <p:txBody>
          <a:bodyPr/>
          <a:lstStyle/>
          <a:p>
            <a:r>
              <a:rPr lang="en-GB" sz="3600" b="1">
                <a:latin typeface="Calibri Light" panose="020F0302020204030204" pitchFamily="34" charset="0"/>
                <a:cs typeface="Calibri Light" panose="020F0302020204030204" pitchFamily="34" charset="0"/>
              </a:rPr>
              <a:t>HMT adaptations</a:t>
            </a:r>
          </a:p>
          <a:p>
            <a:r>
              <a:rPr lang="en-GB" sz="1800"/>
              <a:t>• There is a rebuttable assumption that the financial instrument discount rate provided in PES papers will be used to discount IFRS 17 insurance liabilities, except for insurers regulated by the Prudential Regulation Authority (PRA) and entities whose principal business activity is insurance or reinsurance. </a:t>
            </a:r>
          </a:p>
          <a:p>
            <a:r>
              <a:rPr lang="en-GB" sz="1800"/>
              <a:t>• Where entities use the financial instrument discount rate stated in PES papers, reporting entities do not need to disclose the yield curve used to discount cash flows as required by IFRS 17 paragraph 120. </a:t>
            </a:r>
          </a:p>
          <a:p>
            <a:r>
              <a:rPr lang="en-GB" sz="1800"/>
              <a:t>• The requirement of IFRS 17 paragraph 119 to disclose the confidence level used to determine the risk adjustment for non-financial risk has been withdrawn. </a:t>
            </a:r>
          </a:p>
          <a:p>
            <a:r>
              <a:rPr lang="en-GB" sz="1800"/>
              <a:t>• For insurance contracts where a £nil premium is charged and the fair value approach is being used to transition to IFRS 17 for those contracts, entities must measure the transition value of those contracts at fulfilment cashflows.</a:t>
            </a:r>
            <a:r>
              <a:rPr lang="en-GB" sz="1000"/>
              <a:t> </a:t>
            </a:r>
            <a:endParaRPr lang="en-GB" sz="1600"/>
          </a:p>
        </p:txBody>
      </p:sp>
    </p:spTree>
    <p:extLst>
      <p:ext uri="{BB962C8B-B14F-4D97-AF65-F5344CB8AC3E}">
        <p14:creationId xmlns:p14="http://schemas.microsoft.com/office/powerpoint/2010/main" val="3197838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50D1-C04F-4FEE-8AE2-3C00A5481048}"/>
              </a:ext>
              <a:ext uri="{C183D7F6-B498-43B3-948B-1728B52AA6E4}">
                <adec:decorative xmlns:adec="http://schemas.microsoft.com/office/drawing/2017/decorative" val="1"/>
              </a:ext>
            </a:extLst>
          </p:cNvPr>
          <p:cNvSpPr>
            <a:spLocks noGrp="1"/>
          </p:cNvSpPr>
          <p:nvPr>
            <p:ph type="title"/>
          </p:nvPr>
        </p:nvSpPr>
        <p:spPr/>
        <p:txBody>
          <a:bodyPr vert="horz" wrap="square" lIns="91440" tIns="45720" rIns="91440" bIns="45720" rtlCol="0">
            <a:spAutoFit/>
          </a:bodyPr>
          <a:lstStyle/>
          <a:p>
            <a:pPr>
              <a:spcBef>
                <a:spcPts val="1000"/>
              </a:spcBef>
              <a:buFont typeface="Arial" panose="020B0604020202020204" pitchFamily="34" charset="0"/>
            </a:pPr>
            <a:r>
              <a:rPr lang="en-GB">
                <a:latin typeface="Calibri Light" panose="020F0302020204030204" pitchFamily="34" charset="0"/>
                <a:ea typeface="+mn-ea"/>
                <a:cs typeface="Calibri Light" panose="020F0302020204030204" pitchFamily="34" charset="0"/>
              </a:rPr>
              <a:t>Steps to implementation and implementation aides</a:t>
            </a:r>
          </a:p>
        </p:txBody>
      </p:sp>
    </p:spTree>
    <p:extLst>
      <p:ext uri="{BB962C8B-B14F-4D97-AF65-F5344CB8AC3E}">
        <p14:creationId xmlns:p14="http://schemas.microsoft.com/office/powerpoint/2010/main" val="27472183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E56A5-A9A3-56AE-607D-4F615FE1F563}"/>
              </a:ext>
            </a:extLst>
          </p:cNvPr>
          <p:cNvSpPr>
            <a:spLocks noGrp="1"/>
          </p:cNvSpPr>
          <p:nvPr>
            <p:ph type="title" idx="4294967295"/>
          </p:nvPr>
        </p:nvSpPr>
        <p:spPr>
          <a:xfrm>
            <a:off x="752475" y="676275"/>
            <a:ext cx="3602038" cy="3237999"/>
          </a:xfrm>
          <a:solidFill>
            <a:schemeClr val="tx2">
              <a:lumMod val="20000"/>
              <a:lumOff val="80000"/>
            </a:schemeClr>
          </a:solidFill>
        </p:spPr>
        <p:txBody>
          <a:bodyPr>
            <a:normAutofit/>
          </a:bodyPr>
          <a:lstStyle/>
          <a:p>
            <a:r>
              <a:rPr lang="en-GB" sz="4000"/>
              <a:t>Work to discover potential insurance contracts</a:t>
            </a:r>
          </a:p>
        </p:txBody>
      </p:sp>
      <p:graphicFrame>
        <p:nvGraphicFramePr>
          <p:cNvPr id="5" name="Content Placeholder 2">
            <a:extLst>
              <a:ext uri="{FF2B5EF4-FFF2-40B4-BE49-F238E27FC236}">
                <a16:creationId xmlns:a16="http://schemas.microsoft.com/office/drawing/2014/main" id="{BBBDDA59-D539-D123-17F8-BDF2C3189E0B}"/>
              </a:ext>
            </a:extLst>
          </p:cNvPr>
          <p:cNvGraphicFramePr>
            <a:graphicFrameLocks noGrp="1"/>
          </p:cNvGraphicFramePr>
          <p:nvPr>
            <p:ph idx="4294967295"/>
            <p:extLst>
              <p:ext uri="{D42A27DB-BD31-4B8C-83A1-F6EECF244321}">
                <p14:modId xmlns:p14="http://schemas.microsoft.com/office/powerpoint/2010/main" val="3233903047"/>
              </p:ext>
            </p:extLst>
          </p:nvPr>
        </p:nvGraphicFramePr>
        <p:xfrm>
          <a:off x="4829175" y="647701"/>
          <a:ext cx="6190457"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5C15D827-0E5F-EEA8-0199-556D5CA506F8}"/>
              </a:ext>
            </a:extLst>
          </p:cNvPr>
          <p:cNvSpPr txBox="1">
            <a:spLocks/>
          </p:cNvSpPr>
          <p:nvPr/>
        </p:nvSpPr>
        <p:spPr>
          <a:xfrm>
            <a:off x="752475" y="4219074"/>
            <a:ext cx="3602038" cy="1375110"/>
          </a:xfrm>
          <a:prstGeom prst="rect">
            <a:avLst/>
          </a:prstGeom>
          <a:solidFill>
            <a:schemeClr val="tx2">
              <a:lumMod val="20000"/>
              <a:lumOff val="8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a:t>Additional training materials can be found on the GFF One Finance page at the below link</a:t>
            </a:r>
          </a:p>
          <a:p>
            <a:endParaRPr lang="en-GB" sz="1600" b="1"/>
          </a:p>
          <a:p>
            <a:r>
              <a:rPr lang="en-GB" sz="1600" b="1">
                <a:hlinkClick r:id="rId7"/>
              </a:rPr>
              <a:t>Technical Accounting Training (</a:t>
            </a:r>
            <a:r>
              <a:rPr lang="en-GB" sz="1600" b="1" err="1">
                <a:hlinkClick r:id="rId7"/>
              </a:rPr>
              <a:t>TAcT</a:t>
            </a:r>
            <a:r>
              <a:rPr lang="en-GB" sz="1600" b="1">
                <a:hlinkClick r:id="rId7"/>
              </a:rPr>
              <a:t>)</a:t>
            </a:r>
            <a:endParaRPr lang="en-GB" sz="1600" b="1"/>
          </a:p>
        </p:txBody>
      </p:sp>
    </p:spTree>
    <p:extLst>
      <p:ext uri="{BB962C8B-B14F-4D97-AF65-F5344CB8AC3E}">
        <p14:creationId xmlns:p14="http://schemas.microsoft.com/office/powerpoint/2010/main" val="36984983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2FD8E9-B647-7263-8353-0297D4CE2395}"/>
              </a:ext>
            </a:extLst>
          </p:cNvPr>
          <p:cNvSpPr>
            <a:spLocks noGrp="1"/>
          </p:cNvSpPr>
          <p:nvPr>
            <p:ph type="body" idx="1"/>
          </p:nvPr>
        </p:nvSpPr>
        <p:spPr/>
        <p:txBody>
          <a:bodyPr/>
          <a:lstStyle/>
          <a:p>
            <a:r>
              <a:rPr lang="en-GB"/>
              <a:t>Insurance Contract Toolkit</a:t>
            </a:r>
          </a:p>
        </p:txBody>
      </p:sp>
      <p:sp>
        <p:nvSpPr>
          <p:cNvPr id="4" name="TextBox 3">
            <a:extLst>
              <a:ext uri="{FF2B5EF4-FFF2-40B4-BE49-F238E27FC236}">
                <a16:creationId xmlns:a16="http://schemas.microsoft.com/office/drawing/2014/main" id="{23D64319-B29B-2F01-9D27-5F73254CDF2B}"/>
              </a:ext>
            </a:extLst>
          </p:cNvPr>
          <p:cNvSpPr txBox="1"/>
          <p:nvPr/>
        </p:nvSpPr>
        <p:spPr>
          <a:xfrm>
            <a:off x="1021080" y="1676400"/>
            <a:ext cx="10050780" cy="3139321"/>
          </a:xfrm>
          <a:prstGeom prst="rect">
            <a:avLst/>
          </a:prstGeom>
          <a:noFill/>
        </p:spPr>
        <p:txBody>
          <a:bodyPr wrap="square" rtlCol="0">
            <a:spAutoFit/>
          </a:bodyPr>
          <a:lstStyle/>
          <a:p>
            <a:r>
              <a:rPr lang="en-GB" sz="1800">
                <a:effectLst/>
                <a:latin typeface="Calibri" panose="020F0502020204030204" pitchFamily="34" charset="0"/>
                <a:ea typeface="Calibri" panose="020F0502020204030204" pitchFamily="34" charset="0"/>
                <a:cs typeface="Times New Roman" panose="02020603050405020304" pitchFamily="18" charset="0"/>
              </a:rPr>
              <a:t>The toolkit gives specific examples to help with identifying insurance risk within contracts</a:t>
            </a:r>
          </a:p>
          <a:p>
            <a:r>
              <a:rPr lang="en-GB" sz="1800">
                <a:effectLst/>
                <a:latin typeface="Calibri" panose="020F0502020204030204" pitchFamily="34" charset="0"/>
                <a:ea typeface="Calibri" panose="020F0502020204030204" pitchFamily="34" charset="0"/>
                <a:cs typeface="Times New Roman" panose="02020603050405020304" pitchFamily="18" charset="0"/>
              </a:rPr>
              <a:t>and as such supplements </a:t>
            </a:r>
            <a:r>
              <a:rPr lang="en-GB" sz="18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Appendix 1 in HMT’s Application Guidance</a:t>
            </a:r>
            <a:r>
              <a:rPr lang="en-GB" sz="1800">
                <a:effectLst/>
                <a:latin typeface="Calibri" panose="020F0502020204030204" pitchFamily="34" charset="0"/>
                <a:ea typeface="Calibri" panose="020F0502020204030204" pitchFamily="34" charset="0"/>
                <a:cs typeface="Times New Roman" panose="02020603050405020304" pitchFamily="18" charset="0"/>
              </a:rPr>
              <a:t> which helps with identifying insurance contracts. The toolkit is in two parts:</a:t>
            </a:r>
          </a:p>
          <a:p>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800">
                <a:effectLst/>
                <a:latin typeface="Calibri" panose="020F0502020204030204" pitchFamily="34" charset="0"/>
                <a:ea typeface="Calibri" panose="020F0502020204030204" pitchFamily="34" charset="0"/>
                <a:cs typeface="Times New Roman" panose="02020603050405020304" pitchFamily="18" charset="0"/>
              </a:rPr>
              <a:t>The first part of the toolkit </a:t>
            </a:r>
            <a:r>
              <a:rPr lang="en-GB">
                <a:latin typeface="Calibri" panose="020F0502020204030204" pitchFamily="34" charset="0"/>
                <a:ea typeface="Calibri" panose="020F0502020204030204" pitchFamily="34" charset="0"/>
                <a:cs typeface="Times New Roman" panose="02020603050405020304" pitchFamily="18" charset="0"/>
              </a:rPr>
              <a:t>provides some basic questions and scenarios to aide identification of insurance contracts. The distinction between  insurance risk financial risk is included as a differentiator to delineate insurance risk.</a:t>
            </a:r>
          </a:p>
          <a:p>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a:latin typeface="Calibri" panose="020F0502020204030204" pitchFamily="34" charset="0"/>
                <a:ea typeface="Calibri" panose="020F0502020204030204" pitchFamily="34" charset="0"/>
                <a:cs typeface="Times New Roman" panose="02020603050405020304" pitchFamily="18" charset="0"/>
              </a:rPr>
              <a:t>The second part of the toolkit develops a ‘starter for 10 questionnaire’ for entities to consider when developing considerations around the implementation and impact of IFRS 17.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1327171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8CE7C9-222B-E28C-10CD-1DBEDF5CCF23}"/>
              </a:ext>
            </a:extLst>
          </p:cNvPr>
          <p:cNvSpPr>
            <a:spLocks noGrp="1"/>
          </p:cNvSpPr>
          <p:nvPr>
            <p:ph type="body" idx="1"/>
          </p:nvPr>
        </p:nvSpPr>
        <p:spPr>
          <a:xfrm>
            <a:off x="908627" y="901416"/>
            <a:ext cx="10405919" cy="590931"/>
          </a:xfrm>
        </p:spPr>
        <p:txBody>
          <a:bodyPr/>
          <a:lstStyle/>
          <a:p>
            <a:r>
              <a:rPr lang="en-GB" sz="3600" b="1">
                <a:latin typeface="+mj-lt"/>
              </a:rPr>
              <a:t>Key principles of IFRS 17</a:t>
            </a:r>
          </a:p>
        </p:txBody>
      </p:sp>
      <p:sp>
        <p:nvSpPr>
          <p:cNvPr id="4" name="TextBox 3">
            <a:extLst>
              <a:ext uri="{FF2B5EF4-FFF2-40B4-BE49-F238E27FC236}">
                <a16:creationId xmlns:a16="http://schemas.microsoft.com/office/drawing/2014/main" id="{BDFAA3A6-8964-8687-681F-52429985BF20}"/>
              </a:ext>
            </a:extLst>
          </p:cNvPr>
          <p:cNvSpPr txBox="1"/>
          <p:nvPr/>
        </p:nvSpPr>
        <p:spPr>
          <a:xfrm>
            <a:off x="1022684" y="1582554"/>
            <a:ext cx="10405919" cy="4678204"/>
          </a:xfrm>
          <a:prstGeom prst="rect">
            <a:avLst/>
          </a:prstGeom>
          <a:noFill/>
        </p:spPr>
        <p:txBody>
          <a:bodyPr wrap="square" rtlCol="0">
            <a:spAutoFit/>
          </a:bodyPr>
          <a:lstStyle/>
          <a:p>
            <a:r>
              <a:rPr lang="en-GB" sz="2000"/>
              <a:t>Identify insurance contracts separately from other non-insurance components grouping similar contracts.</a:t>
            </a:r>
          </a:p>
          <a:p>
            <a:endParaRPr lang="en-GB" sz="2000"/>
          </a:p>
          <a:p>
            <a:r>
              <a:rPr lang="en-GB" sz="2000"/>
              <a:t>Recognise insurance obligations when they first arise including when they become onerous.</a:t>
            </a:r>
          </a:p>
          <a:p>
            <a:endParaRPr lang="en-GB" sz="2000"/>
          </a:p>
          <a:p>
            <a:r>
              <a:rPr lang="en-GB" sz="2000"/>
              <a:t>Recognise losses immediately but recognise gains over the period of insurance coverage.</a:t>
            </a:r>
          </a:p>
          <a:p>
            <a:endParaRPr lang="en-GB" sz="2000"/>
          </a:p>
          <a:p>
            <a:r>
              <a:rPr lang="en-GB" sz="2000"/>
              <a:t>Use DCF to measure claims and fulfilment obligations reflecting risk and time value of money through appropriate discount rates.</a:t>
            </a:r>
          </a:p>
          <a:p>
            <a:endParaRPr lang="en-GB" sz="2000"/>
          </a:p>
          <a:p>
            <a:r>
              <a:rPr lang="en-GB" sz="2000"/>
              <a:t>Present operating revenue and expenses separately from financing income and expenses. </a:t>
            </a:r>
          </a:p>
          <a:p>
            <a:endParaRPr lang="en-GB" sz="2000"/>
          </a:p>
          <a:p>
            <a:r>
              <a:rPr lang="en-GB" sz="2000"/>
              <a:t>Disclose information that allows the impact on the entity’s financial performance, position and cash flows to be assessed.</a:t>
            </a:r>
          </a:p>
          <a:p>
            <a:endParaRPr lang="en-GB"/>
          </a:p>
        </p:txBody>
      </p:sp>
    </p:spTree>
    <p:extLst>
      <p:ext uri="{BB962C8B-B14F-4D97-AF65-F5344CB8AC3E}">
        <p14:creationId xmlns:p14="http://schemas.microsoft.com/office/powerpoint/2010/main" val="473228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579A3E-9695-8CE9-94AA-1BE1A97ED910}"/>
              </a:ext>
            </a:extLst>
          </p:cNvPr>
          <p:cNvSpPr txBox="1"/>
          <p:nvPr/>
        </p:nvSpPr>
        <p:spPr>
          <a:xfrm>
            <a:off x="766916" y="1150374"/>
            <a:ext cx="10736826" cy="4395020"/>
          </a:xfrm>
          <a:prstGeom prst="rect">
            <a:avLst/>
          </a:prstGeom>
          <a:noFill/>
        </p:spPr>
        <p:txBody>
          <a:bodyPr wrap="square" rtlCol="0">
            <a:spAutoFit/>
          </a:bodyPr>
          <a:lstStyle/>
          <a:p>
            <a:endParaRPr lang="en-GB"/>
          </a:p>
        </p:txBody>
      </p:sp>
      <p:graphicFrame>
        <p:nvGraphicFramePr>
          <p:cNvPr id="7" name="Table 6">
            <a:extLst>
              <a:ext uri="{FF2B5EF4-FFF2-40B4-BE49-F238E27FC236}">
                <a16:creationId xmlns:a16="http://schemas.microsoft.com/office/drawing/2014/main" id="{EF8F4313-0E9C-87E6-9332-9F55D591D4D0}"/>
              </a:ext>
            </a:extLst>
          </p:cNvPr>
          <p:cNvGraphicFramePr>
            <a:graphicFrameLocks noGrp="1"/>
          </p:cNvGraphicFramePr>
          <p:nvPr>
            <p:extLst>
              <p:ext uri="{D42A27DB-BD31-4B8C-83A1-F6EECF244321}">
                <p14:modId xmlns:p14="http://schemas.microsoft.com/office/powerpoint/2010/main" val="2291179159"/>
              </p:ext>
            </p:extLst>
          </p:nvPr>
        </p:nvGraphicFramePr>
        <p:xfrm>
          <a:off x="933063" y="662474"/>
          <a:ext cx="10291663" cy="5132700"/>
        </p:xfrm>
        <a:graphic>
          <a:graphicData uri="http://schemas.openxmlformats.org/drawingml/2006/table">
            <a:tbl>
              <a:tblPr firstRow="1" firstCol="1" bandRow="1"/>
              <a:tblGrid>
                <a:gridCol w="2273845">
                  <a:extLst>
                    <a:ext uri="{9D8B030D-6E8A-4147-A177-3AD203B41FA5}">
                      <a16:colId xmlns:a16="http://schemas.microsoft.com/office/drawing/2014/main" val="1900713257"/>
                    </a:ext>
                  </a:extLst>
                </a:gridCol>
                <a:gridCol w="4157309">
                  <a:extLst>
                    <a:ext uri="{9D8B030D-6E8A-4147-A177-3AD203B41FA5}">
                      <a16:colId xmlns:a16="http://schemas.microsoft.com/office/drawing/2014/main" val="865564731"/>
                    </a:ext>
                  </a:extLst>
                </a:gridCol>
                <a:gridCol w="3860509">
                  <a:extLst>
                    <a:ext uri="{9D8B030D-6E8A-4147-A177-3AD203B41FA5}">
                      <a16:colId xmlns:a16="http://schemas.microsoft.com/office/drawing/2014/main" val="2238613151"/>
                    </a:ext>
                  </a:extLst>
                </a:gridCol>
              </a:tblGrid>
              <a:tr h="608164">
                <a:tc>
                  <a:txBody>
                    <a:bodyPr/>
                    <a:lstStyle/>
                    <a:p>
                      <a:pPr algn="just"/>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Scenario</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contract protects the policyholder against the risk of adverse movements in exchange rates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contract provides for payment up to £10m in the event that flooding causes damage to the entity’s property rendering the property unsafe for use.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34343744"/>
                  </a:ext>
                </a:extLst>
              </a:tr>
              <a:tr h="608164">
                <a:tc>
                  <a:txBody>
                    <a:bodyPr/>
                    <a:lstStyle/>
                    <a:p>
                      <a:r>
                        <a:rPr lang="en-GB" sz="1400" b="0">
                          <a:effectLst/>
                          <a:latin typeface="Calibri" panose="020F0502020204030204" pitchFamily="34" charset="0"/>
                          <a:ea typeface="Calibri" panose="020F0502020204030204" pitchFamily="34" charset="0"/>
                          <a:cs typeface="Times New Roman" panose="02020603050405020304" pitchFamily="18" charset="0"/>
                        </a:rPr>
                        <a:t>What is the pre-existing risk? </a:t>
                      </a:r>
                    </a:p>
                    <a:p>
                      <a:r>
                        <a:rPr lang="en-GB" sz="1400" b="0">
                          <a:effectLst/>
                          <a:latin typeface="Calibri" panose="020F0502020204030204" pitchFamily="34" charset="0"/>
                          <a:ea typeface="Calibri" panose="020F0502020204030204" pitchFamily="34" charset="0"/>
                          <a:cs typeface="Times New Roman" panose="02020603050405020304" pitchFamily="18" charset="0"/>
                        </a:rPr>
                        <a:t> </a:t>
                      </a:r>
                    </a:p>
                    <a:p>
                      <a:r>
                        <a:rPr lang="en-GB" sz="1400" b="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Exchange rates can move adversely against balances and transactions.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Floods can happen in the area – there is a c30% risk of this happening and the entity would be adversely affected by the occurrence.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678699"/>
                  </a:ext>
                </a:extLst>
              </a:tr>
              <a:tr h="405443">
                <a:tc>
                  <a:txBody>
                    <a:bodyPr/>
                    <a:lstStyle/>
                    <a:p>
                      <a:r>
                        <a:rPr lang="en-GB" sz="1400" b="0">
                          <a:effectLst/>
                          <a:latin typeface="Calibri" panose="020F0502020204030204" pitchFamily="34" charset="0"/>
                          <a:ea typeface="Calibri" panose="020F0502020204030204" pitchFamily="34" charset="0"/>
                          <a:cs typeface="Times New Roman" panose="02020603050405020304" pitchFamily="18" charset="0"/>
                        </a:rPr>
                        <a:t>Who is exposed to the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Entities exposed to changes in the exchange rate including the policyholder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The policyholder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541520"/>
                  </a:ext>
                </a:extLst>
              </a:tr>
              <a:tr h="202721">
                <a:tc>
                  <a:txBody>
                    <a:bodyPr/>
                    <a:lstStyle/>
                    <a:p>
                      <a:r>
                        <a:rPr lang="en-GB" sz="1400" b="0">
                          <a:effectLst/>
                          <a:latin typeface="Calibri" panose="020F0502020204030204" pitchFamily="34" charset="0"/>
                          <a:ea typeface="Calibri" panose="020F0502020204030204" pitchFamily="34" charset="0"/>
                          <a:cs typeface="Times New Roman" panose="02020603050405020304" pitchFamily="18" charset="0"/>
                        </a:rPr>
                        <a:t>The non-financial variable 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Specific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46699"/>
                  </a:ext>
                </a:extLst>
              </a:tr>
              <a:tr h="564593">
                <a:tc>
                  <a:txBody>
                    <a:bodyPr/>
                    <a:lstStyle/>
                    <a:p>
                      <a:r>
                        <a:rPr lang="en-GB" sz="1400" b="0">
                          <a:effectLst/>
                          <a:latin typeface="Calibri" panose="020F0502020204030204" pitchFamily="34" charset="0"/>
                          <a:ea typeface="Calibri" panose="020F0502020204030204" pitchFamily="34" charset="0"/>
                          <a:cs typeface="Times New Roman" panose="02020603050405020304" pitchFamily="18" charset="0"/>
                        </a:rPr>
                        <a:t>What is the nature of the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Financial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Non-financial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6044194"/>
                  </a:ext>
                </a:extLst>
              </a:tr>
              <a:tr h="202721">
                <a:tc>
                  <a:txBody>
                    <a:bodyPr/>
                    <a:lstStyle/>
                    <a:p>
                      <a:r>
                        <a:rPr lang="en-GB" sz="1400" b="0">
                          <a:effectLst/>
                          <a:latin typeface="Calibri" panose="020F0502020204030204" pitchFamily="34" charset="0"/>
                          <a:ea typeface="Calibri" panose="020F0502020204030204" pitchFamily="34" charset="0"/>
                          <a:cs typeface="Times New Roman" panose="02020603050405020304" pitchFamily="18" charset="0"/>
                        </a:rPr>
                        <a:t>What is the type of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Financial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Insurance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13785"/>
                  </a:ext>
                </a:extLst>
              </a:tr>
              <a:tr h="1419050">
                <a:tc>
                  <a:txBody>
                    <a:bodyPr/>
                    <a:lstStyle/>
                    <a:p>
                      <a:r>
                        <a:rPr lang="en-GB" sz="1400" b="0">
                          <a:effectLst/>
                          <a:latin typeface="Calibri" panose="020F0502020204030204" pitchFamily="34" charset="0"/>
                          <a:ea typeface="Calibri" panose="020F0502020204030204" pitchFamily="34" charset="0"/>
                          <a:cs typeface="Times New Roman" panose="02020603050405020304" pitchFamily="18" charset="0"/>
                        </a:rPr>
                        <a:t>Is the insurance risk transferred by the contract significant?</a:t>
                      </a:r>
                    </a:p>
                    <a:p>
                      <a:r>
                        <a:rPr lang="en-GB" sz="1400" b="0">
                          <a:effectLst/>
                          <a:latin typeface="Calibri" panose="020F0502020204030204" pitchFamily="34" charset="0"/>
                          <a:ea typeface="Calibri" panose="020F0502020204030204" pitchFamily="34" charset="0"/>
                          <a:cs typeface="Times New Roman" panose="02020603050405020304" pitchFamily="18" charset="0"/>
                        </a:rPr>
                        <a:t> </a:t>
                      </a:r>
                    </a:p>
                    <a:p>
                      <a:r>
                        <a:rPr lang="en-GB" sz="1400" b="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Yes. In at least one scenario that has commercial substance the insurer compensates the policyholder for the loss suffered from the specified future event. The additional amount represents a present value loss to the insured because it exceeds the amount that would have been paid had the insured event not occurred.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3862103"/>
                  </a:ext>
                </a:extLst>
              </a:tr>
              <a:tr h="940987">
                <a:tc>
                  <a:txBody>
                    <a:bodyPr/>
                    <a:lstStyle/>
                    <a:p>
                      <a:r>
                        <a:rPr lang="en-GB" sz="1400" b="0">
                          <a:effectLst/>
                          <a:latin typeface="Calibri" panose="020F0502020204030204" pitchFamily="34" charset="0"/>
                          <a:ea typeface="Calibri" panose="020F0502020204030204" pitchFamily="34" charset="0"/>
                          <a:cs typeface="Times New Roman" panose="02020603050405020304" pitchFamily="18" charset="0"/>
                        </a:rPr>
                        <a:t>Implications of the contract being modified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New terms need to be assessed for whether they create a transfer of significant non-financial risk, though considered unlikely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Calibri" panose="020F0502020204030204" pitchFamily="34" charset="0"/>
                          <a:ea typeface="Calibri" panose="020F0502020204030204" pitchFamily="34" charset="0"/>
                          <a:cs typeface="Times New Roman" panose="02020603050405020304" pitchFamily="18" charset="0"/>
                        </a:rPr>
                        <a:t>Modifying the contract can result in the initial contract being derecognised and replaced with a new contract, or there being changes in the estimates of fulfilment cashflows.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490263"/>
                  </a:ext>
                </a:extLst>
              </a:tr>
            </a:tbl>
          </a:graphicData>
        </a:graphic>
      </p:graphicFrame>
    </p:spTree>
    <p:extLst>
      <p:ext uri="{BB962C8B-B14F-4D97-AF65-F5344CB8AC3E}">
        <p14:creationId xmlns:p14="http://schemas.microsoft.com/office/powerpoint/2010/main" val="11342853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B4669CE-873B-35C1-23AF-B3C64A7F77B1}"/>
              </a:ext>
            </a:extLst>
          </p:cNvPr>
          <p:cNvGraphicFramePr>
            <a:graphicFrameLocks noGrp="1"/>
          </p:cNvGraphicFramePr>
          <p:nvPr>
            <p:extLst>
              <p:ext uri="{D42A27DB-BD31-4B8C-83A1-F6EECF244321}">
                <p14:modId xmlns:p14="http://schemas.microsoft.com/office/powerpoint/2010/main" val="486001048"/>
              </p:ext>
            </p:extLst>
          </p:nvPr>
        </p:nvGraphicFramePr>
        <p:xfrm>
          <a:off x="797804" y="929885"/>
          <a:ext cx="10702212" cy="4663440"/>
        </p:xfrm>
        <a:graphic>
          <a:graphicData uri="http://schemas.openxmlformats.org/drawingml/2006/table">
            <a:tbl>
              <a:tblPr firstRow="1" firstCol="1" bandRow="1"/>
              <a:tblGrid>
                <a:gridCol w="10189028">
                  <a:extLst>
                    <a:ext uri="{9D8B030D-6E8A-4147-A177-3AD203B41FA5}">
                      <a16:colId xmlns:a16="http://schemas.microsoft.com/office/drawing/2014/main" val="2245822520"/>
                    </a:ext>
                  </a:extLst>
                </a:gridCol>
                <a:gridCol w="513184">
                  <a:extLst>
                    <a:ext uri="{9D8B030D-6E8A-4147-A177-3AD203B41FA5}">
                      <a16:colId xmlns:a16="http://schemas.microsoft.com/office/drawing/2014/main" val="2377089925"/>
                    </a:ext>
                  </a:extLst>
                </a:gridCol>
              </a:tblGrid>
              <a:tr h="202545">
                <a:tc>
                  <a:txBody>
                    <a:bodyPr/>
                    <a:lstStyle/>
                    <a:p>
                      <a:r>
                        <a:rPr lang="en-GB" sz="1800">
                          <a:effectLst/>
                          <a:latin typeface="Calibri" panose="020F0502020204030204" pitchFamily="34" charset="0"/>
                          <a:ea typeface="Calibri" panose="020F0502020204030204" pitchFamily="34" charset="0"/>
                          <a:cs typeface="Times New Roman" panose="02020603050405020304" pitchFamily="18" charset="0"/>
                        </a:rPr>
                        <a:t>Is there an agreement that creates enforceable rights and obligations between the issuer entity and another entity acting as the policyholder?</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067916"/>
                  </a:ext>
                </a:extLst>
              </a:tr>
              <a:tr h="211027">
                <a:tc>
                  <a:txBody>
                    <a:bodyPr/>
                    <a:lstStyle/>
                    <a:p>
                      <a:r>
                        <a:rPr lang="en-GB" sz="1800">
                          <a:effectLst/>
                          <a:latin typeface="Calibri" panose="020F0502020204030204" pitchFamily="34" charset="0"/>
                          <a:ea typeface="Calibri" panose="020F0502020204030204" pitchFamily="34" charset="0"/>
                          <a:cs typeface="Times New Roman" panose="02020603050405020304" pitchFamily="18" charset="0"/>
                        </a:rPr>
                        <a:t>Is the contract in scope of the application IFRS 17 (see slide 15 and 44 to 46 for HMT adaptations and interpretations)? </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6157716"/>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payment / payment in kind required to the policyholder when a future event adversely affects the policyholder? </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293852"/>
                  </a:ext>
                </a:extLst>
              </a:tr>
              <a:tr h="281370">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there a transfer of insurance risk (non-financial risk) and / or financial risk (non-financial not specific to the policy holder or risk of future changes in rate or index)?</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551628"/>
                  </a:ext>
                </a:extLst>
              </a:tr>
              <a:tr h="215654">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the transfer of insurance risk significant (additional amounts payable in any scenario with commercial substance creating the possibility of a loss on a present value basis)?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0464673"/>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identified risks that did not exist before the insurance contract was created?</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573409"/>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reviewed all contracts to identify latent transfer of significant insurance risks such as those which may arise from contingent liabilities?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3260440"/>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entered into a reinsurance arrangement in relation to the insurance contract/s identified?</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924001"/>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grouped similar insurance contracts?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121028"/>
                  </a:ext>
                </a:extLst>
              </a:tr>
              <a:tr h="215654">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Where you have a group of insurance have you decided whether to apply the premium allocation approach for accounting for the group of insurance contracts?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97690"/>
                  </a:ext>
                </a:extLst>
              </a:tr>
            </a:tbl>
          </a:graphicData>
        </a:graphic>
      </p:graphicFrame>
    </p:spTree>
    <p:extLst>
      <p:ext uri="{BB962C8B-B14F-4D97-AF65-F5344CB8AC3E}">
        <p14:creationId xmlns:p14="http://schemas.microsoft.com/office/powerpoint/2010/main" val="20054418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1F3FC87-F767-98B8-74F0-7963AB2855E9}"/>
              </a:ext>
            </a:extLst>
          </p:cNvPr>
          <p:cNvGraphicFramePr>
            <a:graphicFrameLocks noGrp="1"/>
          </p:cNvGraphicFramePr>
          <p:nvPr>
            <p:extLst>
              <p:ext uri="{D42A27DB-BD31-4B8C-83A1-F6EECF244321}">
                <p14:modId xmlns:p14="http://schemas.microsoft.com/office/powerpoint/2010/main" val="3737624102"/>
              </p:ext>
            </p:extLst>
          </p:nvPr>
        </p:nvGraphicFramePr>
        <p:xfrm>
          <a:off x="716900" y="1013862"/>
          <a:ext cx="10711543" cy="4389120"/>
        </p:xfrm>
        <a:graphic>
          <a:graphicData uri="http://schemas.openxmlformats.org/drawingml/2006/table">
            <a:tbl>
              <a:tblPr firstRow="1" firstCol="1" bandRow="1"/>
              <a:tblGrid>
                <a:gridCol w="10198359">
                  <a:extLst>
                    <a:ext uri="{9D8B030D-6E8A-4147-A177-3AD203B41FA5}">
                      <a16:colId xmlns:a16="http://schemas.microsoft.com/office/drawing/2014/main" val="273829202"/>
                    </a:ext>
                  </a:extLst>
                </a:gridCol>
                <a:gridCol w="513184">
                  <a:extLst>
                    <a:ext uri="{9D8B030D-6E8A-4147-A177-3AD203B41FA5}">
                      <a16:colId xmlns:a16="http://schemas.microsoft.com/office/drawing/2014/main" val="917328650"/>
                    </a:ext>
                  </a:extLst>
                </a:gridCol>
              </a:tblGrid>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assessed the materiality of the impact of IFRS 17 for your organisation?</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091887"/>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assessed the expected impact of applying IFRS 17 in the year of implementation and in future periods for accounting and budgeting purposes?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414094"/>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the accounting system set up so that you can monitor, account, budget and disclose relevant information regarding insurance contracts?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1645701"/>
                  </a:ext>
                </a:extLst>
              </a:tr>
              <a:tr h="281370">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 the transition approach been determined either using the full retrospective approach from the transition date or employing the fair value approach where full retrospective approach is impracticable?</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0507122"/>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determined whether the HMT promulgated rate is the correct rate to use for discounting cashflows? </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114438"/>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 an appropriate calculation/s been created to derive an appropriate risk adjustment for your insurance contract/s?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010561"/>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all onerous insurance contract losses been immediately recognised?</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6776351"/>
                  </a:ext>
                </a:extLst>
              </a:tr>
              <a:tr h="0">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determined the entity’s approach to disclosure of insurance contracts?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3541134"/>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you reviewed all recently modified contracts to identify the implications for insurance contracts?</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6700451"/>
                  </a:ext>
                </a:extLst>
              </a:tr>
              <a:tr h="211027">
                <a:tc>
                  <a:txBody>
                    <a:bodyPr/>
                    <a:lstStyle/>
                    <a:p>
                      <a:pPr marL="0" algn="l" defTabSz="914400" rtl="0" eaLnBrk="1" latinLnBrk="0" hangingPunct="1"/>
                      <a:r>
                        <a:rPr lang="en-GB" sz="18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obligations expired, been discharged, modified, cancelled or transferred to warrant derecognition of the contract?</a:t>
                      </a:r>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600"/>
                    </a:p>
                  </a:txBody>
                  <a:tcPr marL="64411" marR="64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525986"/>
                  </a:ext>
                </a:extLst>
              </a:tr>
            </a:tbl>
          </a:graphicData>
        </a:graphic>
      </p:graphicFrame>
    </p:spTree>
    <p:extLst>
      <p:ext uri="{BB962C8B-B14F-4D97-AF65-F5344CB8AC3E}">
        <p14:creationId xmlns:p14="http://schemas.microsoft.com/office/powerpoint/2010/main" val="3247462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50D1-C04F-4FEE-8AE2-3C00A5481048}"/>
              </a:ext>
              <a:ext uri="{C183D7F6-B498-43B3-948B-1728B52AA6E4}">
                <adec:decorative xmlns:adec="http://schemas.microsoft.com/office/drawing/2017/decorative" val="1"/>
              </a:ext>
            </a:extLst>
          </p:cNvPr>
          <p:cNvSpPr>
            <a:spLocks noGrp="1"/>
          </p:cNvSpPr>
          <p:nvPr>
            <p:ph type="title"/>
          </p:nvPr>
        </p:nvSpPr>
        <p:spPr>
          <a:xfrm>
            <a:off x="831850" y="2587192"/>
            <a:ext cx="10515600" cy="590931"/>
          </a:xfrm>
        </p:spPr>
        <p:txBody>
          <a:bodyPr vert="horz" lIns="91440" tIns="45720" rIns="91440" bIns="45720" rtlCol="0">
            <a:spAutoFit/>
          </a:bodyPr>
          <a:lstStyle/>
          <a:p>
            <a:pPr>
              <a:spcBef>
                <a:spcPts val="1000"/>
              </a:spcBef>
              <a:buFont typeface="Arial" panose="020B0604020202020204" pitchFamily="34" charset="0"/>
            </a:pPr>
            <a:r>
              <a:rPr lang="en-GB">
                <a:latin typeface="Calibri Light" panose="020F0302020204030204" pitchFamily="34" charset="0"/>
                <a:ea typeface="+mn-ea"/>
                <a:cs typeface="Calibri Light" panose="020F0302020204030204" pitchFamily="34" charset="0"/>
              </a:rPr>
              <a:t>How to identify an insurance contract under IFRS 17</a:t>
            </a:r>
          </a:p>
        </p:txBody>
      </p:sp>
    </p:spTree>
    <p:extLst>
      <p:ext uri="{BB962C8B-B14F-4D97-AF65-F5344CB8AC3E}">
        <p14:creationId xmlns:p14="http://schemas.microsoft.com/office/powerpoint/2010/main" val="298906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D510BD-9D4F-7949-B51D-7AF84289E1EF}"/>
              </a:ext>
            </a:extLst>
          </p:cNvPr>
          <p:cNvSpPr>
            <a:spLocks noGrp="1"/>
          </p:cNvSpPr>
          <p:nvPr>
            <p:ph type="body" idx="1"/>
          </p:nvPr>
        </p:nvSpPr>
        <p:spPr>
          <a:xfrm>
            <a:off x="650240" y="1392234"/>
            <a:ext cx="10250043" cy="1678408"/>
          </a:xfrm>
        </p:spPr>
        <p:txBody>
          <a:bodyPr/>
          <a:lstStyle/>
          <a:p>
            <a:pPr marL="0" indent="0">
              <a:buNone/>
            </a:pPr>
            <a:r>
              <a:rPr lang="en-GB" sz="2000" b="0" i="0" u="none" strike="noStrike" baseline="0">
                <a:solidFill>
                  <a:srgbClr val="000000"/>
                </a:solidFill>
              </a:rPr>
              <a:t>Definition of an insurance contract:</a:t>
            </a:r>
          </a:p>
          <a:p>
            <a:pPr marL="0" indent="0">
              <a:buNone/>
            </a:pPr>
            <a:r>
              <a:rPr lang="en-GB" sz="2000" b="0" i="0" u="none" strike="noStrike" baseline="0">
                <a:solidFill>
                  <a:srgbClr val="000000"/>
                </a:solidFill>
              </a:rPr>
              <a:t>“An insurance contract is a contract under which one party (the issuer) accepts significant insurance risk from another party (the policyholder) by agreeing to compensate the policyholder if a specified uncertain future event (the insured event) adversely affects the policyholder.” </a:t>
            </a:r>
          </a:p>
          <a:p>
            <a:pPr marL="0" indent="0">
              <a:buNone/>
            </a:pPr>
            <a:endParaRPr lang="en-GB" sz="1600" b="0" i="0" u="none" strike="noStrike" baseline="0">
              <a:solidFill>
                <a:srgbClr val="000000"/>
              </a:solidFill>
              <a:latin typeface="Humnst777 Lt BT"/>
            </a:endParaRPr>
          </a:p>
        </p:txBody>
      </p:sp>
      <p:sp>
        <p:nvSpPr>
          <p:cNvPr id="2" name="Title 1">
            <a:extLst>
              <a:ext uri="{FF2B5EF4-FFF2-40B4-BE49-F238E27FC236}">
                <a16:creationId xmlns:a16="http://schemas.microsoft.com/office/drawing/2014/main" id="{F910A491-EE2B-2E37-2993-268D7C517EAA}"/>
              </a:ext>
            </a:extLst>
          </p:cNvPr>
          <p:cNvSpPr>
            <a:spLocks noGrp="1"/>
          </p:cNvSpPr>
          <p:nvPr>
            <p:ph type="title" idx="4294967295"/>
          </p:nvPr>
        </p:nvSpPr>
        <p:spPr>
          <a:xfrm>
            <a:off x="650240" y="713071"/>
            <a:ext cx="10515600" cy="810929"/>
          </a:xfrm>
        </p:spPr>
        <p:txBody>
          <a:bodyPr>
            <a:normAutofit/>
          </a:bodyPr>
          <a:lstStyle/>
          <a:p>
            <a:r>
              <a:rPr lang="en-GB" sz="3600" b="1"/>
              <a:t>The elements of insurance contracts</a:t>
            </a:r>
          </a:p>
        </p:txBody>
      </p:sp>
      <p:graphicFrame>
        <p:nvGraphicFramePr>
          <p:cNvPr id="4" name="Diagram 3">
            <a:extLst>
              <a:ext uri="{FF2B5EF4-FFF2-40B4-BE49-F238E27FC236}">
                <a16:creationId xmlns:a16="http://schemas.microsoft.com/office/drawing/2014/main" id="{87E73238-7D62-CE7B-14E2-9B63726AD3D8}"/>
              </a:ext>
            </a:extLst>
          </p:cNvPr>
          <p:cNvGraphicFramePr/>
          <p:nvPr>
            <p:extLst>
              <p:ext uri="{D42A27DB-BD31-4B8C-83A1-F6EECF244321}">
                <p14:modId xmlns:p14="http://schemas.microsoft.com/office/powerpoint/2010/main" val="3634560065"/>
              </p:ext>
            </p:extLst>
          </p:nvPr>
        </p:nvGraphicFramePr>
        <p:xfrm>
          <a:off x="2203053" y="2749965"/>
          <a:ext cx="6734176" cy="3147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77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14FF76-CC35-0DA5-626E-4E7A63E08EC0}"/>
              </a:ext>
            </a:extLst>
          </p:cNvPr>
          <p:cNvSpPr>
            <a:spLocks noGrp="1"/>
          </p:cNvSpPr>
          <p:nvPr>
            <p:ph type="body" idx="1"/>
          </p:nvPr>
        </p:nvSpPr>
        <p:spPr>
          <a:xfrm>
            <a:off x="893040" y="781100"/>
            <a:ext cx="10405919" cy="590931"/>
          </a:xfrm>
        </p:spPr>
        <p:txBody>
          <a:bodyPr/>
          <a:lstStyle/>
          <a:p>
            <a:r>
              <a:rPr lang="en-GB" sz="3600" b="1">
                <a:latin typeface="+mj-lt"/>
              </a:rPr>
              <a:t>What is a legally enforceable contract?</a:t>
            </a:r>
            <a:endParaRPr lang="en-GB">
              <a:latin typeface="+mj-lt"/>
            </a:endParaRPr>
          </a:p>
        </p:txBody>
      </p:sp>
      <p:sp>
        <p:nvSpPr>
          <p:cNvPr id="3" name="TextBox 2">
            <a:extLst>
              <a:ext uri="{FF2B5EF4-FFF2-40B4-BE49-F238E27FC236}">
                <a16:creationId xmlns:a16="http://schemas.microsoft.com/office/drawing/2014/main" id="{79FF3004-DF81-4C99-C371-034B2CF52E78}"/>
              </a:ext>
            </a:extLst>
          </p:cNvPr>
          <p:cNvSpPr txBox="1"/>
          <p:nvPr/>
        </p:nvSpPr>
        <p:spPr>
          <a:xfrm>
            <a:off x="893040" y="1467853"/>
            <a:ext cx="10536960" cy="4678204"/>
          </a:xfrm>
          <a:prstGeom prst="rect">
            <a:avLst/>
          </a:prstGeom>
          <a:noFill/>
        </p:spPr>
        <p:txBody>
          <a:bodyPr wrap="square" rtlCol="0">
            <a:spAutoFit/>
          </a:bodyPr>
          <a:lstStyle/>
          <a:p>
            <a:r>
              <a:rPr lang="en-GB" sz="2000" b="0" i="0" u="none" strike="noStrike" baseline="0">
                <a:solidFill>
                  <a:srgbClr val="000000"/>
                </a:solidFill>
              </a:rPr>
              <a:t>A contract is described in IFRS 17 as an agreement between two or more parties that creates enforceable rights and obligations. Enforceability of the rights and obligations is a matter of law. Contracts can be written, oral or implied by an entity’s customary business practices.</a:t>
            </a:r>
          </a:p>
          <a:p>
            <a:endParaRPr lang="en-GB" sz="2000" b="0" i="0" u="none" strike="noStrike" baseline="0">
              <a:solidFill>
                <a:srgbClr val="000000"/>
              </a:solidFill>
            </a:endParaRPr>
          </a:p>
          <a:p>
            <a:r>
              <a:rPr lang="en-GB" sz="2000" b="0" i="0" u="none" strike="noStrike" baseline="0">
                <a:solidFill>
                  <a:srgbClr val="000000"/>
                </a:solidFill>
              </a:rPr>
              <a:t>Unlike other contract standards such as IFRS 15 and IFRS 16, IFRS 17 does not </a:t>
            </a:r>
            <a:r>
              <a:rPr lang="en-GB" sz="2000">
                <a:solidFill>
                  <a:srgbClr val="000000"/>
                </a:solidFill>
              </a:rPr>
              <a:t>cover intra government arrangements that are not legally enforceable.</a:t>
            </a:r>
            <a:endParaRPr lang="en-GB" sz="2000" b="0" i="0" u="none" strike="noStrike" baseline="0">
              <a:solidFill>
                <a:srgbClr val="000000"/>
              </a:solidFill>
            </a:endParaRPr>
          </a:p>
          <a:p>
            <a:endParaRPr lang="en-GB" sz="2000">
              <a:solidFill>
                <a:srgbClr val="000000"/>
              </a:solidFill>
            </a:endParaRPr>
          </a:p>
          <a:p>
            <a:r>
              <a:rPr lang="en-GB" sz="2000">
                <a:solidFill>
                  <a:srgbClr val="000000"/>
                </a:solidFill>
              </a:rPr>
              <a:t>Legislation and regulations are not insurance contracts. Legislation is not a contract between the Government and individuals or entities, so responsibilities conferred by legislation on the NHS to provide healthcare services is not an insurance contract between the NHS and individuals.</a:t>
            </a:r>
          </a:p>
          <a:p>
            <a:endParaRPr lang="en-GB" sz="2000" b="0" i="0" u="none" strike="noStrike" baseline="0">
              <a:solidFill>
                <a:srgbClr val="000000"/>
              </a:solidFill>
            </a:endParaRPr>
          </a:p>
          <a:p>
            <a:r>
              <a:rPr lang="en-GB" sz="2000" b="0" i="0" u="none" strike="noStrike" baseline="0">
                <a:solidFill>
                  <a:srgbClr val="000000"/>
                </a:solidFill>
              </a:rPr>
              <a:t>Contracts that are subject to similar risks and are managed together form a portfolio of insurance contracts. IFRS 17 includes guidance on how to aggregate insurance contracts </a:t>
            </a:r>
            <a:r>
              <a:rPr lang="en-GB" sz="2000">
                <a:solidFill>
                  <a:srgbClr val="000000"/>
                </a:solidFill>
              </a:rPr>
              <a:t>which</a:t>
            </a:r>
            <a:r>
              <a:rPr lang="en-GB" sz="2000" b="0" i="0" u="none" strike="noStrike" baseline="0">
                <a:solidFill>
                  <a:srgbClr val="000000"/>
                </a:solidFill>
              </a:rPr>
              <a:t> is not adapted or interpreted by the FReM</a:t>
            </a:r>
            <a:r>
              <a:rPr lang="en-GB" sz="2000" b="0" i="0" u="none" strike="noStrike" baseline="0">
                <a:solidFill>
                  <a:srgbClr val="000000"/>
                </a:solidFill>
                <a:latin typeface="Humnst777 Lt BT"/>
              </a:rPr>
              <a:t>. </a:t>
            </a:r>
          </a:p>
          <a:p>
            <a:endParaRPr lang="en-GB"/>
          </a:p>
        </p:txBody>
      </p:sp>
    </p:spTree>
    <p:extLst>
      <p:ext uri="{BB962C8B-B14F-4D97-AF65-F5344CB8AC3E}">
        <p14:creationId xmlns:p14="http://schemas.microsoft.com/office/powerpoint/2010/main" val="3982606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03F854-F8D3-BC66-28C3-A56ACC919909}"/>
              </a:ext>
            </a:extLst>
          </p:cNvPr>
          <p:cNvSpPr>
            <a:spLocks noGrp="1"/>
          </p:cNvSpPr>
          <p:nvPr>
            <p:ph type="body" idx="1"/>
          </p:nvPr>
        </p:nvSpPr>
        <p:spPr>
          <a:xfrm>
            <a:off x="908627" y="901416"/>
            <a:ext cx="10405919" cy="590931"/>
          </a:xfrm>
        </p:spPr>
        <p:txBody>
          <a:bodyPr/>
          <a:lstStyle/>
          <a:p>
            <a:r>
              <a:rPr lang="en-GB" sz="3600" b="1">
                <a:latin typeface="+mj-lt"/>
              </a:rPr>
              <a:t>The definition of insurance risk</a:t>
            </a:r>
          </a:p>
        </p:txBody>
      </p:sp>
      <p:sp>
        <p:nvSpPr>
          <p:cNvPr id="3" name="TextBox 2">
            <a:extLst>
              <a:ext uri="{FF2B5EF4-FFF2-40B4-BE49-F238E27FC236}">
                <a16:creationId xmlns:a16="http://schemas.microsoft.com/office/drawing/2014/main" id="{1BAB007A-AA48-6C08-EE36-7DA4A23A75B5}"/>
              </a:ext>
            </a:extLst>
          </p:cNvPr>
          <p:cNvSpPr txBox="1"/>
          <p:nvPr/>
        </p:nvSpPr>
        <p:spPr>
          <a:xfrm>
            <a:off x="908627" y="1708484"/>
            <a:ext cx="10557468" cy="4339650"/>
          </a:xfrm>
          <a:prstGeom prst="rect">
            <a:avLst/>
          </a:prstGeom>
          <a:noFill/>
        </p:spPr>
        <p:txBody>
          <a:bodyPr wrap="square" rtlCol="0">
            <a:spAutoFit/>
          </a:bodyPr>
          <a:lstStyle/>
          <a:p>
            <a:r>
              <a:rPr lang="en-GB" sz="2400"/>
              <a:t>Insurance risk is any risk that is not a financial risk.</a:t>
            </a:r>
          </a:p>
          <a:p>
            <a:pPr marL="0" indent="0">
              <a:buNone/>
            </a:pPr>
            <a:endParaRPr lang="en-GB" sz="2400"/>
          </a:p>
          <a:p>
            <a:pPr marL="0" indent="0">
              <a:buNone/>
            </a:pPr>
            <a:r>
              <a:rPr lang="en-GB" sz="2400"/>
              <a:t>IFRS 17 defines a financial risk as;</a:t>
            </a:r>
          </a:p>
          <a:p>
            <a:pPr marL="0" indent="0">
              <a:buNone/>
            </a:pPr>
            <a:endParaRPr lang="en-GB" sz="2400"/>
          </a:p>
          <a:p>
            <a:pPr marL="0" indent="0">
              <a:buNone/>
            </a:pPr>
            <a:r>
              <a:rPr lang="en-GB" sz="2400" b="0" i="0" u="none" strike="noStrike" baseline="0">
                <a:solidFill>
                  <a:srgbClr val="000000"/>
                </a:solidFill>
              </a:rPr>
              <a:t>“The risk of a possible future change in one or more of a specified interest rate, financial instrument price, commodity price, currency exchange rate, index of prices or rates, credit rating or credit index… </a:t>
            </a:r>
          </a:p>
          <a:p>
            <a:pPr marL="0" indent="0">
              <a:buNone/>
            </a:pPr>
            <a:endParaRPr lang="en-GB" sz="2400">
              <a:solidFill>
                <a:srgbClr val="000000"/>
              </a:solidFill>
            </a:endParaRPr>
          </a:p>
          <a:p>
            <a:pPr marL="0" indent="0">
              <a:buNone/>
            </a:pPr>
            <a:r>
              <a:rPr lang="en-GB" sz="2400" b="0" i="0" u="none" strike="noStrike" baseline="0">
                <a:solidFill>
                  <a:srgbClr val="000000"/>
                </a:solidFill>
              </a:rPr>
              <a:t>…or other variable, provided in the case of a non-financial variable that the variable is not specific to a party to the contract.”</a:t>
            </a:r>
          </a:p>
          <a:p>
            <a:endParaRPr lang="en-GB" sz="1800"/>
          </a:p>
          <a:p>
            <a:endParaRPr lang="en-GB"/>
          </a:p>
        </p:txBody>
      </p:sp>
    </p:spTree>
    <p:extLst>
      <p:ext uri="{BB962C8B-B14F-4D97-AF65-F5344CB8AC3E}">
        <p14:creationId xmlns:p14="http://schemas.microsoft.com/office/powerpoint/2010/main" val="3483120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82db304-c423-477f-a0c0-89e98ab96489">
      <Terms xmlns="http://schemas.microsoft.com/office/infopath/2007/PartnerControls"/>
    </lcf76f155ced4ddcb4097134ff3c332f>
    <TaxCatchAll xmlns="bbb1cdd1-cf5a-48b9-b14b-3d868fa48288" xsi:nil="true"/>
    <Review_x0020_Date xmlns="882db304-c423-477f-a0c0-89e98ab96489" xsi:nil="true"/>
    <_ip_UnifiedCompliancePolicyUIAction xmlns="bbb1cdd1-cf5a-48b9-b14b-3d868fa48288" xsi:nil="true"/>
    <_ip_UnifiedCompliancePolicyProperties xmlns="bbb1cdd1-cf5a-48b9-b14b-3d868fa4828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EAFE55D465FA448AEC3C07B352CF96" ma:contentTypeVersion="16" ma:contentTypeDescription="Create a new document." ma:contentTypeScope="" ma:versionID="117e507c6da2c83cc066797d62155178">
  <xsd:schema xmlns:xsd="http://www.w3.org/2001/XMLSchema" xmlns:xs="http://www.w3.org/2001/XMLSchema" xmlns:p="http://schemas.microsoft.com/office/2006/metadata/properties" xmlns:ns2="882db304-c423-477f-a0c0-89e98ab96489" xmlns:ns3="bbb1cdd1-cf5a-48b9-b14b-3d868fa48288" targetNamespace="http://schemas.microsoft.com/office/2006/metadata/properties" ma:root="true" ma:fieldsID="faa893f6c963fece4494b8b99a078124" ns2:_="" ns3:_="">
    <xsd:import namespace="882db304-c423-477f-a0c0-89e98ab96489"/>
    <xsd:import namespace="bbb1cdd1-cf5a-48b9-b14b-3d868fa48288"/>
    <xsd:element name="properties">
      <xsd:complexType>
        <xsd:sequence>
          <xsd:element name="documentManagement">
            <xsd:complexType>
              <xsd:all>
                <xsd:element ref="ns2:Review_x0020_Date" minOccurs="0"/>
                <xsd:element ref="ns2:MediaServiceMetadata" minOccurs="0"/>
                <xsd:element ref="ns2:MediaServiceFastMetadata" minOccurs="0"/>
                <xsd:element ref="ns2:MediaServiceSearchProperties" minOccurs="0"/>
                <xsd:element ref="ns2:MediaServiceObjectDetectorVersions" minOccurs="0"/>
                <xsd:element ref="ns3:_ip_UnifiedCompliancePolicyProperties" minOccurs="0"/>
                <xsd:element ref="ns3:_ip_UnifiedCompliancePolicyUIAction"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2db304-c423-477f-a0c0-89e98ab96489" elementFormDefault="qualified">
    <xsd:import namespace="http://schemas.microsoft.com/office/2006/documentManagement/types"/>
    <xsd:import namespace="http://schemas.microsoft.com/office/infopath/2007/PartnerControls"/>
    <xsd:element name="Review_x0020_Date" ma:index="5" nillable="true" ma:displayName="Review date" ma:indexed="true" ma:internalName="Review_x0020_Date" ma:readOnly="fals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b1cdd1-cf5a-48b9-b14b-3d868fa48288"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internalName="_ip_UnifiedCompliancePolicyProperties" ma:readOnly="false">
      <xsd:simpleType>
        <xsd:restriction base="dms:Note"/>
      </xsd:simpleType>
    </xsd:element>
    <xsd:element name="_ip_UnifiedCompliancePolicyUIAction" ma:index="14" nillable="true" ma:displayName="Unified Compliance Policy UI Action" ma:hidden="true" ma:internalName="_ip_UnifiedCompliancePolicyUIAction" ma:readOnly="false">
      <xsd:simpleType>
        <xsd:restriction base="dms:Text"/>
      </xsd:simpleType>
    </xsd:element>
    <xsd:element name="TaxCatchAll" ma:index="17" nillable="true" ma:displayName="Taxonomy Catch All Column" ma:hidden="true" ma:list="{b87fcb59-3518-4cc0-ba6a-4520f0c3fe3b}" ma:internalName="TaxCatchAll" ma:showField="CatchAllData" ma:web="bbb1cdd1-cf5a-48b9-b14b-3d868fa482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54DC9C-E94B-44CB-9FF1-44DD70FB223C}">
  <ds:schemaRefs>
    <ds:schemaRef ds:uri="34f15714-548d-495f-a9b0-f58ce09e51d1"/>
    <ds:schemaRef ds:uri="903003c7-b9cc-4754-a8b5-6184eba46b9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F1FBA25-F4FD-4117-8EBC-A4A65F78B6E5}"/>
</file>

<file path=customXml/itemProps3.xml><?xml version="1.0" encoding="utf-8"?>
<ds:datastoreItem xmlns:ds="http://schemas.openxmlformats.org/officeDocument/2006/customXml" ds:itemID="{21F479DE-FB8B-46A9-BAA4-ADC8BC0EE0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5797</Words>
  <Application>Microsoft Office PowerPoint</Application>
  <PresentationFormat>Widescreen</PresentationFormat>
  <Paragraphs>369</Paragraphs>
  <Slides>52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52</vt:i4>
      </vt:variant>
    </vt:vector>
  </HeadingPairs>
  <TitlesOfParts>
    <vt:vector size="59" baseType="lpstr">
      <vt:lpstr>Arial</vt:lpstr>
      <vt:lpstr>Calibri</vt:lpstr>
      <vt:lpstr>Calibri Light</vt:lpstr>
      <vt:lpstr>Humnst777 Lt BT</vt:lpstr>
      <vt:lpstr>Times New Roman</vt:lpstr>
      <vt:lpstr>Office Theme</vt:lpstr>
      <vt:lpstr>1_Office Theme</vt:lpstr>
      <vt:lpstr>IFRS 17 Insurance contracts</vt:lpstr>
      <vt:lpstr>PowerPoint Presentation</vt:lpstr>
      <vt:lpstr>Background to IFRS 17</vt:lpstr>
      <vt:lpstr>PowerPoint Presentation</vt:lpstr>
      <vt:lpstr>PowerPoint Presentation</vt:lpstr>
      <vt:lpstr>How to identify an insurance contract under IFRS 17</vt:lpstr>
      <vt:lpstr>The elements of insurance contracts</vt:lpstr>
      <vt:lpstr>PowerPoint Presentation</vt:lpstr>
      <vt:lpstr>PowerPoint Presentation</vt:lpstr>
      <vt:lpstr>Financial risk compared to insurance risk</vt:lpstr>
      <vt:lpstr>PowerPoint Presentation</vt:lpstr>
      <vt:lpstr>PowerPoint Presentation</vt:lpstr>
      <vt:lpstr>PowerPoint Presentation</vt:lpstr>
      <vt:lpstr>Scoping and contractual considerations for IFRS 17</vt:lpstr>
      <vt:lpstr>Contracts that are exempt from the scope of IFRS 17</vt:lpstr>
      <vt:lpstr>PowerPoint Presentation</vt:lpstr>
      <vt:lpstr>PowerPoint Presentation</vt:lpstr>
      <vt:lpstr>PowerPoint Presentation</vt:lpstr>
      <vt:lpstr>PowerPoint Presentation</vt:lpstr>
      <vt:lpstr>Decision tree considering whether IFRS 17 applies</vt:lpstr>
      <vt:lpstr>PowerPoint Presentation</vt:lpstr>
      <vt:lpstr>PowerPoint Presentation</vt:lpstr>
      <vt:lpstr>Accounting for elements of Insurance Contracts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 each period the entity recognises the revenue for the coverage provided in that period, as well as any expenses incurred in that period.   As time passes some of the uncertainty associated with the original insurance contract(s) is reduced, and the risk adjustment is accordingly released.   IFRS 17 paragraphs 41 and 42 set out the amounts recognised as income and expense.  To ensure consistency of accounting all entities shall recognise insurance finance income and expense for the period in the SoCNE. </vt:lpstr>
      <vt:lpstr>PowerPoint Presentation</vt:lpstr>
      <vt:lpstr>PowerPoint Presentation</vt:lpstr>
      <vt:lpstr>PowerPoint Presentation</vt:lpstr>
      <vt:lpstr>PowerPoint Presentation</vt:lpstr>
      <vt:lpstr>PowerPoint Presentation</vt:lpstr>
      <vt:lpstr>PowerPoint Presentation</vt:lpstr>
      <vt:lpstr>Budgeting under IFRS 17</vt:lpstr>
      <vt:lpstr>Budgeting approach to IFRS 17 </vt:lpstr>
      <vt:lpstr>PowerPoint Presentation</vt:lpstr>
      <vt:lpstr>PowerPoint Presentation</vt:lpstr>
      <vt:lpstr>PowerPoint Presentation</vt:lpstr>
      <vt:lpstr>HMT interpretations and adaptations for IFRS 17</vt:lpstr>
      <vt:lpstr>PowerPoint Presentation</vt:lpstr>
      <vt:lpstr>PowerPoint Presentation</vt:lpstr>
      <vt:lpstr>PowerPoint Presentation</vt:lpstr>
      <vt:lpstr>Steps to implementation and implementation aides</vt:lpstr>
      <vt:lpstr>Work to discover potential insurance contracts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IFRS 17 DHSC APPLICATIONS</dc:title>
  <dc:creator>Dumbuya, Abibu</dc:creator>
  <cp:lastModifiedBy>Wareing, Steven</cp:lastModifiedBy>
  <cp:revision>1</cp:revision>
  <dcterms:created xsi:type="dcterms:W3CDTF">2023-08-29T15:04:27Z</dcterms:created>
  <dcterms:modified xsi:type="dcterms:W3CDTF">2025-01-13T06:47:39Z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0x01010017EAFE55D465FA448AEC3C07B352CF96</vt:lpwstr>
  </property>
  <property fmtid="{D5CDD505-2E9C-101B-9397-08002B2CF9AE}" pid="3" name="MediaServiceImageTags">
    <vt:lpwstr/>
  </property>
  <property fmtid="{D5CDD505-2E9C-101B-9397-08002B2CF9AE}" pid="4" name="TaxCatchAll">
    <vt:lpwstr/>
  </property>
</Properties>
</file>