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A9A2"/>
    <a:srgbClr val="76D6FF"/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4"/>
    <p:restoredTop sz="94718"/>
  </p:normalViewPr>
  <p:slideViewPr>
    <p:cSldViewPr snapToGrid="0">
      <p:cViewPr varScale="1">
        <p:scale>
          <a:sx n="62" d="100"/>
          <a:sy n="62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13960-BF2B-7748-8E05-B04C60B0F0DE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81ADA-A485-C344-8BBD-D7F41DF85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475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A81ADA-A485-C344-8BBD-D7F41DF852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98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2DDCA5-A307-96EA-64A8-CCBA8E5F6393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413" y="3166643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76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large Cent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6BFC8184-A52B-1D58-DCBB-64F070DB04AB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4367" y="1180298"/>
            <a:ext cx="9811265" cy="29832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4200" b="0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“Showcase quotation</a:t>
            </a:r>
            <a:br>
              <a:rPr lang="en-GB" dirty="0"/>
            </a:br>
            <a:r>
              <a:rPr lang="en-GB" dirty="0"/>
              <a:t>with centred text over multiple</a:t>
            </a:r>
            <a:br>
              <a:rPr lang="en-GB" dirty="0"/>
            </a:br>
            <a:r>
              <a:rPr lang="en-GB" dirty="0"/>
              <a:t>lines, try to make a harmonious shape like a diamond or </a:t>
            </a:r>
            <a:r>
              <a:rPr lang="en-GB" dirty="0" err="1"/>
              <a:t>xmas</a:t>
            </a:r>
            <a:r>
              <a:rPr lang="en-GB" dirty="0"/>
              <a:t> tree or</a:t>
            </a:r>
            <a:br>
              <a:rPr lang="en-GB" dirty="0"/>
            </a:br>
            <a:r>
              <a:rPr lang="en-GB" dirty="0"/>
              <a:t>something similar”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0923" y="5096236"/>
            <a:ext cx="3890150" cy="8969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200" b="1">
                <a:solidFill>
                  <a:schemeClr val="accent6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Name Surname,</a:t>
            </a:r>
            <a:br>
              <a:rPr lang="en-GB" dirty="0"/>
            </a:br>
            <a:r>
              <a:rPr lang="en-GB" dirty="0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91AA706-8AF6-8441-8070-06566C40A690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42D3EEB-DBD8-CD48-C723-5F35F1DAD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99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7721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/>
        </p:nvSpPr>
        <p:spPr>
          <a:xfrm>
            <a:off x="227772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1884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6231884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77721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2277721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31884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6239447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620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9B26CA0-4967-284E-42B6-5686F8C6B07B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2000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4324378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73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8BBC9FB-69CA-ACB9-E6B9-6E2830215B65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/>
        </p:nvSpPr>
        <p:spPr>
          <a:xfrm>
            <a:off x="43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9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43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439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18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con Grid Boxes 2UP with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ECF5444-DD33-9C60-EE5C-BAE130A1CBF5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8166480-FB4D-C34C-807C-7BA7DD328F6E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735014"/>
            <a:ext cx="3564001" cy="4319711"/>
          </a:xfrm>
        </p:spPr>
        <p:txBody>
          <a:bodyPr/>
          <a:lstStyle>
            <a:lvl1pPr marL="0" indent="0">
              <a:buNone/>
              <a:defRPr sz="2200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Intro summary text goes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5267E27-DA97-0D46-9740-BF9E88C52C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4F929AC-5E7A-1A4C-8427-F04E4C908E8F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6D0C676-28C4-BF14-7D49-3169DC1AA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00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con Grid Boxes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743014"/>
            <a:ext cx="3564000" cy="3311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/>
        </p:nvSpPr>
        <p:spPr>
          <a:xfrm>
            <a:off x="412708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743014"/>
            <a:ext cx="3564000" cy="3311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743014"/>
            <a:ext cx="3564000" cy="3311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A3FC528-9065-C94F-99DF-349AA62E34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EA2AC99-8B06-B44A-BCC3-DEDF573C1400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4712B60-6C80-0125-1B04-001787232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38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CON Grid Boxes 4UP with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A897845-DFE8-7140-BE24-7AD33E02F2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0428" y="2185014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5E206611-9F04-2C46-95B1-573726492E29}"/>
              </a:ext>
            </a:extLst>
          </p:cNvPr>
          <p:cNvSpPr/>
          <p:nvPr/>
        </p:nvSpPr>
        <p:spPr>
          <a:xfrm>
            <a:off x="4310428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9E4DF866-0267-6D4B-8CF4-FAFA97285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64591" y="2186048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C737232C-EBE9-2647-917F-C7C76B087CA4}"/>
              </a:ext>
            </a:extLst>
          </p:cNvPr>
          <p:cNvSpPr/>
          <p:nvPr/>
        </p:nvSpPr>
        <p:spPr>
          <a:xfrm>
            <a:off x="8264591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8ADAB78-EE5F-B741-8763-DEC022B42E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10428" y="4746281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Rectangle: Top Corners Rounded 15">
            <a:extLst>
              <a:ext uri="{FF2B5EF4-FFF2-40B4-BE49-F238E27FC236}">
                <a16:creationId xmlns:a16="http://schemas.microsoft.com/office/drawing/2014/main" id="{E29E7FE3-94A7-274E-9C79-62D4A777C7A5}"/>
              </a:ext>
            </a:extLst>
          </p:cNvPr>
          <p:cNvSpPr/>
          <p:nvPr/>
        </p:nvSpPr>
        <p:spPr>
          <a:xfrm>
            <a:off x="4310428" y="384628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27DCFD9-112E-A945-955D-F67D14142C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64591" y="4747441"/>
            <a:ext cx="3564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70713629-27C4-A749-B40D-6E3D13CBC59F}"/>
              </a:ext>
            </a:extLst>
          </p:cNvPr>
          <p:cNvSpPr/>
          <p:nvPr/>
        </p:nvSpPr>
        <p:spPr>
          <a:xfrm>
            <a:off x="8272154" y="3849215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71D89516-E743-9149-8E82-C8FD33FB9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D046538-6FA9-4F4C-86B3-9F8268B46A71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62ACBA56-8EF4-494B-AB68-12ECC4D0812F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285014"/>
            <a:ext cx="3564001" cy="4769711"/>
          </a:xfrm>
        </p:spPr>
        <p:txBody>
          <a:bodyPr/>
          <a:lstStyle>
            <a:lvl1pPr marL="0" indent="0">
              <a:buNone/>
              <a:defRPr sz="2200">
                <a:solidFill>
                  <a:schemeClr val="accent6"/>
                </a:solidFill>
              </a:defRPr>
            </a:lvl1pPr>
          </a:lstStyle>
          <a:p>
            <a:r>
              <a:rPr lang="en-GB" dirty="0"/>
              <a:t>Intro summary text goes 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55FB54-F5EA-C613-D5F4-F3C0063B3E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6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CON Grid boxes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70978" y="199098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2370978" y="1089953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7024" y="199098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6257024" y="1090988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32197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4339760" y="375104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0F81D218-E72F-F84F-B0C3-EC8A11107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481822-0DD9-B249-90C1-3B1FE0FD98A5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FCCE6883-92E0-20E6-632B-52558F9DB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80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CON Grid Boxes 6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/>
        </p:nvSpPr>
        <p:spPr>
          <a:xfrm>
            <a:off x="412708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087999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4374434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8FD52DB-CC55-304D-B862-680CEE7832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F036740-51BF-404A-B94A-164C9330AE62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578D1774-8975-89D5-1EA8-A68550359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714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Grid Boxes, Titles 2UP +Intr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0AEEEA08-1C49-6944-6F79-AABE5D4651A9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290349"/>
            <a:ext cx="3564000" cy="3764374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282349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290349"/>
            <a:ext cx="3564000" cy="3764372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282349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17D3740-0A11-F14D-A939-98CD3587271B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285014"/>
            <a:ext cx="3564001" cy="4769711"/>
          </a:xfrm>
        </p:spPr>
        <p:txBody>
          <a:bodyPr lIns="0" tIns="0" rIns="0" bIns="0"/>
          <a:lstStyle>
            <a:lvl1pPr marL="0" indent="0">
              <a:buNone/>
              <a:defRPr sz="2200"/>
            </a:lvl1pPr>
          </a:lstStyle>
          <a:p>
            <a:r>
              <a:rPr lang="en-GB" dirty="0"/>
              <a:t>Intro summary text goes here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5347A23-4C56-A54D-96A3-4993B8606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21EFD07-C8A5-7845-9A8E-928B94195A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74871" y="142623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6076541C-26A7-7147-BAC1-5A229E7C0E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67249" y="142623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3FF391A-F0C8-2846-A025-06D92CB6CD43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4626D58-3C16-8648-D845-A7F521318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95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1" name="Picture 30" descr="A picture containing icon&#10;&#10;Description automatically generated">
            <a:extLst>
              <a:ext uri="{FF2B5EF4-FFF2-40B4-BE49-F238E27FC236}">
                <a16:creationId xmlns:a16="http://schemas.microsoft.com/office/drawing/2014/main" id="{598E9D71-498A-0294-DB92-FA8A45963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720" y="-508517"/>
            <a:ext cx="11319578" cy="8005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1002268"/>
            <a:ext cx="4643853" cy="2507695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5400" b="1" spc="-3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600000"/>
            <a:ext cx="7973051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8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646C3FD0-F6AD-C647-8D49-9DCE1FC0747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8D04FEF-6120-D9DF-6018-2393FD137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834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Grid boxes, Titles 3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/>
        </p:nvSpPr>
        <p:spPr>
          <a:xfrm>
            <a:off x="412708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743014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735014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FDBDDA74-8B33-8B4B-9B25-993D2BE7C7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45D2B57-B97B-B347-9DEB-D5C1AC753A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0708" y="1897014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53DD1D30-BF5F-3F4D-A1DE-F7778CA7ED9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74871" y="1897014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0D443938-DE7C-934D-A74E-737FAD8DA3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67249" y="1891996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1E58B1A-02A3-B84A-8BB1-27D19814EDBF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6C73BAF5-5900-0C46-ED91-BD67D9ED44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50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Grid boxes, Titles 4UP +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9EBD2400-C5F8-6FA7-2AD7-D6C6E9D59298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A897845-DFE8-7140-BE24-7AD33E02F2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0428" y="218501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5E206611-9F04-2C46-95B1-573726492E29}"/>
              </a:ext>
            </a:extLst>
          </p:cNvPr>
          <p:cNvSpPr/>
          <p:nvPr/>
        </p:nvSpPr>
        <p:spPr>
          <a:xfrm>
            <a:off x="4310428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9E4DF866-0267-6D4B-8CF4-FAFA97285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64591" y="2186048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Rectangle: Top Corners Rounded 13">
            <a:extLst>
              <a:ext uri="{FF2B5EF4-FFF2-40B4-BE49-F238E27FC236}">
                <a16:creationId xmlns:a16="http://schemas.microsoft.com/office/drawing/2014/main" id="{C737232C-EBE9-2647-917F-C7C76B087CA4}"/>
              </a:ext>
            </a:extLst>
          </p:cNvPr>
          <p:cNvSpPr/>
          <p:nvPr/>
        </p:nvSpPr>
        <p:spPr>
          <a:xfrm>
            <a:off x="8264591" y="1285014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B8ADAB78-EE5F-B741-8763-DEC022B42E1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10428" y="4746281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Rectangle: Top Corners Rounded 15">
            <a:extLst>
              <a:ext uri="{FF2B5EF4-FFF2-40B4-BE49-F238E27FC236}">
                <a16:creationId xmlns:a16="http://schemas.microsoft.com/office/drawing/2014/main" id="{E29E7FE3-94A7-274E-9C79-62D4A777C7A5}"/>
              </a:ext>
            </a:extLst>
          </p:cNvPr>
          <p:cNvSpPr/>
          <p:nvPr/>
        </p:nvSpPr>
        <p:spPr>
          <a:xfrm>
            <a:off x="4310428" y="384628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27DCFD9-112E-A945-955D-F67D14142C6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64591" y="4747441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70713629-27C4-A749-B40D-6E3D13CBC59F}"/>
              </a:ext>
            </a:extLst>
          </p:cNvPr>
          <p:cNvSpPr/>
          <p:nvPr/>
        </p:nvSpPr>
        <p:spPr>
          <a:xfrm>
            <a:off x="8272154" y="3849215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ontent Placeholder 3">
            <a:extLst>
              <a:ext uri="{FF2B5EF4-FFF2-40B4-BE49-F238E27FC236}">
                <a16:creationId xmlns:a16="http://schemas.microsoft.com/office/drawing/2014/main" id="{EA0FBD3D-6E21-E549-967B-395F00EE1908}"/>
              </a:ext>
            </a:extLst>
          </p:cNvPr>
          <p:cNvSpPr>
            <a:spLocks noGrp="1"/>
          </p:cNvSpPr>
          <p:nvPr>
            <p:ph sz="quarter" idx="4294967295" hasCustomPrompt="1"/>
          </p:nvPr>
        </p:nvSpPr>
        <p:spPr>
          <a:xfrm>
            <a:off x="432000" y="1393014"/>
            <a:ext cx="3564001" cy="4865268"/>
          </a:xfrm>
        </p:spPr>
        <p:txBody>
          <a:bodyPr lIns="0" tIns="0" rIns="0" bIns="0"/>
          <a:lstStyle>
            <a:lvl1pPr marL="0" indent="0">
              <a:buNone/>
              <a:defRPr sz="2200"/>
            </a:lvl1pPr>
          </a:lstStyle>
          <a:p>
            <a:r>
              <a:rPr lang="en-GB" dirty="0"/>
              <a:t>Intro summary text goes here</a:t>
            </a: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E8CEA5C8-040E-A042-A8BE-B661106C8E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F63E93DE-B0A0-E448-839F-EC15B688DA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418428" y="1393014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8728E9EF-F5FD-C54D-A0C4-E79B3934E34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2591" y="1394399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3CE4756-EA5A-644E-8E3C-7A885411762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8428" y="395428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A023CEAC-43CB-D349-B655-0C148109A5B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0154" y="395428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116781D-5A03-6141-8389-E5AB404ECD9E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36B9BB60-BD70-1857-B877-C41DEC1AF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61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Grid boxes, Titles 5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70978" y="199098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2370978" y="1113399"/>
            <a:ext cx="3564000" cy="899876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7024" y="199098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6257024" y="1090988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32197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4339760" y="375104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 algn="ctr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D61316BA-3A2D-A349-8FD8-DEAD56529B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EC696E9-078C-3E45-8DCD-5A562EAEB2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78978" y="122850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17258850-67A6-DA45-BCA6-3A1843C3D93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70431" y="1228501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89D36508-91C9-D341-BD22-8B7D09BC1DA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24490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5A46B0EB-2090-6B41-BC96-DD563B676CB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60077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BDEAB9F2-4319-8F40-BA4F-1ED7E306385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67249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63BFC66-CD6B-7E4B-8089-7EA6B13C54A5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75778E56-0E45-B720-1A87-18BF82CED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Grid boxes, Titles 6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2708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/>
        </p:nvSpPr>
        <p:spPr>
          <a:xfrm>
            <a:off x="412708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66871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/>
        </p:nvSpPr>
        <p:spPr>
          <a:xfrm>
            <a:off x="436687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259249" y="2087999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/>
        </p:nvSpPr>
        <p:spPr>
          <a:xfrm>
            <a:off x="8259249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12708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/>
        </p:nvSpPr>
        <p:spPr>
          <a:xfrm>
            <a:off x="412708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66871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/>
        </p:nvSpPr>
        <p:spPr>
          <a:xfrm>
            <a:off x="4374434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 Placeholder 7">
            <a:extLst>
              <a:ext uri="{FF2B5EF4-FFF2-40B4-BE49-F238E27FC236}">
                <a16:creationId xmlns:a16="http://schemas.microsoft.com/office/drawing/2014/main" id="{FD9A3BB3-7E48-6A41-BE78-2AD280277FB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259249" y="4650425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9" name="Rectangle: Top Corners Rounded 28">
            <a:extLst>
              <a:ext uri="{FF2B5EF4-FFF2-40B4-BE49-F238E27FC236}">
                <a16:creationId xmlns:a16="http://schemas.microsoft.com/office/drawing/2014/main" id="{FC04B02F-94D2-6E4A-ADC2-EE378D70C248}"/>
              </a:ext>
            </a:extLst>
          </p:cNvPr>
          <p:cNvSpPr/>
          <p:nvPr/>
        </p:nvSpPr>
        <p:spPr>
          <a:xfrm>
            <a:off x="8259249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FEA82EC-5F70-2C43-B773-938E8FCB9F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B9F8E112-B1EA-6542-A337-A038C269AD7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20708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C36E8D2E-4AD7-3342-855A-6E726FEDA3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82434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24380DA1-D506-154B-828B-630201A38F0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67249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EEF0A95D-85EC-7E4C-87ED-A15257D0B02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20708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9B38F8DE-42A5-1243-AE49-5247BD81675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82434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4DB68FB-4DB7-1741-9BB7-E3E914ECFD4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367249" y="3857267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5C03302-9DA8-744E-AE94-FF1801AB2637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829B64CD-1CC9-E09E-D868-6F5395EB9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6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959E3C-5FB4-790C-CF99-8945D267023E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3656E6-FF78-F94F-8811-84EB59CAC3BF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82522558-9EFB-4BAA-9B27-3CE888AC527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image icon in centre to insert a photo</a:t>
            </a:r>
            <a:br>
              <a:rPr lang="en-GB" dirty="0"/>
            </a:br>
            <a:r>
              <a:rPr lang="en-GB" dirty="0"/>
              <a:t>(don’t forget to add Alt Text to image)</a:t>
            </a:r>
          </a:p>
        </p:txBody>
      </p:sp>
    </p:spTree>
    <p:extLst>
      <p:ext uri="{BB962C8B-B14F-4D97-AF65-F5344CB8AC3E}">
        <p14:creationId xmlns:p14="http://schemas.microsoft.com/office/powerpoint/2010/main" val="377781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0190978-5FC4-6858-371C-AF3DAD50E21F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“Showcase quotation</a:t>
            </a:r>
            <a:br>
              <a:rPr lang="en-GB" dirty="0"/>
            </a:br>
            <a:r>
              <a:rPr lang="en-GB" dirty="0"/>
              <a:t>with left aligned text over multiple lines. Try to keep</a:t>
            </a:r>
            <a:br>
              <a:rPr lang="en-GB" dirty="0"/>
            </a:br>
            <a:r>
              <a:rPr lang="en-GB" dirty="0"/>
              <a:t>it to four lines if </a:t>
            </a:r>
            <a:r>
              <a:rPr lang="en-GB" dirty="0" err="1"/>
              <a:t>poss</a:t>
            </a:r>
            <a:r>
              <a:rPr lang="en-GB" dirty="0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Name Surname,</a:t>
            </a:r>
            <a:br>
              <a:rPr lang="en-GB" dirty="0"/>
            </a:br>
            <a:r>
              <a:rPr lang="en-GB" dirty="0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1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Heading label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FAD1B1-54FF-2FC6-D407-337D3737411D}"/>
              </a:ext>
            </a:extLst>
          </p:cNvPr>
          <p:cNvSpPr txBox="1"/>
          <p:nvPr/>
        </p:nvSpPr>
        <p:spPr>
          <a:xfrm>
            <a:off x="1245609" y="2349016"/>
            <a:ext cx="3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213741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Heading label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A68404-D948-7642-8BC6-F42E883389E5}"/>
              </a:ext>
            </a:extLst>
          </p:cNvPr>
          <p:cNvSpPr txBox="1"/>
          <p:nvPr/>
        </p:nvSpPr>
        <p:spPr>
          <a:xfrm>
            <a:off x="1245609" y="2349016"/>
            <a:ext cx="3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17758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7551A3-9BAE-400C-B485-0F4ED3DB7306}"/>
              </a:ext>
            </a:extLst>
          </p:cNvPr>
          <p:cNvSpPr txBox="1"/>
          <p:nvPr/>
        </p:nvSpPr>
        <p:spPr>
          <a:xfrm>
            <a:off x="1245609" y="2349016"/>
            <a:ext cx="3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309194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2D8FDB-A40F-9C14-5A8C-BCBBA006B64D}"/>
              </a:ext>
            </a:extLst>
          </p:cNvPr>
          <p:cNvSpPr txBox="1"/>
          <p:nvPr/>
        </p:nvSpPr>
        <p:spPr>
          <a:xfrm>
            <a:off x="1245609" y="2349016"/>
            <a:ext cx="3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36507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</a:extLst>
          </p:cNvPr>
          <p:cNvSpPr/>
          <p:nvPr/>
        </p:nvSpPr>
        <p:spPr>
          <a:xfrm>
            <a:off x="3830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</a:extLst>
          </p:cNvPr>
          <p:cNvSpPr/>
          <p:nvPr/>
        </p:nvSpPr>
        <p:spPr>
          <a:xfrm>
            <a:off x="1534525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</a:extLst>
          </p:cNvPr>
          <p:cNvSpPr/>
          <p:nvPr/>
        </p:nvSpPr>
        <p:spPr>
          <a:xfrm>
            <a:off x="2685992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</a:extLst>
          </p:cNvPr>
          <p:cNvSpPr/>
          <p:nvPr/>
        </p:nvSpPr>
        <p:spPr>
          <a:xfrm>
            <a:off x="3837459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</a:extLst>
          </p:cNvPr>
          <p:cNvSpPr/>
          <p:nvPr/>
        </p:nvSpPr>
        <p:spPr>
          <a:xfrm>
            <a:off x="4988926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</a:extLst>
          </p:cNvPr>
          <p:cNvSpPr/>
          <p:nvPr/>
        </p:nvSpPr>
        <p:spPr>
          <a:xfrm>
            <a:off x="6140393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</a:extLst>
          </p:cNvPr>
          <p:cNvSpPr/>
          <p:nvPr/>
        </p:nvSpPr>
        <p:spPr>
          <a:xfrm>
            <a:off x="7291860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</a:extLst>
          </p:cNvPr>
          <p:cNvSpPr/>
          <p:nvPr/>
        </p:nvSpPr>
        <p:spPr>
          <a:xfrm>
            <a:off x="8443327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</a:extLst>
          </p:cNvPr>
          <p:cNvSpPr/>
          <p:nvPr/>
        </p:nvSpPr>
        <p:spPr>
          <a:xfrm>
            <a:off x="9594794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</a:extLst>
          </p:cNvPr>
          <p:cNvSpPr/>
          <p:nvPr/>
        </p:nvSpPr>
        <p:spPr>
          <a:xfrm>
            <a:off x="107462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</a:extLst>
          </p:cNvPr>
          <p:cNvSpPr/>
          <p:nvPr/>
        </p:nvSpPr>
        <p:spPr>
          <a:xfrm>
            <a:off x="4988926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</a:extLst>
          </p:cNvPr>
          <p:cNvSpPr/>
          <p:nvPr/>
        </p:nvSpPr>
        <p:spPr>
          <a:xfrm>
            <a:off x="6140393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</a:extLst>
          </p:cNvPr>
          <p:cNvSpPr/>
          <p:nvPr/>
        </p:nvSpPr>
        <p:spPr>
          <a:xfrm>
            <a:off x="7291860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</a:extLst>
          </p:cNvPr>
          <p:cNvSpPr/>
          <p:nvPr/>
        </p:nvSpPr>
        <p:spPr>
          <a:xfrm>
            <a:off x="8443327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</a:extLst>
          </p:cNvPr>
          <p:cNvSpPr/>
          <p:nvPr/>
        </p:nvSpPr>
        <p:spPr>
          <a:xfrm>
            <a:off x="9594794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</a:extLst>
          </p:cNvPr>
          <p:cNvSpPr/>
          <p:nvPr/>
        </p:nvSpPr>
        <p:spPr>
          <a:xfrm>
            <a:off x="107462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/>
        </p:nvSpPr>
        <p:spPr>
          <a:xfrm>
            <a:off x="3830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/>
        </p:nvSpPr>
        <p:spPr>
          <a:xfrm>
            <a:off x="1534525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/>
        </p:nvSpPr>
        <p:spPr>
          <a:xfrm>
            <a:off x="2685992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/>
        </p:nvSpPr>
        <p:spPr>
          <a:xfrm>
            <a:off x="3837459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</a:extLst>
          </p:cNvPr>
          <p:cNvSpPr/>
          <p:nvPr/>
        </p:nvSpPr>
        <p:spPr>
          <a:xfrm>
            <a:off x="4988926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</a:extLst>
          </p:cNvPr>
          <p:cNvSpPr/>
          <p:nvPr/>
        </p:nvSpPr>
        <p:spPr>
          <a:xfrm>
            <a:off x="6140393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</a:extLst>
          </p:cNvPr>
          <p:cNvSpPr/>
          <p:nvPr/>
        </p:nvSpPr>
        <p:spPr>
          <a:xfrm>
            <a:off x="7291860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</a:extLst>
          </p:cNvPr>
          <p:cNvSpPr/>
          <p:nvPr/>
        </p:nvSpPr>
        <p:spPr>
          <a:xfrm>
            <a:off x="8443327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</a:extLst>
          </p:cNvPr>
          <p:cNvSpPr/>
          <p:nvPr/>
        </p:nvSpPr>
        <p:spPr>
          <a:xfrm>
            <a:off x="9594794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</a:extLst>
          </p:cNvPr>
          <p:cNvSpPr/>
          <p:nvPr/>
        </p:nvSpPr>
        <p:spPr>
          <a:xfrm>
            <a:off x="107462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CDB1A-8B42-520A-323D-5D120AA42E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42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C30C3909-1482-1013-E118-A2CE0A1DD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932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2932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23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7092F3-915E-341D-8AD1-B8E398E9BFA4}"/>
              </a:ext>
            </a:extLst>
          </p:cNvPr>
          <p:cNvSpPr/>
          <p:nvPr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5" descr="Chart&#10;&#10;Description automatically generated with medium confidence">
            <a:extLst>
              <a:ext uri="{FF2B5EF4-FFF2-40B4-BE49-F238E27FC236}">
                <a16:creationId xmlns:a16="http://schemas.microsoft.com/office/drawing/2014/main" id="{0AF6C2AD-0E53-2A94-6EDF-C2BC1C35E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747" y="-121920"/>
            <a:ext cx="12408747" cy="697992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58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C9A4BA-CD7C-BF8C-6221-BCB58BC96EC4}"/>
              </a:ext>
            </a:extLst>
          </p:cNvPr>
          <p:cNvSpPr/>
          <p:nvPr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2D07C2D6-AB1B-B84B-BC13-7D79E8BCF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265" y="-122410"/>
            <a:ext cx="12499929" cy="703121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99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268FFC32-6059-0DED-CEB1-02D4D3CCB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4598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4598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B6F326D-0ECB-4952-2659-CD17291986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</p:spTree>
    <p:extLst>
      <p:ext uri="{BB962C8B-B14F-4D97-AF65-F5344CB8AC3E}">
        <p14:creationId xmlns:p14="http://schemas.microsoft.com/office/powerpoint/2010/main" val="15838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/>
        </p:nvCxnSpPr>
        <p:spPr>
          <a:xfrm>
            <a:off x="5715926" y="2605852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/>
        </p:nvSpPr>
        <p:spPr>
          <a:xfrm>
            <a:off x="5610770" y="2808746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</a:t>
            </a:r>
            <a:r>
              <a:rPr kumimoji="0" lang="en-GB" sz="2400" b="1" i="0" u="none" strike="noStrike" kern="1200" cap="none" spc="2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2400" b="1" i="0" u="none" strike="noStrike" kern="1200" cap="none" spc="2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72040" y="3665234"/>
            <a:ext cx="390144" cy="3901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885396" y="4266369"/>
            <a:ext cx="390144" cy="390144"/>
          </a:xfrm>
          <a:prstGeom prst="rect">
            <a:avLst/>
          </a:prstGeom>
        </p:spPr>
      </p:pic>
      <p:pic>
        <p:nvPicPr>
          <p:cNvPr id="72" name="Picture 96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767074" y="4806522"/>
            <a:ext cx="600075" cy="600075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6D92FD5-08EA-6BC8-29BC-BCF5EEFE18A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-2509143" y="-71523"/>
            <a:ext cx="10768951" cy="761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5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763076-72CB-117E-F240-98C1D1050D3E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7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763076-72CB-117E-F240-98C1D1050D3E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10075"/>
            <a:ext cx="11404154" cy="42672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7672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29912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a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8B9EEEB-4482-151C-3E4B-6DCA5DB975F7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 dirty="0">
              <a:solidFill>
                <a:schemeClr val="accent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B5EE73-D618-9F44-829B-3E2FB3EF9E8B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5BBF07FF-3CE1-3D71-B166-EE893EF0A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92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at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4A03389-AFFC-D562-CFEA-903FB9952FA7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 dirty="0">
              <a:solidFill>
                <a:schemeClr val="accent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4D7BC1-63C2-8C4A-9DF2-1AD2DA1C73BA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284297CC-11A8-6F97-008D-CE9C34365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55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DF01C83-A866-28AC-7B1F-38947CCF6D80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/>
        </p:nvSpPr>
        <p:spPr>
          <a:xfrm>
            <a:off x="383058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/>
        </p:nvSpPr>
        <p:spPr>
          <a:xfrm>
            <a:off x="1534525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/>
        </p:nvSpPr>
        <p:spPr>
          <a:xfrm>
            <a:off x="2685992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/>
        </p:nvSpPr>
        <p:spPr>
          <a:xfrm>
            <a:off x="3837459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</a:extLst>
          </p:cNvPr>
          <p:cNvSpPr/>
          <p:nvPr/>
        </p:nvSpPr>
        <p:spPr>
          <a:xfrm>
            <a:off x="5122911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</a:extLst>
          </p:cNvPr>
          <p:cNvSpPr/>
          <p:nvPr/>
        </p:nvSpPr>
        <p:spPr>
          <a:xfrm>
            <a:off x="7474153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</a:extLst>
          </p:cNvPr>
          <p:cNvSpPr/>
          <p:nvPr/>
        </p:nvSpPr>
        <p:spPr>
          <a:xfrm>
            <a:off x="9825395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9F651-3737-5832-DC5A-9DB8A57B6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CA835D-248C-29AB-B7DE-5AD7C7D2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67540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94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7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DFC27-AE77-990E-E3A7-5DF7B8BEB8B0}"/>
              </a:ext>
            </a:extLst>
          </p:cNvPr>
          <p:cNvSpPr txBox="1"/>
          <p:nvPr/>
        </p:nvSpPr>
        <p:spPr>
          <a:xfrm>
            <a:off x="7202551" y="2249424"/>
            <a:ext cx="4428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176687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72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2BDFF-8205-DCB1-9CE2-54374C0E7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3415FD-04AF-C0A4-9E27-31192D58BD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BC7D6-C51A-76D5-E197-8FD5B6B62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61E53-2294-6F4C-828B-BE3A1BBF9667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A2267-8203-284E-9E74-48378731C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89A78-95C5-FA41-B822-CF8C7882F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C3FD0-F6AD-C647-8D49-9DCE1FC0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49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82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29FE9CC-24C2-9AAC-6340-A9E7BC324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07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5C4A9B1-8C9A-5B25-6E7A-B9589ECCAD85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88000" cy="3456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</a:extLst>
          </p:cNvPr>
          <p:cNvCxnSpPr>
            <a:cxnSpLocks/>
          </p:cNvCxnSpPr>
          <p:nvPr/>
        </p:nvCxnSpPr>
        <p:spPr>
          <a:xfrm>
            <a:off x="432000" y="63487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0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ing, subhead, bullets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F09CFFC-C421-A97A-14A3-FE2852D11994}"/>
              </a:ext>
            </a:extLst>
          </p:cNvPr>
          <p:cNvSpPr/>
          <p:nvPr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71999"/>
            <a:ext cx="11088000" cy="345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20880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771D90-A686-C949-8872-F69893BCF8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D5CE1C-46DF-8846-A4A0-E19A9CC397BE}"/>
              </a:ext>
            </a:extLst>
          </p:cNvPr>
          <p:cNvCxnSpPr>
            <a:cxnSpLocks/>
          </p:cNvCxnSpPr>
          <p:nvPr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4955267-CD3E-4484-1B20-32E90EB4ED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Headline over a number of lines,</a:t>
            </a:r>
            <a:br>
              <a:rPr lang="en-GB" dirty="0"/>
            </a:br>
            <a:r>
              <a:rPr lang="en-GB" dirty="0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422850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61E53-2294-6F4C-828B-BE3A1BBF9667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C3FD0-F6AD-C647-8D49-9DCE1FC0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72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91FAE715-846C-0077-6B82-E546BF3A720E}"/>
              </a:ext>
            </a:extLst>
          </p:cNvPr>
          <p:cNvSpPr txBox="1"/>
          <p:nvPr/>
        </p:nvSpPr>
        <p:spPr>
          <a:xfrm>
            <a:off x="4584929" y="615184"/>
            <a:ext cx="4068044" cy="43396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Same day GP triage</a:t>
            </a:r>
          </a:p>
          <a:p>
            <a:r>
              <a:rPr lang="en-US" sz="1200" dirty="0"/>
              <a:t>Menopause / pregnant and bleeding vaginally</a:t>
            </a:r>
          </a:p>
          <a:p>
            <a:r>
              <a:rPr lang="en-US" sz="1200" dirty="0"/>
              <a:t>Breast lump</a:t>
            </a:r>
          </a:p>
          <a:p>
            <a:r>
              <a:rPr lang="en-US" sz="1200" dirty="0"/>
              <a:t>Fall in last 2 days</a:t>
            </a:r>
          </a:p>
          <a:p>
            <a:r>
              <a:rPr lang="en-US" sz="1200" dirty="0"/>
              <a:t>New / worsening vomiting</a:t>
            </a:r>
          </a:p>
          <a:p>
            <a:r>
              <a:rPr lang="en-US" sz="1200" dirty="0"/>
              <a:t>New / worsening diarrhoea</a:t>
            </a:r>
          </a:p>
          <a:p>
            <a:r>
              <a:rPr lang="en-US" sz="1200" dirty="0"/>
              <a:t>New / worsening swelling of both legs (last 2d)</a:t>
            </a:r>
          </a:p>
          <a:p>
            <a:r>
              <a:rPr lang="en-US" sz="1200" dirty="0"/>
              <a:t>New tingling in arms or legs</a:t>
            </a:r>
          </a:p>
          <a:p>
            <a:r>
              <a:rPr lang="en-US" sz="1200" dirty="0"/>
              <a:t>Sudden visual loss or eye pain</a:t>
            </a:r>
          </a:p>
          <a:p>
            <a:r>
              <a:rPr lang="en-US" sz="1200" dirty="0"/>
              <a:t>Persistent cough &gt;7d</a:t>
            </a:r>
          </a:p>
          <a:p>
            <a:r>
              <a:rPr lang="en-US" sz="1200" dirty="0"/>
              <a:t>Fever</a:t>
            </a:r>
          </a:p>
          <a:p>
            <a:r>
              <a:rPr lang="en-US" sz="1200" dirty="0"/>
              <a:t>Unplanned weight loss</a:t>
            </a:r>
          </a:p>
          <a:p>
            <a:r>
              <a:rPr lang="en-US" sz="1200" dirty="0"/>
              <a:t>Difficulty swallowing</a:t>
            </a:r>
          </a:p>
          <a:p>
            <a:r>
              <a:rPr lang="en-US" sz="1200" dirty="0"/>
              <a:t>Elderly &gt;75yo</a:t>
            </a:r>
          </a:p>
          <a:p>
            <a:r>
              <a:rPr lang="en-US" sz="1200" dirty="0"/>
              <a:t>111 / urgent request from colleague</a:t>
            </a:r>
          </a:p>
          <a:p>
            <a:r>
              <a:rPr lang="en-US" sz="1200" dirty="0"/>
              <a:t>Psychotic</a:t>
            </a:r>
          </a:p>
          <a:p>
            <a:r>
              <a:rPr lang="en-US" sz="1200" dirty="0"/>
              <a:t>Sudden worsening of existing problem</a:t>
            </a:r>
          </a:p>
          <a:p>
            <a:r>
              <a:rPr lang="en-US" sz="1200" dirty="0"/>
              <a:t>Palliative care</a:t>
            </a:r>
          </a:p>
          <a:p>
            <a:r>
              <a:rPr lang="en-US" sz="1200" dirty="0"/>
              <a:t>Progressive skin lesion</a:t>
            </a:r>
          </a:p>
          <a:p>
            <a:r>
              <a:rPr lang="en-US" sz="1200" dirty="0">
                <a:cs typeface="Arial" panose="020B0604020202020204"/>
              </a:rPr>
              <a:t>Physical injury unsuitable for UTC</a:t>
            </a:r>
          </a:p>
          <a:p>
            <a:r>
              <a:rPr lang="en-GB" sz="1200" dirty="0">
                <a:cs typeface="Arial" panose="020B0604020202020204"/>
              </a:rPr>
              <a:t>Emergency medication supply request for conditions where if patient does not take them, it’s life threatening, e.g. insulin, anti-epileptics </a:t>
            </a:r>
            <a:endParaRPr lang="en-US" sz="1200" dirty="0">
              <a:cs typeface="Arial" panose="020B060402020202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014B31-ED5E-C1A8-D8D8-EC8818B38BA3}"/>
              </a:ext>
            </a:extLst>
          </p:cNvPr>
          <p:cNvSpPr txBox="1"/>
          <p:nvPr/>
        </p:nvSpPr>
        <p:spPr>
          <a:xfrm>
            <a:off x="385700" y="91965"/>
            <a:ext cx="4170326" cy="523220"/>
          </a:xfrm>
          <a:prstGeom prst="rect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700" dirty="0"/>
              <a:t>What work goes where?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557186-36B6-9C73-1023-C057B3829BFD}"/>
              </a:ext>
            </a:extLst>
          </p:cNvPr>
          <p:cNvSpPr txBox="1"/>
          <p:nvPr/>
        </p:nvSpPr>
        <p:spPr>
          <a:xfrm>
            <a:off x="4556002" y="4931372"/>
            <a:ext cx="4096971" cy="1754326"/>
          </a:xfrm>
          <a:prstGeom prst="rect">
            <a:avLst/>
          </a:prstGeom>
          <a:solidFill>
            <a:srgbClr val="F2A9A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Exceptions: directly book F2F appt if requested by patient IF:</a:t>
            </a:r>
          </a:p>
          <a:p>
            <a:r>
              <a:rPr lang="en-US" sz="1200" dirty="0"/>
              <a:t>&gt;75yo</a:t>
            </a:r>
          </a:p>
          <a:p>
            <a:r>
              <a:rPr lang="en-US" sz="1200" dirty="0"/>
              <a:t>&lt;2yo</a:t>
            </a:r>
          </a:p>
          <a:p>
            <a:r>
              <a:rPr lang="en-US" sz="1200" dirty="0"/>
              <a:t>Learning disability</a:t>
            </a:r>
          </a:p>
          <a:p>
            <a:r>
              <a:rPr lang="en-US" sz="1200" dirty="0"/>
              <a:t>Severe Mental Health</a:t>
            </a:r>
          </a:p>
          <a:p>
            <a:r>
              <a:rPr lang="en-US" sz="1200" dirty="0"/>
              <a:t>Safeguarding concern</a:t>
            </a:r>
          </a:p>
          <a:p>
            <a:r>
              <a:rPr lang="en-US" sz="1200" dirty="0"/>
              <a:t>Communication need</a:t>
            </a:r>
          </a:p>
          <a:p>
            <a:r>
              <a:rPr lang="en-US" sz="1200" dirty="0"/>
              <a:t>Symptom on same day GP F2F list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92F213-8045-FF06-D202-6F9AD3E7BCB0}"/>
              </a:ext>
            </a:extLst>
          </p:cNvPr>
          <p:cNvSpPr txBox="1"/>
          <p:nvPr/>
        </p:nvSpPr>
        <p:spPr>
          <a:xfrm>
            <a:off x="4556002" y="89063"/>
            <a:ext cx="7133486" cy="538518"/>
          </a:xfrm>
          <a:prstGeom prst="rect">
            <a:avLst/>
          </a:prstGeom>
          <a:solidFill>
            <a:srgbClr val="76D6FF"/>
          </a:solidFill>
          <a:ln>
            <a:solidFill>
              <a:schemeClr val="bg2">
                <a:lumMod val="60000"/>
                <a:lumOff val="4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/>
              <a:t>Speak to duty GP if unsure what to do, existing problem getting worse or to check photos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1962BD-2709-DCA9-BFEB-EBF0A31CA570}"/>
              </a:ext>
            </a:extLst>
          </p:cNvPr>
          <p:cNvSpPr txBox="1"/>
          <p:nvPr/>
        </p:nvSpPr>
        <p:spPr>
          <a:xfrm>
            <a:off x="385673" y="615185"/>
            <a:ext cx="2085192" cy="212365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2"/>
                </a:solidFill>
              </a:rPr>
              <a:t>Pharmacist</a:t>
            </a:r>
          </a:p>
          <a:p>
            <a:r>
              <a:rPr lang="en-US" sz="1200" dirty="0"/>
              <a:t>Medication review</a:t>
            </a:r>
          </a:p>
          <a:p>
            <a:r>
              <a:rPr lang="en-US" sz="1200" dirty="0"/>
              <a:t>Medication queries / side effects</a:t>
            </a:r>
          </a:p>
          <a:p>
            <a:r>
              <a:rPr lang="en-US" sz="1200" dirty="0"/>
              <a:t>Discharge letters</a:t>
            </a:r>
          </a:p>
          <a:p>
            <a:r>
              <a:rPr lang="en-US" sz="1200" dirty="0"/>
              <a:t>Medicine reconciliation</a:t>
            </a:r>
          </a:p>
          <a:p>
            <a:r>
              <a:rPr lang="en-US" sz="1200" dirty="0"/>
              <a:t>Minor ailments in over 18s (or if refuse Pharmacy First)</a:t>
            </a:r>
          </a:p>
          <a:p>
            <a:r>
              <a:rPr lang="en-US" sz="1200" dirty="0"/>
              <a:t>UTI (same day)</a:t>
            </a:r>
          </a:p>
          <a:p>
            <a:r>
              <a:rPr lang="en-US" sz="1200" dirty="0"/>
              <a:t>Asthma and diabetes reviews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B109F2-DCDD-AA27-F947-DC5174A24D11}"/>
              </a:ext>
            </a:extLst>
          </p:cNvPr>
          <p:cNvSpPr txBox="1"/>
          <p:nvPr/>
        </p:nvSpPr>
        <p:spPr>
          <a:xfrm>
            <a:off x="385646" y="2738843"/>
            <a:ext cx="2085192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2"/>
                </a:solidFill>
              </a:rPr>
              <a:t>Mental Health Practitioner</a:t>
            </a:r>
          </a:p>
          <a:p>
            <a:r>
              <a:rPr lang="en-US" sz="1200" dirty="0"/>
              <a:t>Anxiety &lt;65s</a:t>
            </a:r>
          </a:p>
          <a:p>
            <a:r>
              <a:rPr lang="en-US" sz="1200" dirty="0"/>
              <a:t>Depression &lt;65s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A67CA7-475D-71CF-2FCD-42DFBED6BE11}"/>
              </a:ext>
            </a:extLst>
          </p:cNvPr>
          <p:cNvSpPr txBox="1"/>
          <p:nvPr/>
        </p:nvSpPr>
        <p:spPr>
          <a:xfrm>
            <a:off x="385646" y="3385174"/>
            <a:ext cx="2085191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2"/>
                </a:solidFill>
              </a:rPr>
              <a:t>Social Prescriber</a:t>
            </a:r>
          </a:p>
          <a:p>
            <a:r>
              <a:rPr lang="en-US" sz="1200" dirty="0"/>
              <a:t>Benefit / debt advice</a:t>
            </a:r>
          </a:p>
          <a:p>
            <a:r>
              <a:rPr lang="en-US" sz="1200" dirty="0"/>
              <a:t>Housing</a:t>
            </a:r>
          </a:p>
          <a:p>
            <a:r>
              <a:rPr lang="en-US" sz="1200" dirty="0"/>
              <a:t>Isolation</a:t>
            </a:r>
          </a:p>
          <a:p>
            <a:r>
              <a:rPr lang="en-US" sz="1200" dirty="0"/>
              <a:t>Loneliness</a:t>
            </a:r>
          </a:p>
          <a:p>
            <a:r>
              <a:rPr lang="en-US" sz="1200" dirty="0"/>
              <a:t>Support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9154E2-CCD2-5BE9-FAF1-2BAAB69409D1}"/>
              </a:ext>
            </a:extLst>
          </p:cNvPr>
          <p:cNvSpPr txBox="1"/>
          <p:nvPr/>
        </p:nvSpPr>
        <p:spPr>
          <a:xfrm>
            <a:off x="385648" y="4581294"/>
            <a:ext cx="208519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2"/>
                </a:solidFill>
              </a:rPr>
              <a:t>PLANNED clinic health coach</a:t>
            </a:r>
          </a:p>
          <a:p>
            <a:r>
              <a:rPr lang="en-US" sz="1200" dirty="0"/>
              <a:t>Promote immunisations esp. childhood</a:t>
            </a:r>
          </a:p>
          <a:p>
            <a:r>
              <a:rPr lang="en-US" sz="1200" dirty="0"/>
              <a:t>Frequent attenders</a:t>
            </a:r>
          </a:p>
          <a:p>
            <a:r>
              <a:rPr lang="en-US" sz="1200" dirty="0"/>
              <a:t>Poor LTC self-management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1B043E-96CF-0C89-2203-36FC3F8CC4EA}"/>
              </a:ext>
            </a:extLst>
          </p:cNvPr>
          <p:cNvSpPr txBox="1"/>
          <p:nvPr/>
        </p:nvSpPr>
        <p:spPr>
          <a:xfrm>
            <a:off x="2470836" y="5331960"/>
            <a:ext cx="2085190" cy="135373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Urgent Admin team</a:t>
            </a:r>
          </a:p>
          <a:p>
            <a:r>
              <a:rPr lang="en-US" sz="1200" dirty="0"/>
              <a:t>Fit note requests – 7 day turnaround</a:t>
            </a:r>
          </a:p>
          <a:p>
            <a:r>
              <a:rPr lang="en-US" sz="1200" dirty="0"/>
              <a:t>Acute medication requests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5110E0-A4CD-9DC1-65D4-8A32ED0B1B2E}"/>
              </a:ext>
            </a:extLst>
          </p:cNvPr>
          <p:cNvSpPr txBox="1"/>
          <p:nvPr/>
        </p:nvSpPr>
        <p:spPr>
          <a:xfrm>
            <a:off x="2470836" y="615185"/>
            <a:ext cx="2085192" cy="175432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2"/>
                </a:solidFill>
              </a:rPr>
              <a:t>Healthcare assistants</a:t>
            </a:r>
          </a:p>
          <a:p>
            <a:r>
              <a:rPr lang="en-US" sz="1200" dirty="0"/>
              <a:t>BP checks</a:t>
            </a:r>
          </a:p>
          <a:p>
            <a:r>
              <a:rPr lang="en-US" sz="1200" dirty="0"/>
              <a:t>ECG</a:t>
            </a:r>
          </a:p>
          <a:p>
            <a:r>
              <a:rPr lang="en-US" sz="1200" dirty="0"/>
              <a:t>NHS Health checks</a:t>
            </a:r>
          </a:p>
          <a:p>
            <a:r>
              <a:rPr lang="en-US" sz="1200" dirty="0"/>
              <a:t>Stop smoking support</a:t>
            </a:r>
          </a:p>
          <a:p>
            <a:r>
              <a:rPr lang="en-US" sz="1200" dirty="0"/>
              <a:t>Annual health checks e.g. diabetes incl. foot checks, asthma inhaler and PEFR checks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A353D9-3A30-4AD1-C982-11C3ACCE2D45}"/>
              </a:ext>
            </a:extLst>
          </p:cNvPr>
          <p:cNvSpPr txBox="1"/>
          <p:nvPr/>
        </p:nvSpPr>
        <p:spPr>
          <a:xfrm>
            <a:off x="2470836" y="2371853"/>
            <a:ext cx="2085190" cy="23083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Nurse</a:t>
            </a:r>
          </a:p>
          <a:p>
            <a:r>
              <a:rPr lang="en-US" sz="1200" dirty="0"/>
              <a:t>Immunisations</a:t>
            </a:r>
          </a:p>
          <a:p>
            <a:r>
              <a:rPr lang="en-US" sz="1200" dirty="0"/>
              <a:t>Cervical screening (smear test)</a:t>
            </a:r>
          </a:p>
          <a:p>
            <a:r>
              <a:rPr lang="en-US" sz="1200" dirty="0"/>
              <a:t>Injections</a:t>
            </a:r>
          </a:p>
          <a:p>
            <a:r>
              <a:rPr lang="en-US" sz="1200" dirty="0"/>
              <a:t>Contraception</a:t>
            </a:r>
          </a:p>
          <a:p>
            <a:r>
              <a:rPr lang="en-US" sz="1200" dirty="0"/>
              <a:t>Vaginal infections</a:t>
            </a:r>
          </a:p>
          <a:p>
            <a:r>
              <a:rPr lang="en-US" sz="1200" dirty="0"/>
              <a:t>Swabs</a:t>
            </a:r>
          </a:p>
          <a:p>
            <a:r>
              <a:rPr lang="en-US" sz="1200" dirty="0"/>
              <a:t>Cuts / wounds</a:t>
            </a:r>
          </a:p>
          <a:p>
            <a:r>
              <a:rPr lang="en-US" sz="1200" dirty="0"/>
              <a:t>Dressings</a:t>
            </a:r>
          </a:p>
          <a:p>
            <a:r>
              <a:rPr lang="en-US" sz="1200" dirty="0"/>
              <a:t>Burns</a:t>
            </a:r>
          </a:p>
          <a:p>
            <a:r>
              <a:rPr lang="en-US" sz="1200" dirty="0"/>
              <a:t>Travel advice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BD332C-FE04-C483-3A04-59EB066E29DA}"/>
              </a:ext>
            </a:extLst>
          </p:cNvPr>
          <p:cNvSpPr txBox="1"/>
          <p:nvPr/>
        </p:nvSpPr>
        <p:spPr>
          <a:xfrm>
            <a:off x="385646" y="5781623"/>
            <a:ext cx="2085190" cy="90407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Physiotherapist (PCN)</a:t>
            </a:r>
          </a:p>
          <a:p>
            <a:r>
              <a:rPr lang="en-US" sz="1200" dirty="0"/>
              <a:t>Back pain</a:t>
            </a:r>
          </a:p>
          <a:p>
            <a:r>
              <a:rPr lang="en-US" sz="1200" dirty="0"/>
              <a:t>Limb pain, for example, knee, hip, shoulder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FDA75F3-3506-8AE1-BA9F-CC2524D9E9D3}"/>
              </a:ext>
            </a:extLst>
          </p:cNvPr>
          <p:cNvSpPr txBox="1"/>
          <p:nvPr/>
        </p:nvSpPr>
        <p:spPr>
          <a:xfrm>
            <a:off x="2470836" y="4682727"/>
            <a:ext cx="2085190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Planned clinics – F2F</a:t>
            </a:r>
          </a:p>
          <a:p>
            <a:r>
              <a:rPr lang="en-US" sz="1200" dirty="0"/>
              <a:t>Dr XX: Joint injections / minor surgery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630FFC-7E38-6666-F7F9-ACFCC54F48F0}"/>
              </a:ext>
            </a:extLst>
          </p:cNvPr>
          <p:cNvSpPr txBox="1"/>
          <p:nvPr/>
        </p:nvSpPr>
        <p:spPr>
          <a:xfrm>
            <a:off x="8652977" y="621384"/>
            <a:ext cx="3036515" cy="467932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no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Same day GP face to face (if not 999)</a:t>
            </a:r>
          </a:p>
          <a:p>
            <a:r>
              <a:rPr lang="en-US" sz="1200" dirty="0"/>
              <a:t>Fever &lt;5yo</a:t>
            </a:r>
          </a:p>
          <a:p>
            <a:r>
              <a:rPr lang="en-US" sz="1200" dirty="0"/>
              <a:t>New onset of worsening chest pain</a:t>
            </a:r>
          </a:p>
          <a:p>
            <a:r>
              <a:rPr lang="en-US" sz="1200" dirty="0"/>
              <a:t>Difficulty breathing or wheezing</a:t>
            </a:r>
          </a:p>
          <a:p>
            <a:r>
              <a:rPr lang="en-US" sz="1200" dirty="0"/>
              <a:t>New dizziness / blackout</a:t>
            </a:r>
          </a:p>
          <a:p>
            <a:r>
              <a:rPr lang="en-US" sz="1200" dirty="0"/>
              <a:t>New / worsening palpitations</a:t>
            </a:r>
          </a:p>
          <a:p>
            <a:r>
              <a:rPr lang="en-US" sz="1200" dirty="0"/>
              <a:t>New weakness or numbness in limbs or over face</a:t>
            </a:r>
          </a:p>
          <a:p>
            <a:r>
              <a:rPr lang="en-US" sz="1200" dirty="0"/>
              <a:t>New difficulty with speech</a:t>
            </a:r>
          </a:p>
          <a:p>
            <a:r>
              <a:rPr lang="en-US" sz="1200" dirty="0"/>
              <a:t>New onset abdominal pain</a:t>
            </a:r>
          </a:p>
          <a:p>
            <a:r>
              <a:rPr lang="en-US" sz="1200" dirty="0"/>
              <a:t>New / worsening severe pain</a:t>
            </a:r>
          </a:p>
          <a:p>
            <a:r>
              <a:rPr lang="en-US" sz="1200" dirty="0"/>
              <a:t>Jaundice</a:t>
            </a:r>
          </a:p>
          <a:p>
            <a:r>
              <a:rPr lang="en-US" sz="1200" dirty="0"/>
              <a:t>Parent worried about unwell child</a:t>
            </a:r>
          </a:p>
          <a:p>
            <a:r>
              <a:rPr lang="en-US" sz="1200" dirty="0"/>
              <a:t>New confusion</a:t>
            </a:r>
          </a:p>
          <a:p>
            <a:r>
              <a:rPr lang="en-US" sz="1200" dirty="0"/>
              <a:t>Suicidal / self-harm intentions</a:t>
            </a:r>
          </a:p>
          <a:p>
            <a:r>
              <a:rPr lang="en-US" sz="1200" dirty="0"/>
              <a:t>Blood in urine, blood in stool, coughing blood, vomiting blood</a:t>
            </a:r>
          </a:p>
          <a:p>
            <a:r>
              <a:rPr lang="en-US" sz="1200" dirty="0"/>
              <a:t>Single swollen leg</a:t>
            </a:r>
          </a:p>
          <a:p>
            <a:r>
              <a:rPr lang="en-US" sz="1200" dirty="0"/>
              <a:t>Safeguarding concern</a:t>
            </a:r>
          </a:p>
          <a:p>
            <a:r>
              <a:rPr lang="en-US" sz="1200" dirty="0"/>
              <a:t>Unwell &gt;75yo or vulnerable patient (see red box)</a:t>
            </a:r>
          </a:p>
          <a:p>
            <a:r>
              <a:rPr lang="en-US" sz="1200" dirty="0"/>
              <a:t>Condition not resolved as expected / progressed after previous consultations or remote consultation</a:t>
            </a:r>
          </a:p>
          <a:p>
            <a:r>
              <a:rPr lang="en-US" sz="1200" dirty="0"/>
              <a:t>Acute history that does not make sense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EA8EFF4-BAB3-CB47-64BD-22FA9651FB6C}"/>
              </a:ext>
            </a:extLst>
          </p:cNvPr>
          <p:cNvCxnSpPr>
            <a:cxnSpLocks/>
          </p:cNvCxnSpPr>
          <p:nvPr/>
        </p:nvCxnSpPr>
        <p:spPr>
          <a:xfrm>
            <a:off x="4570478" y="89063"/>
            <a:ext cx="0" cy="6596635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982FCE5-B248-EEBA-579B-5A9BE7BC5815}"/>
              </a:ext>
            </a:extLst>
          </p:cNvPr>
          <p:cNvSpPr txBox="1"/>
          <p:nvPr/>
        </p:nvSpPr>
        <p:spPr>
          <a:xfrm>
            <a:off x="8652973" y="5300703"/>
            <a:ext cx="3036515" cy="138499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</a:rPr>
              <a:t>Routine GP</a:t>
            </a:r>
          </a:p>
          <a:p>
            <a:r>
              <a:rPr lang="en-US" sz="1200" dirty="0"/>
              <a:t>Existing issue / not urgent</a:t>
            </a:r>
          </a:p>
          <a:p>
            <a:r>
              <a:rPr lang="en-US" sz="1200" i="1" dirty="0"/>
              <a:t>Distribute to GP to respond usually within 48hr UNLESS continuity need, for example menstrual problems, hair loss, skin problem, tired, LTC review, existing / routine problem</a:t>
            </a:r>
          </a:p>
        </p:txBody>
      </p:sp>
    </p:spTree>
    <p:extLst>
      <p:ext uri="{BB962C8B-B14F-4D97-AF65-F5344CB8AC3E}">
        <p14:creationId xmlns:p14="http://schemas.microsoft.com/office/powerpoint/2010/main" val="306566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E 2023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E 2023" id="{4ED01277-D007-7143-80A3-5F9AD3D1FF11}" vid="{2C9DD7B9-EF23-4A4D-B797-880F6CB83A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F9A139C36E5743864EC7418F23B790" ma:contentTypeVersion="26" ma:contentTypeDescription="Create a new document." ma:contentTypeScope="" ma:versionID="6a280c7412ddd1e556f7ce57e84eef1c">
  <xsd:schema xmlns:xsd="http://www.w3.org/2001/XMLSchema" xmlns:xs="http://www.w3.org/2001/XMLSchema" xmlns:p="http://schemas.microsoft.com/office/2006/metadata/properties" xmlns:ns2="1afadbc5-aa94-4cb6-9272-0d3588cf79b2" xmlns:ns3="e5e4dbf6-565d-4406-8fdd-77d94833c6da" targetNamespace="http://schemas.microsoft.com/office/2006/metadata/properties" ma:root="true" ma:fieldsID="7c255a14ec7d0373ab73ddd939026bdf" ns2:_="" ns3:_="">
    <xsd:import namespace="1afadbc5-aa94-4cb6-9272-0d3588cf79b2"/>
    <xsd:import namespace="e5e4dbf6-565d-4406-8fdd-77d94833c6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fadbc5-aa94-4cb6-9272-0d3588cf79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description="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e4dbf6-565d-4406-8fdd-77d94833c6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e0eb0a8-791d-458d-b908-1e52a227c726}" ma:internalName="TaxCatchAll" ma:showField="CatchAllData" ma:web="e5e4dbf6-565d-4406-8fdd-77d94833c6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e4dbf6-565d-4406-8fdd-77d94833c6da" xsi:nil="true"/>
    <lcf76f155ced4ddcb4097134ff3c332f xmlns="1afadbc5-aa94-4cb6-9272-0d3588cf79b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9009256-085D-44FE-BAE6-F6438B798D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fadbc5-aa94-4cb6-9272-0d3588cf79b2"/>
    <ds:schemaRef ds:uri="e5e4dbf6-565d-4406-8fdd-77d94833c6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E96110-45A4-4EFC-A875-1BF58E3B18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822018-F1A9-42CC-A9E5-AE8962ABEECB}">
  <ds:schemaRefs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e5e4dbf6-565d-4406-8fdd-77d94833c6da"/>
    <ds:schemaRef ds:uri="1afadbc5-aa94-4cb6-9272-0d3588cf79b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NHSE 2023</Template>
  <TotalTime>100</TotalTime>
  <Words>475</Words>
  <Application>Microsoft Office PowerPoint</Application>
  <PresentationFormat>Widescreen</PresentationFormat>
  <Paragraphs>101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Aptos</vt:lpstr>
      <vt:lpstr>Arial</vt:lpstr>
      <vt:lpstr>NHSE 2023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Zoe Fox</dc:creator>
  <cp:lastModifiedBy>HUSSAIN, Gulshan (NHS ENGLAND)</cp:lastModifiedBy>
  <cp:revision>6</cp:revision>
  <dcterms:created xsi:type="dcterms:W3CDTF">2024-12-17T07:33:20Z</dcterms:created>
  <dcterms:modified xsi:type="dcterms:W3CDTF">2025-06-13T11:58:36Z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0x010100FDF9A139C36E5743864EC7418F23B790</vt:lpwstr>
  </property>
  <property fmtid="{D5CDD505-2E9C-101B-9397-08002B2CF9AE}" pid="3" name="MediaServiceImageTags">
    <vt:lpwstr/>
  </property>
</Properties>
</file>