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4"/>
  </p:sldMasterIdLst>
  <p:notesMasterIdLst>
    <p:notesMasterId r:id="rId33"/>
  </p:notesMasterIdLst>
  <p:handoutMasterIdLst>
    <p:handoutMasterId r:id="rId34"/>
  </p:handoutMasterIdLst>
  <p:sldIdLst>
    <p:sldId id="1923" r:id="rId5"/>
    <p:sldId id="2145707301" r:id="rId6"/>
    <p:sldId id="2145707302" r:id="rId7"/>
    <p:sldId id="2145707303" r:id="rId8"/>
    <p:sldId id="2145707304" r:id="rId9"/>
    <p:sldId id="2145707300" r:id="rId10"/>
    <p:sldId id="2145707306" r:id="rId11"/>
    <p:sldId id="2145707305" r:id="rId12"/>
    <p:sldId id="2145707308" r:id="rId13"/>
    <p:sldId id="2147472617" r:id="rId14"/>
    <p:sldId id="2147472582" r:id="rId15"/>
    <p:sldId id="2147472600" r:id="rId16"/>
    <p:sldId id="2145707307" r:id="rId17"/>
    <p:sldId id="2147472613" r:id="rId18"/>
    <p:sldId id="2147472615" r:id="rId19"/>
    <p:sldId id="2147472601" r:id="rId20"/>
    <p:sldId id="1946" r:id="rId21"/>
    <p:sldId id="2147472603" r:id="rId22"/>
    <p:sldId id="2147472604" r:id="rId23"/>
    <p:sldId id="2147472605" r:id="rId24"/>
    <p:sldId id="2147472606" r:id="rId25"/>
    <p:sldId id="2147472607" r:id="rId26"/>
    <p:sldId id="2147472608" r:id="rId27"/>
    <p:sldId id="2147472609" r:id="rId28"/>
    <p:sldId id="2147472610" r:id="rId29"/>
    <p:sldId id="2147472616" r:id="rId30"/>
    <p:sldId id="2147472611" r:id="rId31"/>
    <p:sldId id="2147472612"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3E73FAB-A30B-4B3E-AD7E-01FCBF286DB3}">
          <p14:sldIdLst>
            <p14:sldId id="1923"/>
            <p14:sldId id="2145707301"/>
          </p14:sldIdLst>
        </p14:section>
        <p14:section name="Session introduction" id="{1CDF5DF6-1102-4AC8-92A2-C2050066E6BA}">
          <p14:sldIdLst>
            <p14:sldId id="2145707302"/>
            <p14:sldId id="2145707303"/>
            <p14:sldId id="2145707304"/>
          </p14:sldIdLst>
        </p14:section>
        <p14:section name="Setting the context" id="{239E0E01-3FA2-48B2-91F5-E50C53DF1C84}">
          <p14:sldIdLst>
            <p14:sldId id="2145707300"/>
            <p14:sldId id="2145707306"/>
          </p14:sldIdLst>
        </p14:section>
        <p14:section name="CNO Professional Strategy" id="{D17FC1E2-01F0-4C3D-9F33-3418F57A39FD}">
          <p14:sldIdLst>
            <p14:sldId id="2145707305"/>
            <p14:sldId id="2145707308"/>
            <p14:sldId id="2147472617"/>
            <p14:sldId id="2147472582"/>
            <p14:sldId id="2147472600"/>
          </p14:sldIdLst>
        </p14:section>
        <p14:section name="Summary session" id="{89AF152D-0470-4FD4-AD9D-8240488B11D4}">
          <p14:sldIdLst>
            <p14:sldId id="2145707307"/>
            <p14:sldId id="2147472613"/>
            <p14:sldId id="2147472615"/>
          </p14:sldIdLst>
        </p14:section>
        <p14:section name="Individual areas focussed sessions" id="{E8D9460B-A8BF-4D30-8ED3-B171B3D9D7EF}">
          <p14:sldIdLst>
            <p14:sldId id="2147472601"/>
            <p14:sldId id="1946"/>
            <p14:sldId id="2147472603"/>
            <p14:sldId id="2147472604"/>
            <p14:sldId id="2147472605"/>
            <p14:sldId id="2147472606"/>
            <p14:sldId id="2147472607"/>
            <p14:sldId id="2147472608"/>
            <p14:sldId id="2147472609"/>
            <p14:sldId id="2147472610"/>
          </p14:sldIdLst>
        </p14:section>
        <p14:section name="Conclusion and session close" id="{BA81EACE-B44E-426C-BF3E-72B1DBCDA732}">
          <p14:sldIdLst>
            <p14:sldId id="2147472616"/>
            <p14:sldId id="2147472611"/>
            <p14:sldId id="214747261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Wilkinson" initials="SW" lastIdx="1" clrIdx="0">
    <p:extLst>
      <p:ext uri="{19B8F6BF-5375-455C-9EA6-DF929625EA0E}">
        <p15:presenceInfo xmlns:p15="http://schemas.microsoft.com/office/powerpoint/2012/main" userId="1186059c3be801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AD93"/>
    <a:srgbClr val="006652"/>
    <a:srgbClr val="768692"/>
    <a:srgbClr val="425563"/>
    <a:srgbClr val="003087"/>
    <a:srgbClr val="005EB8"/>
    <a:srgbClr val="0072CE"/>
    <a:srgbClr val="DDE1E4"/>
    <a:srgbClr val="F6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1C3CEF-B973-46A6-B99C-2BDE80F06DD5}" v="11" dt="2025-09-01T09:01:08.4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68" y="64"/>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INSON, Kate (NHS ENGLAND)" userId="4f4c2cf3-532d-485c-a6b1-216da9f41a91" providerId="ADAL" clId="{1E1C3CEF-B973-46A6-B99C-2BDE80F06DD5}"/>
    <pc:docChg chg="custSel modSld">
      <pc:chgData name="ROBINSON, Kate (NHS ENGLAND)" userId="4f4c2cf3-532d-485c-a6b1-216da9f41a91" providerId="ADAL" clId="{1E1C3CEF-B973-46A6-B99C-2BDE80F06DD5}" dt="2025-09-01T12:50:21.381" v="43" actId="20577"/>
      <pc:docMkLst>
        <pc:docMk/>
      </pc:docMkLst>
      <pc:sldChg chg="modSp mod">
        <pc:chgData name="ROBINSON, Kate (NHS ENGLAND)" userId="4f4c2cf3-532d-485c-a6b1-216da9f41a91" providerId="ADAL" clId="{1E1C3CEF-B973-46A6-B99C-2BDE80F06DD5}" dt="2025-08-27T15:21:54.163" v="6" actId="6549"/>
        <pc:sldMkLst>
          <pc:docMk/>
          <pc:sldMk cId="3830231407" sldId="1923"/>
        </pc:sldMkLst>
        <pc:spChg chg="mod">
          <ac:chgData name="ROBINSON, Kate (NHS ENGLAND)" userId="4f4c2cf3-532d-485c-a6b1-216da9f41a91" providerId="ADAL" clId="{1E1C3CEF-B973-46A6-B99C-2BDE80F06DD5}" dt="2025-08-27T15:21:54.163" v="6" actId="6549"/>
          <ac:spMkLst>
            <pc:docMk/>
            <pc:sldMk cId="3830231407" sldId="1923"/>
            <ac:spMk id="3" creationId="{AF4D553F-1F74-2A75-473A-7684B8C04AA8}"/>
          </ac:spMkLst>
        </pc:spChg>
      </pc:sldChg>
      <pc:sldChg chg="modSp mod">
        <pc:chgData name="ROBINSON, Kate (NHS ENGLAND)" userId="4f4c2cf3-532d-485c-a6b1-216da9f41a91" providerId="ADAL" clId="{1E1C3CEF-B973-46A6-B99C-2BDE80F06DD5}" dt="2025-08-27T15:21:58.932" v="7" actId="6549"/>
        <pc:sldMkLst>
          <pc:docMk/>
          <pc:sldMk cId="1007925272" sldId="2145707302"/>
        </pc:sldMkLst>
        <pc:spChg chg="mod">
          <ac:chgData name="ROBINSON, Kate (NHS ENGLAND)" userId="4f4c2cf3-532d-485c-a6b1-216da9f41a91" providerId="ADAL" clId="{1E1C3CEF-B973-46A6-B99C-2BDE80F06DD5}" dt="2025-08-27T15:21:58.932" v="7" actId="6549"/>
          <ac:spMkLst>
            <pc:docMk/>
            <pc:sldMk cId="1007925272" sldId="2145707302"/>
            <ac:spMk id="3" creationId="{2CE8CE74-B6D0-FD3A-720D-8D1C58FAB328}"/>
          </ac:spMkLst>
        </pc:spChg>
      </pc:sldChg>
      <pc:sldChg chg="addSp modSp mod">
        <pc:chgData name="ROBINSON, Kate (NHS ENGLAND)" userId="4f4c2cf3-532d-485c-a6b1-216da9f41a91" providerId="ADAL" clId="{1E1C3CEF-B973-46A6-B99C-2BDE80F06DD5}" dt="2025-09-01T12:50:21.381" v="43" actId="20577"/>
        <pc:sldMkLst>
          <pc:docMk/>
          <pc:sldMk cId="3505812083" sldId="2145707304"/>
        </pc:sldMkLst>
        <pc:spChg chg="mod">
          <ac:chgData name="ROBINSON, Kate (NHS ENGLAND)" userId="4f4c2cf3-532d-485c-a6b1-216da9f41a91" providerId="ADAL" clId="{1E1C3CEF-B973-46A6-B99C-2BDE80F06DD5}" dt="2025-09-01T12:50:21.381" v="43" actId="20577"/>
          <ac:spMkLst>
            <pc:docMk/>
            <pc:sldMk cId="3505812083" sldId="2145707304"/>
            <ac:spMk id="2" creationId="{2C4E98EF-F01E-8373-061E-A26F6E1C71A7}"/>
          </ac:spMkLst>
        </pc:spChg>
        <pc:spChg chg="add">
          <ac:chgData name="ROBINSON, Kate (NHS ENGLAND)" userId="4f4c2cf3-532d-485c-a6b1-216da9f41a91" providerId="ADAL" clId="{1E1C3CEF-B973-46A6-B99C-2BDE80F06DD5}" dt="2025-09-01T09:00:42.633" v="25"/>
          <ac:spMkLst>
            <pc:docMk/>
            <pc:sldMk cId="3505812083" sldId="2145707304"/>
            <ac:spMk id="4" creationId="{5AF94050-7F5F-9823-7BC1-42EE3C497446}"/>
          </ac:spMkLst>
        </pc:spChg>
        <pc:spChg chg="add">
          <ac:chgData name="ROBINSON, Kate (NHS ENGLAND)" userId="4f4c2cf3-532d-485c-a6b1-216da9f41a91" providerId="ADAL" clId="{1E1C3CEF-B973-46A6-B99C-2BDE80F06DD5}" dt="2025-09-01T09:00:59.292" v="26"/>
          <ac:spMkLst>
            <pc:docMk/>
            <pc:sldMk cId="3505812083" sldId="2145707304"/>
            <ac:spMk id="6" creationId="{D0FAA99B-88EB-9325-BCA6-BDB05D3E4EA0}"/>
          </ac:spMkLst>
        </pc:spChg>
        <pc:spChg chg="add">
          <ac:chgData name="ROBINSON, Kate (NHS ENGLAND)" userId="4f4c2cf3-532d-485c-a6b1-216da9f41a91" providerId="ADAL" clId="{1E1C3CEF-B973-46A6-B99C-2BDE80F06DD5}" dt="2025-09-01T09:01:03.841" v="28"/>
          <ac:spMkLst>
            <pc:docMk/>
            <pc:sldMk cId="3505812083" sldId="2145707304"/>
            <ac:spMk id="7" creationId="{F3EC65F6-08DE-5AF3-66D9-53DF860F6147}"/>
          </ac:spMkLst>
        </pc:spChg>
      </pc:sldChg>
      <pc:sldChg chg="modSp mod">
        <pc:chgData name="ROBINSON, Kate (NHS ENGLAND)" userId="4f4c2cf3-532d-485c-a6b1-216da9f41a91" providerId="ADAL" clId="{1E1C3CEF-B973-46A6-B99C-2BDE80F06DD5}" dt="2025-09-01T12:13:32.593" v="32" actId="20577"/>
        <pc:sldMkLst>
          <pc:docMk/>
          <pc:sldMk cId="2471070575" sldId="2145707308"/>
        </pc:sldMkLst>
        <pc:spChg chg="mod">
          <ac:chgData name="ROBINSON, Kate (NHS ENGLAND)" userId="4f4c2cf3-532d-485c-a6b1-216da9f41a91" providerId="ADAL" clId="{1E1C3CEF-B973-46A6-B99C-2BDE80F06DD5}" dt="2025-09-01T12:13:32.593" v="32" actId="20577"/>
          <ac:spMkLst>
            <pc:docMk/>
            <pc:sldMk cId="2471070575" sldId="2145707308"/>
            <ac:spMk id="2" creationId="{937B2165-4CF1-8601-D27E-C0E3342BCB0F}"/>
          </ac:spMkLst>
        </pc:spChg>
      </pc:sldChg>
      <pc:sldChg chg="modSp mod">
        <pc:chgData name="ROBINSON, Kate (NHS ENGLAND)" userId="4f4c2cf3-532d-485c-a6b1-216da9f41a91" providerId="ADAL" clId="{1E1C3CEF-B973-46A6-B99C-2BDE80F06DD5}" dt="2025-08-27T15:22:20.646" v="8" actId="6549"/>
        <pc:sldMkLst>
          <pc:docMk/>
          <pc:sldMk cId="1636993605" sldId="2147472582"/>
        </pc:sldMkLst>
        <pc:spChg chg="mod">
          <ac:chgData name="ROBINSON, Kate (NHS ENGLAND)" userId="4f4c2cf3-532d-485c-a6b1-216da9f41a91" providerId="ADAL" clId="{1E1C3CEF-B973-46A6-B99C-2BDE80F06DD5}" dt="2025-08-27T15:22:20.646" v="8" actId="6549"/>
          <ac:spMkLst>
            <pc:docMk/>
            <pc:sldMk cId="1636993605" sldId="2147472582"/>
            <ac:spMk id="4" creationId="{714E0ED3-807A-24DF-61A4-544C1CEDB8B4}"/>
          </ac:spMkLst>
        </pc:spChg>
      </pc:sldChg>
      <pc:sldChg chg="addSp delSp modSp mod">
        <pc:chgData name="ROBINSON, Kate (NHS ENGLAND)" userId="4f4c2cf3-532d-485c-a6b1-216da9f41a91" providerId="ADAL" clId="{1E1C3CEF-B973-46A6-B99C-2BDE80F06DD5}" dt="2025-08-29T11:20:45.443" v="24" actId="13926"/>
        <pc:sldMkLst>
          <pc:docMk/>
          <pc:sldMk cId="1147996224" sldId="2147472616"/>
        </pc:sldMkLst>
        <pc:spChg chg="mod">
          <ac:chgData name="ROBINSON, Kate (NHS ENGLAND)" userId="4f4c2cf3-532d-485c-a6b1-216da9f41a91" providerId="ADAL" clId="{1E1C3CEF-B973-46A6-B99C-2BDE80F06DD5}" dt="2025-08-29T11:20:45.443" v="24" actId="13926"/>
          <ac:spMkLst>
            <pc:docMk/>
            <pc:sldMk cId="1147996224" sldId="2147472616"/>
            <ac:spMk id="6" creationId="{549F75F3-64D7-789F-B20E-EED30FFA554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EC95-64DF-BC69-FC71-A682B40486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9611872-9401-5D00-CCCA-46DDE0B8B9C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C6D816-94D6-40FC-B977-F8A94C7E4824}" type="datetimeFigureOut">
              <a:rPr lang="en-GB" smtClean="0"/>
              <a:t>01/09/2025</a:t>
            </a:fld>
            <a:endParaRPr lang="en-GB"/>
          </a:p>
        </p:txBody>
      </p:sp>
      <p:sp>
        <p:nvSpPr>
          <p:cNvPr id="4" name="Footer Placeholder 3">
            <a:extLst>
              <a:ext uri="{FF2B5EF4-FFF2-40B4-BE49-F238E27FC236}">
                <a16:creationId xmlns:a16="http://schemas.microsoft.com/office/drawing/2014/main" id="{46056112-4593-5EC1-B7DA-2B07022F7A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19C22BD-2C7D-A062-42A2-EA161F716A2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0EB188-56CE-4FCB-8130-436851797F69}" type="slidenum">
              <a:rPr lang="en-GB" smtClean="0"/>
              <a:t>‹#›</a:t>
            </a:fld>
            <a:endParaRPr lang="en-GB"/>
          </a:p>
        </p:txBody>
      </p:sp>
    </p:spTree>
    <p:extLst>
      <p:ext uri="{BB962C8B-B14F-4D97-AF65-F5344CB8AC3E}">
        <p14:creationId xmlns:p14="http://schemas.microsoft.com/office/powerpoint/2010/main" val="3162181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ED4C3-48B6-4E4A-9B0F-8051E56348DC}" type="datetimeFigureOut">
              <a:rPr lang="en-GB" smtClean="0"/>
              <a:t>01/09/2025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4EC7EF-95E1-3D44-A982-BC7A3E9C617E}" type="slidenum">
              <a:rPr lang="en-GB" smtClean="0"/>
              <a:t>‹#›</a:t>
            </a:fld>
            <a:endParaRPr lang="en-GB"/>
          </a:p>
        </p:txBody>
      </p:sp>
    </p:spTree>
    <p:extLst>
      <p:ext uri="{BB962C8B-B14F-4D97-AF65-F5344CB8AC3E}">
        <p14:creationId xmlns:p14="http://schemas.microsoft.com/office/powerpoint/2010/main" val="1501633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A4EC7EF-95E1-3D44-A982-BC7A3E9C617E}" type="slidenum">
              <a:rPr lang="en-GB" smtClean="0"/>
              <a:t>1</a:t>
            </a:fld>
            <a:endParaRPr lang="en-GB"/>
          </a:p>
        </p:txBody>
      </p:sp>
    </p:spTree>
    <p:extLst>
      <p:ext uri="{BB962C8B-B14F-4D97-AF65-F5344CB8AC3E}">
        <p14:creationId xmlns:p14="http://schemas.microsoft.com/office/powerpoint/2010/main" val="2475756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B2EA7-D869-F382-5D32-204C64B76E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941842-7403-37C9-2536-36DCEDAC43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2EA0B1-2512-15F7-354E-C802EDC90702}"/>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35449E3-8E2F-F3EA-BF71-DE955D8E1FAF}"/>
              </a:ext>
            </a:extLst>
          </p:cNvPr>
          <p:cNvSpPr>
            <a:spLocks noGrp="1"/>
          </p:cNvSpPr>
          <p:nvPr>
            <p:ph type="sldNum" sz="quarter" idx="5"/>
          </p:nvPr>
        </p:nvSpPr>
        <p:spPr/>
        <p:txBody>
          <a:bodyPr/>
          <a:lstStyle/>
          <a:p>
            <a:fld id="{9A4EC7EF-95E1-3D44-A982-BC7A3E9C617E}" type="slidenum">
              <a:rPr lang="en-GB" smtClean="0"/>
              <a:t>18</a:t>
            </a:fld>
            <a:endParaRPr lang="en-GB"/>
          </a:p>
        </p:txBody>
      </p:sp>
    </p:spTree>
    <p:extLst>
      <p:ext uri="{BB962C8B-B14F-4D97-AF65-F5344CB8AC3E}">
        <p14:creationId xmlns:p14="http://schemas.microsoft.com/office/powerpoint/2010/main" val="3148095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05D534-FA13-4698-479F-1D089FC922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DF666F-890C-26CB-FDF4-A5D626E108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1BF52A8-A54C-E859-9301-95B44CA6F671}"/>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1E48AD0-75F6-B305-1F3C-49CA875C8E83}"/>
              </a:ext>
            </a:extLst>
          </p:cNvPr>
          <p:cNvSpPr>
            <a:spLocks noGrp="1"/>
          </p:cNvSpPr>
          <p:nvPr>
            <p:ph type="sldNum" sz="quarter" idx="5"/>
          </p:nvPr>
        </p:nvSpPr>
        <p:spPr/>
        <p:txBody>
          <a:bodyPr/>
          <a:lstStyle/>
          <a:p>
            <a:fld id="{9A4EC7EF-95E1-3D44-A982-BC7A3E9C617E}" type="slidenum">
              <a:rPr lang="en-GB" smtClean="0"/>
              <a:t>19</a:t>
            </a:fld>
            <a:endParaRPr lang="en-GB"/>
          </a:p>
        </p:txBody>
      </p:sp>
    </p:spTree>
    <p:extLst>
      <p:ext uri="{BB962C8B-B14F-4D97-AF65-F5344CB8AC3E}">
        <p14:creationId xmlns:p14="http://schemas.microsoft.com/office/powerpoint/2010/main" val="65887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3072E3-81C6-FA90-BD60-8DA2F8993F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1BBC8F-E33F-C822-8003-2C7C98AB90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DED194-C938-0A07-B5C0-8797D96310DA}"/>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DEE7A09-CFAE-E46F-841D-37F4657BC979}"/>
              </a:ext>
            </a:extLst>
          </p:cNvPr>
          <p:cNvSpPr>
            <a:spLocks noGrp="1"/>
          </p:cNvSpPr>
          <p:nvPr>
            <p:ph type="sldNum" sz="quarter" idx="5"/>
          </p:nvPr>
        </p:nvSpPr>
        <p:spPr/>
        <p:txBody>
          <a:bodyPr/>
          <a:lstStyle/>
          <a:p>
            <a:fld id="{9A4EC7EF-95E1-3D44-A982-BC7A3E9C617E}" type="slidenum">
              <a:rPr lang="en-GB" smtClean="0"/>
              <a:t>20</a:t>
            </a:fld>
            <a:endParaRPr lang="en-GB"/>
          </a:p>
        </p:txBody>
      </p:sp>
    </p:spTree>
    <p:extLst>
      <p:ext uri="{BB962C8B-B14F-4D97-AF65-F5344CB8AC3E}">
        <p14:creationId xmlns:p14="http://schemas.microsoft.com/office/powerpoint/2010/main" val="3945723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51D61-A8F0-D818-89E3-F8A5411E77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916E4B-97D0-3F4E-1E35-3C931E09A1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72D585-1AAB-C9D0-A317-AAFA1F9D6B7C}"/>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785CAAB-71CF-896B-F41E-CE395CF3BE0D}"/>
              </a:ext>
            </a:extLst>
          </p:cNvPr>
          <p:cNvSpPr>
            <a:spLocks noGrp="1"/>
          </p:cNvSpPr>
          <p:nvPr>
            <p:ph type="sldNum" sz="quarter" idx="5"/>
          </p:nvPr>
        </p:nvSpPr>
        <p:spPr/>
        <p:txBody>
          <a:bodyPr/>
          <a:lstStyle/>
          <a:p>
            <a:fld id="{9A4EC7EF-95E1-3D44-A982-BC7A3E9C617E}" type="slidenum">
              <a:rPr lang="en-GB" smtClean="0"/>
              <a:t>21</a:t>
            </a:fld>
            <a:endParaRPr lang="en-GB"/>
          </a:p>
        </p:txBody>
      </p:sp>
    </p:spTree>
    <p:extLst>
      <p:ext uri="{BB962C8B-B14F-4D97-AF65-F5344CB8AC3E}">
        <p14:creationId xmlns:p14="http://schemas.microsoft.com/office/powerpoint/2010/main" val="339427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D4ED7E-7623-3C34-15BA-891F17F182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4735A1-3D23-FAA7-F25F-73BA07E3FD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D803D02-C29E-0315-7D57-546E4CB40032}"/>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CBB7EE1-7879-1BD8-3387-391AF4ABECD9}"/>
              </a:ext>
            </a:extLst>
          </p:cNvPr>
          <p:cNvSpPr>
            <a:spLocks noGrp="1"/>
          </p:cNvSpPr>
          <p:nvPr>
            <p:ph type="sldNum" sz="quarter" idx="5"/>
          </p:nvPr>
        </p:nvSpPr>
        <p:spPr/>
        <p:txBody>
          <a:bodyPr/>
          <a:lstStyle/>
          <a:p>
            <a:fld id="{9A4EC7EF-95E1-3D44-A982-BC7A3E9C617E}" type="slidenum">
              <a:rPr lang="en-GB" smtClean="0"/>
              <a:t>22</a:t>
            </a:fld>
            <a:endParaRPr lang="en-GB"/>
          </a:p>
        </p:txBody>
      </p:sp>
    </p:spTree>
    <p:extLst>
      <p:ext uri="{BB962C8B-B14F-4D97-AF65-F5344CB8AC3E}">
        <p14:creationId xmlns:p14="http://schemas.microsoft.com/office/powerpoint/2010/main" val="2566071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D3B18E-E016-0EEF-C76E-42B3A48A1E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AC0063-8594-BD73-3BBC-9693A4C24C4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CBEB68-D7BC-CA25-0F31-8FFAC67706CB}"/>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EC75D2C-A3C1-4754-4D56-0F0DDDF8ADAB}"/>
              </a:ext>
            </a:extLst>
          </p:cNvPr>
          <p:cNvSpPr>
            <a:spLocks noGrp="1"/>
          </p:cNvSpPr>
          <p:nvPr>
            <p:ph type="sldNum" sz="quarter" idx="5"/>
          </p:nvPr>
        </p:nvSpPr>
        <p:spPr/>
        <p:txBody>
          <a:bodyPr/>
          <a:lstStyle/>
          <a:p>
            <a:fld id="{9A4EC7EF-95E1-3D44-A982-BC7A3E9C617E}" type="slidenum">
              <a:rPr lang="en-GB" smtClean="0"/>
              <a:t>23</a:t>
            </a:fld>
            <a:endParaRPr lang="en-GB"/>
          </a:p>
        </p:txBody>
      </p:sp>
    </p:spTree>
    <p:extLst>
      <p:ext uri="{BB962C8B-B14F-4D97-AF65-F5344CB8AC3E}">
        <p14:creationId xmlns:p14="http://schemas.microsoft.com/office/powerpoint/2010/main" val="12145628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46A9F8-1B83-09E3-8C0B-66F4DD74B9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379B27-B1C0-7C29-87FA-FFB3D18F6C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6A5AC4-898D-4372-2C53-64083A3EA181}"/>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1EFFA08-EB64-0CD8-C346-F39B94CE09D7}"/>
              </a:ext>
            </a:extLst>
          </p:cNvPr>
          <p:cNvSpPr>
            <a:spLocks noGrp="1"/>
          </p:cNvSpPr>
          <p:nvPr>
            <p:ph type="sldNum" sz="quarter" idx="5"/>
          </p:nvPr>
        </p:nvSpPr>
        <p:spPr/>
        <p:txBody>
          <a:bodyPr/>
          <a:lstStyle/>
          <a:p>
            <a:fld id="{9A4EC7EF-95E1-3D44-A982-BC7A3E9C617E}" type="slidenum">
              <a:rPr lang="en-GB" smtClean="0"/>
              <a:t>24</a:t>
            </a:fld>
            <a:endParaRPr lang="en-GB"/>
          </a:p>
        </p:txBody>
      </p:sp>
    </p:spTree>
    <p:extLst>
      <p:ext uri="{BB962C8B-B14F-4D97-AF65-F5344CB8AC3E}">
        <p14:creationId xmlns:p14="http://schemas.microsoft.com/office/powerpoint/2010/main" val="23086930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5DB81E-6E4E-28A4-8F4C-D250B8A29C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2B8167-99DC-BA7E-46E3-1ADCDB2C50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6B785C-093D-D4C0-0866-3397076488D8}"/>
              </a:ext>
            </a:extLst>
          </p:cNvPr>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4C25BAC-D96D-A60D-EE8C-09BD66BCC0A2}"/>
              </a:ext>
            </a:extLst>
          </p:cNvPr>
          <p:cNvSpPr>
            <a:spLocks noGrp="1"/>
          </p:cNvSpPr>
          <p:nvPr>
            <p:ph type="sldNum" sz="quarter" idx="5"/>
          </p:nvPr>
        </p:nvSpPr>
        <p:spPr/>
        <p:txBody>
          <a:bodyPr/>
          <a:lstStyle/>
          <a:p>
            <a:fld id="{9A4EC7EF-95E1-3D44-A982-BC7A3E9C617E}" type="slidenum">
              <a:rPr lang="en-GB" smtClean="0"/>
              <a:t>25</a:t>
            </a:fld>
            <a:endParaRPr lang="en-GB"/>
          </a:p>
        </p:txBody>
      </p:sp>
    </p:spTree>
    <p:extLst>
      <p:ext uri="{BB962C8B-B14F-4D97-AF65-F5344CB8AC3E}">
        <p14:creationId xmlns:p14="http://schemas.microsoft.com/office/powerpoint/2010/main" val="34996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4E663C-0E7D-6142-A76C-EB534F1BBC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08FCA2-B786-0AD7-40E2-D813F472E1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D03708-2360-5964-95B6-47284F86738C}"/>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24D3B7B6-AB8A-EBCA-A474-012C573943B6}"/>
              </a:ext>
            </a:extLst>
          </p:cNvPr>
          <p:cNvSpPr>
            <a:spLocks noGrp="1"/>
          </p:cNvSpPr>
          <p:nvPr>
            <p:ph type="sldNum" sz="quarter" idx="5"/>
          </p:nvPr>
        </p:nvSpPr>
        <p:spPr/>
        <p:txBody>
          <a:bodyPr/>
          <a:lstStyle/>
          <a:p>
            <a:fld id="{9A4EC7EF-95E1-3D44-A982-BC7A3E9C617E}" type="slidenum">
              <a:rPr lang="en-GB" smtClean="0"/>
              <a:t>3</a:t>
            </a:fld>
            <a:endParaRPr lang="en-GB"/>
          </a:p>
        </p:txBody>
      </p:sp>
    </p:spTree>
    <p:extLst>
      <p:ext uri="{BB962C8B-B14F-4D97-AF65-F5344CB8AC3E}">
        <p14:creationId xmlns:p14="http://schemas.microsoft.com/office/powerpoint/2010/main" val="3219382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A4EC7EF-95E1-3D44-A982-BC7A3E9C617E}" type="slidenum">
              <a:rPr lang="en-GB" smtClean="0"/>
              <a:t>6</a:t>
            </a:fld>
            <a:endParaRPr lang="en-GB"/>
          </a:p>
        </p:txBody>
      </p:sp>
    </p:spTree>
    <p:extLst>
      <p:ext uri="{BB962C8B-B14F-4D97-AF65-F5344CB8AC3E}">
        <p14:creationId xmlns:p14="http://schemas.microsoft.com/office/powerpoint/2010/main" val="2431574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28563-8F47-0960-F85B-3A9967F594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689370-4910-EC0C-EDAB-D0B1ABB71C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6370A5-C905-3D81-0BBE-9CA2AEAB3741}"/>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9543AB6B-7DA5-EBA5-B3D7-7E976BEEC311}"/>
              </a:ext>
            </a:extLst>
          </p:cNvPr>
          <p:cNvSpPr>
            <a:spLocks noGrp="1"/>
          </p:cNvSpPr>
          <p:nvPr>
            <p:ph type="sldNum" sz="quarter" idx="5"/>
          </p:nvPr>
        </p:nvSpPr>
        <p:spPr/>
        <p:txBody>
          <a:bodyPr/>
          <a:lstStyle/>
          <a:p>
            <a:fld id="{9A4EC7EF-95E1-3D44-A982-BC7A3E9C617E}" type="slidenum">
              <a:rPr lang="en-GB" smtClean="0"/>
              <a:t>8</a:t>
            </a:fld>
            <a:endParaRPr lang="en-GB"/>
          </a:p>
        </p:txBody>
      </p:sp>
    </p:spTree>
    <p:extLst>
      <p:ext uri="{BB962C8B-B14F-4D97-AF65-F5344CB8AC3E}">
        <p14:creationId xmlns:p14="http://schemas.microsoft.com/office/powerpoint/2010/main" val="4158958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F398BC-200C-891B-47CA-72B5B9B0108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06ACDE-2C59-46C5-62E5-42AC8FA80F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764183-A27A-FBF0-E55B-08EBBB20FC99}"/>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E5B85341-82E2-E347-EEA2-61B5579BDE3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2168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EB969D-C16A-3904-A062-FEAF708374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0D0A17-8C9F-AEED-29E6-527D185ADC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DE84465-12A8-E495-A696-67FD90DE985F}"/>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4146909A-44A7-F0AC-0B1E-6E37E1F8C07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2741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81179-A062-DB07-49E4-63A05606B1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A20DC7-62E0-C4A2-DA3A-62A51EEFF16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A09699-FF12-87FB-84F2-30E293EF1658}"/>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AD1B996C-69A3-92E6-B61C-61E0AF9E9CF8}"/>
              </a:ext>
            </a:extLst>
          </p:cNvPr>
          <p:cNvSpPr>
            <a:spLocks noGrp="1"/>
          </p:cNvSpPr>
          <p:nvPr>
            <p:ph type="sldNum" sz="quarter" idx="5"/>
          </p:nvPr>
        </p:nvSpPr>
        <p:spPr/>
        <p:txBody>
          <a:bodyPr/>
          <a:lstStyle/>
          <a:p>
            <a:fld id="{9A4EC7EF-95E1-3D44-A982-BC7A3E9C617E}" type="slidenum">
              <a:rPr lang="en-GB" smtClean="0"/>
              <a:t>13</a:t>
            </a:fld>
            <a:endParaRPr lang="en-GB"/>
          </a:p>
        </p:txBody>
      </p:sp>
    </p:spTree>
    <p:extLst>
      <p:ext uri="{BB962C8B-B14F-4D97-AF65-F5344CB8AC3E}">
        <p14:creationId xmlns:p14="http://schemas.microsoft.com/office/powerpoint/2010/main" val="2185409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B699B1-8509-6EBE-6830-8824A9DD07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12582D-F60C-4B7C-8C89-43E2D00131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E25499-DA62-861C-12E7-DEE31108EDB1}"/>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28EA6946-8A69-9E5D-E02B-123148E8E0C7}"/>
              </a:ext>
            </a:extLst>
          </p:cNvPr>
          <p:cNvSpPr>
            <a:spLocks noGrp="1"/>
          </p:cNvSpPr>
          <p:nvPr>
            <p:ph type="sldNum" sz="quarter" idx="5"/>
          </p:nvPr>
        </p:nvSpPr>
        <p:spPr/>
        <p:txBody>
          <a:bodyPr/>
          <a:lstStyle/>
          <a:p>
            <a:fld id="{9A4EC7EF-95E1-3D44-A982-BC7A3E9C617E}" type="slidenum">
              <a:rPr lang="en-GB" smtClean="0"/>
              <a:t>16</a:t>
            </a:fld>
            <a:endParaRPr lang="en-GB"/>
          </a:p>
        </p:txBody>
      </p:sp>
    </p:spTree>
    <p:extLst>
      <p:ext uri="{BB962C8B-B14F-4D97-AF65-F5344CB8AC3E}">
        <p14:creationId xmlns:p14="http://schemas.microsoft.com/office/powerpoint/2010/main" val="544764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A4EC7EF-95E1-3D44-A982-BC7A3E9C617E}" type="slidenum">
              <a:rPr lang="en-GB" smtClean="0"/>
              <a:t>17</a:t>
            </a:fld>
            <a:endParaRPr lang="en-GB"/>
          </a:p>
        </p:txBody>
      </p:sp>
    </p:spTree>
    <p:extLst>
      <p:ext uri="{BB962C8B-B14F-4D97-AF65-F5344CB8AC3E}">
        <p14:creationId xmlns:p14="http://schemas.microsoft.com/office/powerpoint/2010/main" val="36360828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Front 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626727" y="2101581"/>
            <a:ext cx="7555004" cy="810244"/>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626728" y="3001862"/>
            <a:ext cx="5664000" cy="488951"/>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638441" y="5173948"/>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pic>
        <p:nvPicPr>
          <p:cNvPr id="15" name="Picture 14" descr="A black and green logo&#10;&#10;AI-generated content may be incorrect.">
            <a:extLst>
              <a:ext uri="{FF2B5EF4-FFF2-40B4-BE49-F238E27FC236}">
                <a16:creationId xmlns:a16="http://schemas.microsoft.com/office/drawing/2014/main" id="{63BE4D83-C437-975C-2CFB-857C9F15D303}"/>
              </a:ext>
            </a:extLst>
          </p:cNvPr>
          <p:cNvPicPr>
            <a:picLocks noChangeAspect="1"/>
          </p:cNvPicPr>
          <p:nvPr userDrawn="1"/>
        </p:nvPicPr>
        <p:blipFill>
          <a:blip r:embed="rId2"/>
          <a:stretch>
            <a:fillRect/>
          </a:stretch>
        </p:blipFill>
        <p:spPr>
          <a:xfrm>
            <a:off x="81667" y="76102"/>
            <a:ext cx="2401194" cy="2162778"/>
          </a:xfrm>
          <a:prstGeom prst="rect">
            <a:avLst/>
          </a:prstGeom>
        </p:spPr>
      </p:pic>
      <p:pic>
        <p:nvPicPr>
          <p:cNvPr id="16" name="Picture 15" descr="A blue and white logo&#10;&#10;AI-generated content may be incorrect.">
            <a:extLst>
              <a:ext uri="{FF2B5EF4-FFF2-40B4-BE49-F238E27FC236}">
                <a16:creationId xmlns:a16="http://schemas.microsoft.com/office/drawing/2014/main" id="{6DE1F7C3-CD3D-9DD2-5EDA-6D6129AB4621}"/>
              </a:ext>
            </a:extLst>
          </p:cNvPr>
          <p:cNvPicPr>
            <a:picLocks noChangeAspect="1"/>
          </p:cNvPicPr>
          <p:nvPr userDrawn="1"/>
        </p:nvPicPr>
        <p:blipFill>
          <a:blip r:embed="rId3"/>
          <a:stretch>
            <a:fillRect/>
          </a:stretch>
        </p:blipFill>
        <p:spPr>
          <a:xfrm>
            <a:off x="10145268" y="238490"/>
            <a:ext cx="1803391" cy="1538948"/>
          </a:xfrm>
          <a:prstGeom prst="rect">
            <a:avLst/>
          </a:prstGeom>
        </p:spPr>
      </p:pic>
      <p:sp>
        <p:nvSpPr>
          <p:cNvPr id="5" name="Rectangle 4">
            <a:extLst>
              <a:ext uri="{FF2B5EF4-FFF2-40B4-BE49-F238E27FC236}">
                <a16:creationId xmlns:a16="http://schemas.microsoft.com/office/drawing/2014/main" id="{CD18ECF7-B866-5D4F-DF31-F392ACFB6FAA}"/>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rgbClr val="00AD93"/>
              </a:solidFill>
            </a:endParaRPr>
          </a:p>
        </p:txBody>
      </p:sp>
    </p:spTree>
    <p:extLst>
      <p:ext uri="{BB962C8B-B14F-4D97-AF65-F5344CB8AC3E}">
        <p14:creationId xmlns:p14="http://schemas.microsoft.com/office/powerpoint/2010/main" val="77454258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CON Grid Boxes 2UP Grey">
    <p:bg>
      <p:bgPr>
        <a:solidFill>
          <a:schemeClr val="bg1"/>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 uri="{C183D7F6-B498-43B3-948B-1728B52AA6E4}">
                <adec:decorative xmlns:adec="http://schemas.microsoft.com/office/drawing/2017/decorative" val="1"/>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Title 1">
            <a:extLst>
              <a:ext uri="{FF2B5EF4-FFF2-40B4-BE49-F238E27FC236}">
                <a16:creationId xmlns:a16="http://schemas.microsoft.com/office/drawing/2014/main" id="{58C5AB48-6A81-B36A-058A-A2FFF5760DBC}"/>
              </a:ext>
            </a:extLst>
          </p:cNvPr>
          <p:cNvSpPr>
            <a:spLocks noGrp="1"/>
          </p:cNvSpPr>
          <p:nvPr>
            <p:ph type="title" hasCustomPrompt="1"/>
          </p:nvPr>
        </p:nvSpPr>
        <p:spPr>
          <a:xfrm>
            <a:off x="727275"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Rectangle 2">
            <a:extLst>
              <a:ext uri="{FF2B5EF4-FFF2-40B4-BE49-F238E27FC236}">
                <a16:creationId xmlns:a16="http://schemas.microsoft.com/office/drawing/2014/main" id="{56C84364-3C10-71F4-79E7-904B1475BE65}"/>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66616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Grid, Titles 4UP Grey">
    <p:bg>
      <p:bgPr>
        <a:solidFill>
          <a:schemeClr val="bg1"/>
        </a:solidFill>
        <a:effectLst/>
      </p:bgPr>
    </p:bg>
    <p:spTree>
      <p:nvGrpSpPr>
        <p:cNvPr id="1" name=""/>
        <p:cNvGrpSpPr/>
        <p:nvPr/>
      </p:nvGrpSpPr>
      <p:grpSpPr>
        <a:xfrm>
          <a:off x="0" y="0"/>
          <a:ext cx="0" cy="0"/>
          <a:chOff x="0" y="0"/>
          <a:chExt cx="0" cy="0"/>
        </a:xfrm>
      </p:grpSpPr>
      <p:sp>
        <p:nvSpPr>
          <p:cNvPr id="18" name="Rectangle: Top Corners Rounded 17">
            <a:extLst>
              <a:ext uri="{FF2B5EF4-FFF2-40B4-BE49-F238E27FC236}">
                <a16:creationId xmlns:a16="http://schemas.microsoft.com/office/drawing/2014/main" id="{205929B3-ED58-E54F-B724-E24FB5F163DF}"/>
              </a:ext>
              <a:ext uri="{C183D7F6-B498-43B3-948B-1728B52AA6E4}">
                <adec:decorative xmlns:adec="http://schemas.microsoft.com/office/drawing/2017/decorative" val="1"/>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 uri="{C183D7F6-B498-43B3-948B-1728B52AA6E4}">
                <adec:decorative xmlns:adec="http://schemas.microsoft.com/office/drawing/2017/decorative" val="1"/>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 uri="{C183D7F6-B498-43B3-948B-1728B52AA6E4}">
                <adec:decorative xmlns:adec="http://schemas.microsoft.com/office/drawing/2017/decorative" val="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2" name="Title 1">
            <a:extLst>
              <a:ext uri="{FF2B5EF4-FFF2-40B4-BE49-F238E27FC236}">
                <a16:creationId xmlns:a16="http://schemas.microsoft.com/office/drawing/2014/main" id="{4660C072-B099-6994-6DAD-96B7D2206558}"/>
              </a:ext>
            </a:extLst>
          </p:cNvPr>
          <p:cNvSpPr>
            <a:spLocks noGrp="1"/>
          </p:cNvSpPr>
          <p:nvPr>
            <p:ph type="title" hasCustomPrompt="1"/>
          </p:nvPr>
        </p:nvSpPr>
        <p:spPr>
          <a:xfrm>
            <a:off x="727275"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4" name="Rectangle 3">
            <a:extLst>
              <a:ext uri="{FF2B5EF4-FFF2-40B4-BE49-F238E27FC236}">
                <a16:creationId xmlns:a16="http://schemas.microsoft.com/office/drawing/2014/main" id="{565E2439-3A08-A189-F152-9DDF8C668474}"/>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7148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lu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spTree>
    <p:extLst>
      <p:ext uri="{BB962C8B-B14F-4D97-AF65-F5344CB8AC3E}">
        <p14:creationId xmlns:p14="http://schemas.microsoft.com/office/powerpoint/2010/main" val="241277806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8" name="Content Placeholder 2">
            <a:extLst>
              <a:ext uri="{FF2B5EF4-FFF2-40B4-BE49-F238E27FC236}">
                <a16:creationId xmlns:a16="http://schemas.microsoft.com/office/drawing/2014/main" id="{7F337CE4-9082-D695-8AD8-89148114EBDF}"/>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18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5" name="Rectangle 4">
            <a:extLst>
              <a:ext uri="{FF2B5EF4-FFF2-40B4-BE49-F238E27FC236}">
                <a16:creationId xmlns:a16="http://schemas.microsoft.com/office/drawing/2014/main" id="{7FB5C4C1-5FE3-EBC5-7B2F-CD6C6CEB9B6A}"/>
              </a:ext>
            </a:extLst>
          </p:cNvPr>
          <p:cNvSpPr/>
          <p:nvPr userDrawn="1"/>
        </p:nvSpPr>
        <p:spPr>
          <a:xfrm>
            <a:off x="0" y="6543476"/>
            <a:ext cx="6096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3869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Content Placeholder 2">
            <a:extLst>
              <a:ext uri="{FF2B5EF4-FFF2-40B4-BE49-F238E27FC236}">
                <a16:creationId xmlns:a16="http://schemas.microsoft.com/office/drawing/2014/main" id="{4542D69F-C459-8ECE-06A1-66E418FF3EC1}"/>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18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7" name="Rectangle 6">
            <a:extLst>
              <a:ext uri="{FF2B5EF4-FFF2-40B4-BE49-F238E27FC236}">
                <a16:creationId xmlns:a16="http://schemas.microsoft.com/office/drawing/2014/main" id="{B2A7FF1E-617A-2391-B503-F491B9762DC0}"/>
              </a:ext>
            </a:extLst>
          </p:cNvPr>
          <p:cNvSpPr/>
          <p:nvPr userDrawn="1"/>
        </p:nvSpPr>
        <p:spPr>
          <a:xfrm>
            <a:off x="0" y="6543476"/>
            <a:ext cx="6096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5208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4" name="Content Placeholder 2">
            <a:extLst>
              <a:ext uri="{FF2B5EF4-FFF2-40B4-BE49-F238E27FC236}">
                <a16:creationId xmlns:a16="http://schemas.microsoft.com/office/drawing/2014/main" id="{7558B23E-2241-0C04-DC3A-1FCFC1EF8A24}"/>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800" b="1">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“Add quote text here”</a:t>
            </a:r>
          </a:p>
        </p:txBody>
      </p:sp>
      <p:sp>
        <p:nvSpPr>
          <p:cNvPr id="5" name="Rectangle 4">
            <a:extLst>
              <a:ext uri="{FF2B5EF4-FFF2-40B4-BE49-F238E27FC236}">
                <a16:creationId xmlns:a16="http://schemas.microsoft.com/office/drawing/2014/main" id="{A506E9F5-CD5C-B83F-CB78-BE6C4DC1023F}"/>
              </a:ext>
            </a:extLst>
          </p:cNvPr>
          <p:cNvSpPr/>
          <p:nvPr userDrawn="1"/>
        </p:nvSpPr>
        <p:spPr>
          <a:xfrm>
            <a:off x="0" y="6543476"/>
            <a:ext cx="6096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4182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Content Placeholder 2">
            <a:extLst>
              <a:ext uri="{FF2B5EF4-FFF2-40B4-BE49-F238E27FC236}">
                <a16:creationId xmlns:a16="http://schemas.microsoft.com/office/drawing/2014/main" id="{7A22BD2E-E9C2-A15B-06FB-553974CDE6CE}"/>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800" b="1">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“Add quote text here”</a:t>
            </a:r>
          </a:p>
        </p:txBody>
      </p:sp>
      <p:sp>
        <p:nvSpPr>
          <p:cNvPr id="6" name="Rectangle 5">
            <a:extLst>
              <a:ext uri="{FF2B5EF4-FFF2-40B4-BE49-F238E27FC236}">
                <a16:creationId xmlns:a16="http://schemas.microsoft.com/office/drawing/2014/main" id="{80696703-A125-F721-376E-5D89997BC56F}"/>
              </a:ext>
            </a:extLst>
          </p:cNvPr>
          <p:cNvSpPr/>
          <p:nvPr userDrawn="1"/>
        </p:nvSpPr>
        <p:spPr>
          <a:xfrm>
            <a:off x="0" y="6543476"/>
            <a:ext cx="6096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316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119AD-4AAB-8B34-F6C1-8D76F0D453BB}"/>
              </a:ext>
            </a:extLst>
          </p:cNvPr>
          <p:cNvSpPr>
            <a:spLocks noGrp="1"/>
          </p:cNvSpPr>
          <p:nvPr>
            <p:ph type="title" hasCustomPrompt="1"/>
          </p:nvPr>
        </p:nvSpPr>
        <p:spPr>
          <a:xfrm>
            <a:off x="770042" y="2242938"/>
            <a:ext cx="10515600" cy="1325563"/>
          </a:xfrm>
        </p:spPr>
        <p:txBody>
          <a:bodyPr>
            <a:noAutofit/>
          </a:bodyPr>
          <a:lstStyle>
            <a:lvl1pPr>
              <a:defRPr sz="6000" b="1"/>
            </a:lvl1pPr>
          </a:lstStyle>
          <a:p>
            <a:r>
              <a:rPr lang="en-US"/>
              <a:t>Breaker slide</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
        <p:nvSpPr>
          <p:cNvPr id="4" name="Rectangle 3">
            <a:extLst>
              <a:ext uri="{FF2B5EF4-FFF2-40B4-BE49-F238E27FC236}">
                <a16:creationId xmlns:a16="http://schemas.microsoft.com/office/drawing/2014/main" id="{6CD67466-EF70-3878-02D3-64D6B5DD796C}"/>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41198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Data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310075"/>
            <a:ext cx="11404154" cy="426721"/>
          </a:xfrm>
          <a:prstGeom prst="rect">
            <a:avLst/>
          </a:prstGeom>
        </p:spPr>
        <p:txBody>
          <a:bodyPr lIns="0" tIns="0" rIns="0" bIns="0" anchor="t">
            <a:normAutofit/>
          </a:bodyPr>
          <a:lstStyle>
            <a:lvl1pPr>
              <a:defRPr sz="24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3" name="Text Placeholder 7">
            <a:extLst>
              <a:ext uri="{FF2B5EF4-FFF2-40B4-BE49-F238E27FC236}">
                <a16:creationId xmlns:a16="http://schemas.microsoft.com/office/drawing/2014/main" id="{FB2922A9-9C8F-43B1-7D0A-0C7761EE45F2}"/>
              </a:ext>
            </a:extLst>
          </p:cNvPr>
          <p:cNvSpPr>
            <a:spLocks noGrp="1"/>
          </p:cNvSpPr>
          <p:nvPr>
            <p:ph type="body" sz="quarter" idx="13" hasCustomPrompt="1"/>
          </p:nvPr>
        </p:nvSpPr>
        <p:spPr>
          <a:xfrm>
            <a:off x="432001" y="7672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18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7" name="Rectangle 6">
            <a:extLst>
              <a:ext uri="{FF2B5EF4-FFF2-40B4-BE49-F238E27FC236}">
                <a16:creationId xmlns:a16="http://schemas.microsoft.com/office/drawing/2014/main" id="{E0AD1118-436B-D056-6214-12D817A2F6AF}"/>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834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90E57B-AF19-8642-9E47-AF887F52887B}"/>
              </a:ext>
            </a:extLst>
          </p:cNvPr>
          <p:cNvSpPr txBox="1"/>
          <p:nvPr userDrawn="1"/>
        </p:nvSpPr>
        <p:spPr>
          <a:xfrm>
            <a:off x="506925" y="3678257"/>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@xxxxx</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a:t>
            </a:r>
            <a:r>
              <a:rPr kumimoji="0" lang="en-GB" sz="2400" b="1" i="0" u="none" strike="noStrike" kern="1200" cap="none" spc="20" normalizeH="0" baseline="0" noProof="0" err="1">
                <a:ln>
                  <a:noFill/>
                </a:ln>
                <a:solidFill>
                  <a:schemeClr val="tx1"/>
                </a:solidFill>
                <a:effectLst/>
                <a:uLnTx/>
                <a:uFillTx/>
                <a:latin typeface="+mn-lt"/>
                <a:ea typeface="+mn-ea"/>
                <a:cs typeface="+mn-cs"/>
              </a:rPr>
              <a:t>xxxxx</a:t>
            </a:r>
            <a:endParaRPr kumimoji="0" lang="en-GB" sz="2400" b="1" i="0" u="none" strike="noStrike" kern="1200" cap="none" spc="2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www.</a:t>
            </a:r>
            <a:endParaRPr lang="en-GB" sz="2400" b="1">
              <a:solidFill>
                <a:schemeClr val="tx1"/>
              </a:solidFill>
            </a:endParaRPr>
          </a:p>
        </p:txBody>
      </p:sp>
      <p:pic>
        <p:nvPicPr>
          <p:cNvPr id="5" name="Picture 4" descr="Twitter symbol">
            <a:extLst>
              <a:ext uri="{FF2B5EF4-FFF2-40B4-BE49-F238E27FC236}">
                <a16:creationId xmlns:a16="http://schemas.microsoft.com/office/drawing/2014/main" id="{6C1B65D7-2EE6-F44F-85AA-7C93787926C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768195" y="4491614"/>
            <a:ext cx="390144" cy="390144"/>
          </a:xfrm>
          <a:prstGeom prst="rect">
            <a:avLst/>
          </a:prstGeom>
        </p:spPr>
      </p:pic>
      <p:pic>
        <p:nvPicPr>
          <p:cNvPr id="8" name="Picture 7" descr="LinkedIn symbol">
            <a:extLst>
              <a:ext uri="{FF2B5EF4-FFF2-40B4-BE49-F238E27FC236}">
                <a16:creationId xmlns:a16="http://schemas.microsoft.com/office/drawing/2014/main" id="{F2843EE8-F6F8-9D40-92C1-94FB4DCF14B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781551" y="5092749"/>
            <a:ext cx="390144" cy="390144"/>
          </a:xfrm>
          <a:prstGeom prst="rect">
            <a:avLst/>
          </a:prstGeom>
        </p:spPr>
      </p:pic>
      <p:pic>
        <p:nvPicPr>
          <p:cNvPr id="72" name="Picture 96" descr="World-wide web symbol">
            <a:extLst>
              <a:ext uri="{FF2B5EF4-FFF2-40B4-BE49-F238E27FC236}">
                <a16:creationId xmlns:a16="http://schemas.microsoft.com/office/drawing/2014/main" id="{664BA24D-FA8C-EE4D-A2DC-491BF11D6FA6}"/>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663229" y="5632902"/>
            <a:ext cx="600075" cy="600075"/>
          </a:xfrm>
          <a:prstGeom prst="rect">
            <a:avLst/>
          </a:prstGeom>
        </p:spPr>
      </p:pic>
      <p:pic>
        <p:nvPicPr>
          <p:cNvPr id="4" name="Picture 3" descr="A blue and white logo&#10;&#10;AI-generated content may be incorrect.">
            <a:extLst>
              <a:ext uri="{FF2B5EF4-FFF2-40B4-BE49-F238E27FC236}">
                <a16:creationId xmlns:a16="http://schemas.microsoft.com/office/drawing/2014/main" id="{2707C057-C739-878C-F6F4-03757E19DF2A}"/>
              </a:ext>
            </a:extLst>
          </p:cNvPr>
          <p:cNvPicPr>
            <a:picLocks noChangeAspect="1"/>
          </p:cNvPicPr>
          <p:nvPr userDrawn="1"/>
        </p:nvPicPr>
        <p:blipFill>
          <a:blip r:embed="rId8"/>
          <a:stretch>
            <a:fillRect/>
          </a:stretch>
        </p:blipFill>
        <p:spPr>
          <a:xfrm>
            <a:off x="10145268" y="238490"/>
            <a:ext cx="1803391" cy="1538948"/>
          </a:xfrm>
          <a:prstGeom prst="rect">
            <a:avLst/>
          </a:prstGeom>
        </p:spPr>
      </p:pic>
      <p:pic>
        <p:nvPicPr>
          <p:cNvPr id="9" name="Picture 8" descr="A black and green logo&#10;&#10;AI-generated content may be incorrect.">
            <a:extLst>
              <a:ext uri="{FF2B5EF4-FFF2-40B4-BE49-F238E27FC236}">
                <a16:creationId xmlns:a16="http://schemas.microsoft.com/office/drawing/2014/main" id="{5A187B1A-D138-F3DF-5CFD-A31B2B593CF6}"/>
              </a:ext>
            </a:extLst>
          </p:cNvPr>
          <p:cNvPicPr>
            <a:picLocks noChangeAspect="1"/>
          </p:cNvPicPr>
          <p:nvPr userDrawn="1"/>
        </p:nvPicPr>
        <p:blipFill>
          <a:blip r:embed="rId9"/>
          <a:stretch>
            <a:fillRect/>
          </a:stretch>
        </p:blipFill>
        <p:spPr>
          <a:xfrm>
            <a:off x="81667" y="76102"/>
            <a:ext cx="2401194" cy="2162778"/>
          </a:xfrm>
          <a:prstGeom prst="rect">
            <a:avLst/>
          </a:prstGeom>
        </p:spPr>
      </p:pic>
      <p:sp>
        <p:nvSpPr>
          <p:cNvPr id="11" name="Rectangle 10">
            <a:extLst>
              <a:ext uri="{FF2B5EF4-FFF2-40B4-BE49-F238E27FC236}">
                <a16:creationId xmlns:a16="http://schemas.microsoft.com/office/drawing/2014/main" id="{F1E0189C-8822-C0C3-6775-519D6696F0BD}"/>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C869A046-D527-C458-1208-1BFE1C6F471A}"/>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46152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Front title slide">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sp>
        <p:nvSpPr>
          <p:cNvPr id="11" name="Picture Placeholder 6">
            <a:extLst>
              <a:ext uri="{FF2B5EF4-FFF2-40B4-BE49-F238E27FC236}">
                <a16:creationId xmlns:a16="http://schemas.microsoft.com/office/drawing/2014/main" id="{CF742E8D-4A9D-56DB-4BC3-FD41A4FE44F6}"/>
              </a:ext>
            </a:extLst>
          </p:cNvPr>
          <p:cNvSpPr>
            <a:spLocks noGrp="1"/>
          </p:cNvSpPr>
          <p:nvPr>
            <p:ph type="pic" sz="quarter" idx="10" hasCustomPrompt="1"/>
          </p:nvPr>
        </p:nvSpPr>
        <p:spPr>
          <a:xfrm>
            <a:off x="7343192" y="1803680"/>
            <a:ext cx="4249543" cy="4651572"/>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6" name="Title 1">
            <a:extLst>
              <a:ext uri="{FF2B5EF4-FFF2-40B4-BE49-F238E27FC236}">
                <a16:creationId xmlns:a16="http://schemas.microsoft.com/office/drawing/2014/main" id="{02700A79-3DE0-9E00-9A03-48B033F441D1}"/>
              </a:ext>
            </a:extLst>
          </p:cNvPr>
          <p:cNvSpPr>
            <a:spLocks noGrp="1"/>
          </p:cNvSpPr>
          <p:nvPr>
            <p:ph type="ctrTitle" hasCustomPrompt="1"/>
          </p:nvPr>
        </p:nvSpPr>
        <p:spPr>
          <a:xfrm>
            <a:off x="626727" y="2101581"/>
            <a:ext cx="7555004" cy="810244"/>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17" name="Subtitle 2">
            <a:extLst>
              <a:ext uri="{FF2B5EF4-FFF2-40B4-BE49-F238E27FC236}">
                <a16:creationId xmlns:a16="http://schemas.microsoft.com/office/drawing/2014/main" id="{3CF3D02A-CF15-E76A-FD0A-06C781CF0E9A}"/>
              </a:ext>
            </a:extLst>
          </p:cNvPr>
          <p:cNvSpPr>
            <a:spLocks noGrp="1"/>
          </p:cNvSpPr>
          <p:nvPr>
            <p:ph type="subTitle" idx="1"/>
          </p:nvPr>
        </p:nvSpPr>
        <p:spPr>
          <a:xfrm>
            <a:off x="626728" y="3001862"/>
            <a:ext cx="5664000" cy="488951"/>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18" name="Text Placeholder 10">
            <a:extLst>
              <a:ext uri="{FF2B5EF4-FFF2-40B4-BE49-F238E27FC236}">
                <a16:creationId xmlns:a16="http://schemas.microsoft.com/office/drawing/2014/main" id="{E6058BFC-1DC1-CD00-7284-AC2260C141B9}"/>
              </a:ext>
            </a:extLst>
          </p:cNvPr>
          <p:cNvSpPr>
            <a:spLocks noGrp="1"/>
          </p:cNvSpPr>
          <p:nvPr>
            <p:ph type="body" sz="quarter" idx="13"/>
          </p:nvPr>
        </p:nvSpPr>
        <p:spPr>
          <a:xfrm>
            <a:off x="638441" y="5173948"/>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pic>
        <p:nvPicPr>
          <p:cNvPr id="5" name="Picture 4" descr="A blue and white logo&#10;&#10;AI-generated content may be incorrect.">
            <a:extLst>
              <a:ext uri="{FF2B5EF4-FFF2-40B4-BE49-F238E27FC236}">
                <a16:creationId xmlns:a16="http://schemas.microsoft.com/office/drawing/2014/main" id="{53DCC14A-A1C5-BF16-DF2A-C70DE7DCD3FF}"/>
              </a:ext>
            </a:extLst>
          </p:cNvPr>
          <p:cNvPicPr>
            <a:picLocks noChangeAspect="1"/>
          </p:cNvPicPr>
          <p:nvPr userDrawn="1"/>
        </p:nvPicPr>
        <p:blipFill>
          <a:blip r:embed="rId2"/>
          <a:stretch>
            <a:fillRect/>
          </a:stretch>
        </p:blipFill>
        <p:spPr>
          <a:xfrm>
            <a:off x="10145268" y="238490"/>
            <a:ext cx="1803391" cy="1538948"/>
          </a:xfrm>
          <a:prstGeom prst="rect">
            <a:avLst/>
          </a:prstGeom>
        </p:spPr>
      </p:pic>
      <p:pic>
        <p:nvPicPr>
          <p:cNvPr id="7" name="Picture 6" descr="A black and green logo&#10;&#10;AI-generated content may be incorrect.">
            <a:extLst>
              <a:ext uri="{FF2B5EF4-FFF2-40B4-BE49-F238E27FC236}">
                <a16:creationId xmlns:a16="http://schemas.microsoft.com/office/drawing/2014/main" id="{5B537AF3-F09B-A647-6C55-22B705FF9AAE}"/>
              </a:ext>
            </a:extLst>
          </p:cNvPr>
          <p:cNvPicPr>
            <a:picLocks noChangeAspect="1"/>
          </p:cNvPicPr>
          <p:nvPr userDrawn="1"/>
        </p:nvPicPr>
        <p:blipFill>
          <a:blip r:embed="rId3"/>
          <a:stretch>
            <a:fillRect/>
          </a:stretch>
        </p:blipFill>
        <p:spPr>
          <a:xfrm>
            <a:off x="81667" y="76102"/>
            <a:ext cx="2401194" cy="2162778"/>
          </a:xfrm>
          <a:prstGeom prst="rect">
            <a:avLst/>
          </a:prstGeom>
        </p:spPr>
      </p:pic>
      <p:sp>
        <p:nvSpPr>
          <p:cNvPr id="8" name="Rectangle 7">
            <a:extLst>
              <a:ext uri="{FF2B5EF4-FFF2-40B4-BE49-F238E27FC236}">
                <a16:creationId xmlns:a16="http://schemas.microsoft.com/office/drawing/2014/main" id="{AD45B92B-3FD2-47A8-17E3-61A56387D493}"/>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8169178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content, basic text one co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6758" y="468977"/>
            <a:ext cx="1113253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646758" y="1415778"/>
            <a:ext cx="736038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3">
            <a:extLst>
              <a:ext uri="{FF2B5EF4-FFF2-40B4-BE49-F238E27FC236}">
                <a16:creationId xmlns:a16="http://schemas.microsoft.com/office/drawing/2014/main" id="{C9F53C35-A3F8-34D7-A104-9FD372FB4EF1}"/>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664568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mple-Icons-Layou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3" name="Rectangle 12">
            <a:extLst>
              <a:ext uri="{FF2B5EF4-FFF2-40B4-BE49-F238E27FC236}">
                <a16:creationId xmlns:a16="http://schemas.microsoft.com/office/drawing/2014/main" id="{4741F68A-44AA-5742-B124-91614CFD14BB}"/>
              </a:ext>
              <a:ext uri="{C183D7F6-B498-43B3-948B-1728B52AA6E4}">
                <adec:decorative xmlns:adec="http://schemas.microsoft.com/office/drawing/2017/decorative" val="1"/>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 uri="{C183D7F6-B498-43B3-948B-1728B52AA6E4}">
                <adec:decorative xmlns:adec="http://schemas.microsoft.com/office/drawing/2017/decorative" val="1"/>
              </a:ext>
            </a:extLst>
          </p:cNvPr>
          <p:cNvSpPr/>
          <p:nvPr userDrawn="1"/>
        </p:nvSpPr>
        <p:spPr>
          <a:xfrm>
            <a:off x="646758" y="2493188"/>
            <a:ext cx="11132534" cy="307056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 uri="{C183D7F6-B498-43B3-948B-1728B52AA6E4}">
                <adec:decorative xmlns:adec="http://schemas.microsoft.com/office/drawing/2017/decorative" val="1"/>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 uri="{C183D7F6-B498-43B3-948B-1728B52AA6E4}">
                <adec:decorative xmlns:adec="http://schemas.microsoft.com/office/drawing/2017/decorative" val="1"/>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 uri="{C183D7F6-B498-43B3-948B-1728B52AA6E4}">
                <adec:decorative xmlns:adec="http://schemas.microsoft.com/office/drawing/2017/decorative" val="1"/>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 uri="{C183D7F6-B498-43B3-948B-1728B52AA6E4}">
                <adec:decorative xmlns:adec="http://schemas.microsoft.com/office/drawing/2017/decorative" val="1"/>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 uri="{C183D7F6-B498-43B3-948B-1728B52AA6E4}">
                <adec:decorative xmlns:adec="http://schemas.microsoft.com/office/drawing/2017/decorative" val="1"/>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 uri="{C183D7F6-B498-43B3-948B-1728B52AA6E4}">
                <adec:decorative xmlns:adec="http://schemas.microsoft.com/office/drawing/2017/decorative" val="1"/>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 uri="{C183D7F6-B498-43B3-948B-1728B52AA6E4}">
                <adec:decorative xmlns:adec="http://schemas.microsoft.com/office/drawing/2017/decorative" val="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 uri="{C183D7F6-B498-43B3-948B-1728B52AA6E4}">
                <adec:decorative xmlns:adec="http://schemas.microsoft.com/office/drawing/2017/decorative" val="1"/>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 uri="{C183D7F6-B498-43B3-948B-1728B52AA6E4}">
                <adec:decorative xmlns:adec="http://schemas.microsoft.com/office/drawing/2017/decorative" val="1"/>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 uri="{C183D7F6-B498-43B3-948B-1728B52AA6E4}">
                <adec:decorative xmlns:adec="http://schemas.microsoft.com/office/drawing/2017/decorative" val="1"/>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 uri="{C183D7F6-B498-43B3-948B-1728B52AA6E4}">
                <adec:decorative xmlns:adec="http://schemas.microsoft.com/office/drawing/2017/decorative" val="1"/>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 uri="{C183D7F6-B498-43B3-948B-1728B52AA6E4}">
                <adec:decorative xmlns:adec="http://schemas.microsoft.com/office/drawing/2017/decorative" val="1"/>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 uri="{C183D7F6-B498-43B3-948B-1728B52AA6E4}">
                <adec:decorative xmlns:adec="http://schemas.microsoft.com/office/drawing/2017/decorative" val="1"/>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 uri="{C183D7F6-B498-43B3-948B-1728B52AA6E4}">
                <adec:decorative xmlns:adec="http://schemas.microsoft.com/office/drawing/2017/decorative" val="1"/>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 uri="{C183D7F6-B498-43B3-948B-1728B52AA6E4}">
                <adec:decorative xmlns:adec="http://schemas.microsoft.com/office/drawing/2017/decorative" val="1"/>
              </a:ext>
            </a:extLst>
          </p:cNvPr>
          <p:cNvSpPr/>
          <p:nvPr userDrawn="1"/>
        </p:nvSpPr>
        <p:spPr>
          <a:xfrm>
            <a:off x="751840" y="2123440"/>
            <a:ext cx="11027452" cy="36372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 uri="{C183D7F6-B498-43B3-948B-1728B52AA6E4}">
                <adec:decorative xmlns:adec="http://schemas.microsoft.com/office/drawing/2017/decorative" val="1"/>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 uri="{C183D7F6-B498-43B3-948B-1728B52AA6E4}">
                <adec:decorative xmlns:adec="http://schemas.microsoft.com/office/drawing/2017/decorative" val="1"/>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 uri="{C183D7F6-B498-43B3-948B-1728B52AA6E4}">
                <adec:decorative xmlns:adec="http://schemas.microsoft.com/office/drawing/2017/decorative" val="1"/>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 uri="{C183D7F6-B498-43B3-948B-1728B52AA6E4}">
                <adec:decorative xmlns:adec="http://schemas.microsoft.com/office/drawing/2017/decorative" val="1"/>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 uri="{C183D7F6-B498-43B3-948B-1728B52AA6E4}">
                <adec:decorative xmlns:adec="http://schemas.microsoft.com/office/drawing/2017/decorative" val="1"/>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 uri="{C183D7F6-B498-43B3-948B-1728B52AA6E4}">
                <adec:decorative xmlns:adec="http://schemas.microsoft.com/office/drawing/2017/decorative" val="1"/>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 uri="{C183D7F6-B498-43B3-948B-1728B52AA6E4}">
                <adec:decorative xmlns:adec="http://schemas.microsoft.com/office/drawing/2017/decorative" val="1"/>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 uri="{C183D7F6-B498-43B3-948B-1728B52AA6E4}">
                <adec:decorative xmlns:adec="http://schemas.microsoft.com/office/drawing/2017/decorative" val="1"/>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 uri="{C183D7F6-B498-43B3-948B-1728B52AA6E4}">
                <adec:decorative xmlns:adec="http://schemas.microsoft.com/office/drawing/2017/decorative" val="1"/>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 uri="{C183D7F6-B498-43B3-948B-1728B52AA6E4}">
                <adec:decorative xmlns:adec="http://schemas.microsoft.com/office/drawing/2017/decorative" val="1"/>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 uri="{C183D7F6-B498-43B3-948B-1728B52AA6E4}">
                <adec:decorative xmlns:adec="http://schemas.microsoft.com/office/drawing/2017/decorative" val="1"/>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 uri="{C183D7F6-B498-43B3-948B-1728B52AA6E4}">
                <adec:decorative xmlns:adec="http://schemas.microsoft.com/office/drawing/2017/decorative" val="1"/>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 uri="{C183D7F6-B498-43B3-948B-1728B52AA6E4}">
                <adec:decorative xmlns:adec="http://schemas.microsoft.com/office/drawing/2017/decorative" val="1"/>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1">
            <a:extLst>
              <a:ext uri="{FF2B5EF4-FFF2-40B4-BE49-F238E27FC236}">
                <a16:creationId xmlns:a16="http://schemas.microsoft.com/office/drawing/2014/main" id="{D8D84E70-E62B-C2A8-8CFD-8BB2137F741C}"/>
              </a:ext>
            </a:extLst>
          </p:cNvPr>
          <p:cNvSpPr>
            <a:spLocks noGrp="1"/>
          </p:cNvSpPr>
          <p:nvPr>
            <p:ph type="title" hasCustomPrompt="1"/>
          </p:nvPr>
        </p:nvSpPr>
        <p:spPr>
          <a:xfrm>
            <a:off x="646758" y="468977"/>
            <a:ext cx="11132534" cy="865186"/>
          </a:xfrm>
          <a:prstGeom prst="rect">
            <a:avLst/>
          </a:prstGeom>
        </p:spPr>
        <p:txBody>
          <a:bodyPr lIns="0" tIns="0" rIns="0" bIns="0">
            <a:normAutofit/>
          </a:bodyPr>
          <a:lstStyle>
            <a:lvl1pPr>
              <a:defRPr sz="3600" b="1">
                <a:solidFill>
                  <a:schemeClr val="tx1"/>
                </a:solidFill>
              </a:defRPr>
            </a:lvl1pPr>
          </a:lstStyle>
          <a:p>
            <a:r>
              <a:rPr lang="en-GB" sz="1800" b="1" i="0" u="none" strike="noStrike">
                <a:solidFill>
                  <a:srgbClr val="000000"/>
                </a:solidFill>
                <a:effectLst/>
                <a:latin typeface="Aptos Narrow" panose="020B0004020202020204" pitchFamily="34" charset="0"/>
              </a:rPr>
              <a:t>Proposed timeline for internal communications around 10YHP</a:t>
            </a:r>
            <a:r>
              <a:rPr lang="en-GB"/>
              <a:t> </a:t>
            </a:r>
          </a:p>
        </p:txBody>
      </p:sp>
      <p:sp>
        <p:nvSpPr>
          <p:cNvPr id="5" name="Rectangle 4">
            <a:extLst>
              <a:ext uri="{FF2B5EF4-FFF2-40B4-BE49-F238E27FC236}">
                <a16:creationId xmlns:a16="http://schemas.microsoft.com/office/drawing/2014/main" id="{56741435-5153-7007-0886-76E8BD9E63F8}"/>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A9C25437-0669-AF81-01B3-AA3F8E23450A}"/>
              </a:ext>
              <a:ext uri="{C183D7F6-B498-43B3-948B-1728B52AA6E4}">
                <adec:decorative xmlns:adec="http://schemas.microsoft.com/office/drawing/2017/decorative" val="1"/>
              </a:ext>
            </a:extLst>
          </p:cNvPr>
          <p:cNvSpPr/>
          <p:nvPr userDrawn="1"/>
        </p:nvSpPr>
        <p:spPr>
          <a:xfrm>
            <a:off x="781490" y="2148448"/>
            <a:ext cx="11027452" cy="36372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AD335B5B-9282-4376-2A09-D65DE5ECC1FD}"/>
              </a:ext>
              <a:ext uri="{C183D7F6-B498-43B3-948B-1728B52AA6E4}">
                <adec:decorative xmlns:adec="http://schemas.microsoft.com/office/drawing/2017/decorative" val="1"/>
              </a:ext>
            </a:extLst>
          </p:cNvPr>
          <p:cNvSpPr/>
          <p:nvPr userDrawn="1"/>
        </p:nvSpPr>
        <p:spPr>
          <a:xfrm>
            <a:off x="751840" y="2148448"/>
            <a:ext cx="11027452" cy="36372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7" name="Table 6">
            <a:extLst>
              <a:ext uri="{FF2B5EF4-FFF2-40B4-BE49-F238E27FC236}">
                <a16:creationId xmlns:a16="http://schemas.microsoft.com/office/drawing/2014/main" id="{DED8C029-4CEF-7B20-C85C-3D5DDA77F59B}"/>
              </a:ext>
            </a:extLst>
          </p:cNvPr>
          <p:cNvGraphicFramePr>
            <a:graphicFrameLocks noGrp="1"/>
          </p:cNvGraphicFramePr>
          <p:nvPr userDrawn="1"/>
        </p:nvGraphicFramePr>
        <p:xfrm>
          <a:off x="889000" y="2153444"/>
          <a:ext cx="10414000" cy="3695700"/>
        </p:xfrm>
        <a:graphic>
          <a:graphicData uri="http://schemas.openxmlformats.org/drawingml/2006/table">
            <a:tbl>
              <a:tblPr/>
              <a:tblGrid>
                <a:gridCol w="1828800">
                  <a:extLst>
                    <a:ext uri="{9D8B030D-6E8A-4147-A177-3AD203B41FA5}">
                      <a16:colId xmlns:a16="http://schemas.microsoft.com/office/drawing/2014/main" val="3097329463"/>
                    </a:ext>
                  </a:extLst>
                </a:gridCol>
                <a:gridCol w="1460500">
                  <a:extLst>
                    <a:ext uri="{9D8B030D-6E8A-4147-A177-3AD203B41FA5}">
                      <a16:colId xmlns:a16="http://schemas.microsoft.com/office/drawing/2014/main" val="4189656618"/>
                    </a:ext>
                  </a:extLst>
                </a:gridCol>
                <a:gridCol w="1206500">
                  <a:extLst>
                    <a:ext uri="{9D8B030D-6E8A-4147-A177-3AD203B41FA5}">
                      <a16:colId xmlns:a16="http://schemas.microsoft.com/office/drawing/2014/main" val="573267722"/>
                    </a:ext>
                  </a:extLst>
                </a:gridCol>
                <a:gridCol w="1041400">
                  <a:extLst>
                    <a:ext uri="{9D8B030D-6E8A-4147-A177-3AD203B41FA5}">
                      <a16:colId xmlns:a16="http://schemas.microsoft.com/office/drawing/2014/main" val="3975957613"/>
                    </a:ext>
                  </a:extLst>
                </a:gridCol>
                <a:gridCol w="609600">
                  <a:extLst>
                    <a:ext uri="{9D8B030D-6E8A-4147-A177-3AD203B41FA5}">
                      <a16:colId xmlns:a16="http://schemas.microsoft.com/office/drawing/2014/main" val="2357577833"/>
                    </a:ext>
                  </a:extLst>
                </a:gridCol>
                <a:gridCol w="609600">
                  <a:extLst>
                    <a:ext uri="{9D8B030D-6E8A-4147-A177-3AD203B41FA5}">
                      <a16:colId xmlns:a16="http://schemas.microsoft.com/office/drawing/2014/main" val="1386476987"/>
                    </a:ext>
                  </a:extLst>
                </a:gridCol>
                <a:gridCol w="609600">
                  <a:extLst>
                    <a:ext uri="{9D8B030D-6E8A-4147-A177-3AD203B41FA5}">
                      <a16:colId xmlns:a16="http://schemas.microsoft.com/office/drawing/2014/main" val="475979944"/>
                    </a:ext>
                  </a:extLst>
                </a:gridCol>
                <a:gridCol w="609600">
                  <a:extLst>
                    <a:ext uri="{9D8B030D-6E8A-4147-A177-3AD203B41FA5}">
                      <a16:colId xmlns:a16="http://schemas.microsoft.com/office/drawing/2014/main" val="218087906"/>
                    </a:ext>
                  </a:extLst>
                </a:gridCol>
                <a:gridCol w="609600">
                  <a:extLst>
                    <a:ext uri="{9D8B030D-6E8A-4147-A177-3AD203B41FA5}">
                      <a16:colId xmlns:a16="http://schemas.microsoft.com/office/drawing/2014/main" val="2911008533"/>
                    </a:ext>
                  </a:extLst>
                </a:gridCol>
                <a:gridCol w="609600">
                  <a:extLst>
                    <a:ext uri="{9D8B030D-6E8A-4147-A177-3AD203B41FA5}">
                      <a16:colId xmlns:a16="http://schemas.microsoft.com/office/drawing/2014/main" val="1531633420"/>
                    </a:ext>
                  </a:extLst>
                </a:gridCol>
                <a:gridCol w="609600">
                  <a:extLst>
                    <a:ext uri="{9D8B030D-6E8A-4147-A177-3AD203B41FA5}">
                      <a16:colId xmlns:a16="http://schemas.microsoft.com/office/drawing/2014/main" val="4096132280"/>
                    </a:ext>
                  </a:extLst>
                </a:gridCol>
                <a:gridCol w="609600">
                  <a:extLst>
                    <a:ext uri="{9D8B030D-6E8A-4147-A177-3AD203B41FA5}">
                      <a16:colId xmlns:a16="http://schemas.microsoft.com/office/drawing/2014/main" val="838610548"/>
                    </a:ext>
                  </a:extLst>
                </a:gridCol>
              </a:tblGrid>
              <a:tr h="594360">
                <a:tc>
                  <a:txBody>
                    <a:bodyPr/>
                    <a:lstStyle/>
                    <a:p>
                      <a:pPr algn="l" fontAlgn="b"/>
                      <a:r>
                        <a:rPr lang="en-GB" sz="1200" b="1" i="0" u="none" strike="noStrike">
                          <a:solidFill>
                            <a:srgbClr val="000000"/>
                          </a:solidFill>
                          <a:effectLst/>
                          <a:latin typeface="Aptos Narrow" panose="020B0004020202020204" pitchFamily="34" charset="0"/>
                        </a:rPr>
                        <a:t>Proposed timeline for internal communications around 10YHP</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extLst>
                  <a:ext uri="{0D108BD9-81ED-4DB2-BD59-A6C34878D82A}">
                    <a16:rowId xmlns:a16="http://schemas.microsoft.com/office/drawing/2014/main" val="1935856978"/>
                  </a:ext>
                </a:extLst>
              </a:tr>
              <a:tr h="182880">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July</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August</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gridSpan="2">
                  <a:txBody>
                    <a:bodyPr/>
                    <a:lstStyle/>
                    <a:p>
                      <a:pPr algn="l" fontAlgn="b"/>
                      <a:r>
                        <a:rPr lang="en-GB" sz="1100" b="1" i="0" u="none" strike="noStrike">
                          <a:solidFill>
                            <a:srgbClr val="000000"/>
                          </a:solidFill>
                          <a:effectLst/>
                          <a:latin typeface="Aptos Narrow" panose="020B0004020202020204" pitchFamily="34" charset="0"/>
                        </a:rPr>
                        <a:t>September</a:t>
                      </a:r>
                    </a:p>
                  </a:txBody>
                  <a:tcPr marL="7620" marR="7620" marT="7620" marB="0" anchor="b">
                    <a:lnL>
                      <a:noFill/>
                    </a:lnL>
                    <a:lnR>
                      <a:noFill/>
                    </a:lnR>
                    <a:lnT>
                      <a:noFill/>
                    </a:lnT>
                    <a:lnB>
                      <a:noFill/>
                    </a:lnB>
                    <a:solidFill>
                      <a:srgbClr val="D9D9D9"/>
                    </a:solidFill>
                  </a:tcPr>
                </a:tc>
                <a:tc hMerge="1">
                  <a:txBody>
                    <a:bodyPr/>
                    <a:lstStyle/>
                    <a:p>
                      <a:endParaRPr lang="en-GB"/>
                    </a:p>
                  </a:txBody>
                  <a:tcPr/>
                </a:tc>
                <a:tc>
                  <a:txBody>
                    <a:bodyPr/>
                    <a:lstStyle/>
                    <a:p>
                      <a:pPr algn="l" fontAlgn="b"/>
                      <a:r>
                        <a:rPr lang="en-GB" sz="1100" b="1"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extLst>
                  <a:ext uri="{0D108BD9-81ED-4DB2-BD59-A6C34878D82A}">
                    <a16:rowId xmlns:a16="http://schemas.microsoft.com/office/drawing/2014/main" val="3293472904"/>
                  </a:ext>
                </a:extLst>
              </a:tr>
              <a:tr h="182880">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7</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14</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21</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28</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4</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11</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18</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25</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1</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8</a:t>
                      </a:r>
                    </a:p>
                  </a:txBody>
                  <a:tcPr marL="7620" marR="7620" marT="7620" marB="0" anchor="b">
                    <a:lnL>
                      <a:noFill/>
                    </a:lnL>
                    <a:lnR>
                      <a:noFill/>
                    </a:lnR>
                    <a:lnT>
                      <a:noFill/>
                    </a:lnT>
                    <a:lnB>
                      <a:noFill/>
                    </a:lnB>
                    <a:solidFill>
                      <a:srgbClr val="D9D9D9"/>
                    </a:solidFill>
                  </a:tcPr>
                </a:tc>
                <a:tc>
                  <a:txBody>
                    <a:bodyPr/>
                    <a:lstStyle/>
                    <a:p>
                      <a:pPr algn="l" fontAlgn="b"/>
                      <a:r>
                        <a:rPr lang="en-GB" sz="1100" b="1" i="0" u="none" strike="noStrike">
                          <a:solidFill>
                            <a:srgbClr val="000000"/>
                          </a:solidFill>
                          <a:effectLst/>
                          <a:latin typeface="Aptos Narrow" panose="020B0004020202020204" pitchFamily="34" charset="0"/>
                        </a:rPr>
                        <a:t>W/c 15</a:t>
                      </a:r>
                    </a:p>
                  </a:txBody>
                  <a:tcPr marL="7620" marR="7620" marT="7620" marB="0" anchor="b">
                    <a:lnL>
                      <a:noFill/>
                    </a:lnL>
                    <a:lnR>
                      <a:noFill/>
                    </a:lnR>
                    <a:lnT>
                      <a:noFill/>
                    </a:lnT>
                    <a:lnB>
                      <a:noFill/>
                    </a:lnB>
                    <a:solidFill>
                      <a:srgbClr val="D9D9D9"/>
                    </a:solidFill>
                  </a:tcPr>
                </a:tc>
                <a:extLst>
                  <a:ext uri="{0D108BD9-81ED-4DB2-BD59-A6C34878D82A}">
                    <a16:rowId xmlns:a16="http://schemas.microsoft.com/office/drawing/2014/main" val="1508432431"/>
                  </a:ext>
                </a:extLst>
              </a:tr>
              <a:tr h="182880">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171319109"/>
                  </a:ext>
                </a:extLst>
              </a:tr>
              <a:tr h="175260">
                <a:tc>
                  <a:txBody>
                    <a:bodyPr/>
                    <a:lstStyle/>
                    <a:p>
                      <a:pPr algn="l" fontAlgn="b"/>
                      <a:r>
                        <a:rPr lang="en-GB" sz="1100" b="1" i="0" u="none" strike="noStrike">
                          <a:solidFill>
                            <a:srgbClr val="000000"/>
                          </a:solidFill>
                          <a:effectLst/>
                          <a:latin typeface="Aptos Narrow" panose="020B0004020202020204" pitchFamily="34" charset="0"/>
                        </a:rPr>
                        <a:t>Activity and channels</a:t>
                      </a:r>
                    </a:p>
                  </a:txBody>
                  <a:tcPr marL="7620" marR="7620" marT="7620" marB="0" anchor="b">
                    <a:lnL>
                      <a:noFill/>
                    </a:lnL>
                    <a:lnR>
                      <a:noFill/>
                    </a:lnR>
                    <a:lnT>
                      <a:noFill/>
                    </a:lnT>
                    <a:lnB>
                      <a:noFill/>
                    </a:lnB>
                    <a:solidFill>
                      <a:srgbClr val="D9D9D9"/>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3587370118"/>
                  </a:ext>
                </a:extLst>
              </a:tr>
              <a:tr h="182880">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D9D9D9"/>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2946597403"/>
                  </a:ext>
                </a:extLst>
              </a:tr>
              <a:tr h="365760">
                <a:tc>
                  <a:txBody>
                    <a:bodyPr/>
                    <a:lstStyle/>
                    <a:p>
                      <a:pPr algn="l" fontAlgn="b"/>
                      <a:r>
                        <a:rPr lang="en-GB" sz="1100" b="0" i="0" u="none" strike="noStrike">
                          <a:solidFill>
                            <a:srgbClr val="000000"/>
                          </a:solidFill>
                          <a:effectLst/>
                          <a:latin typeface="Aptos Narrow" panose="020B0004020202020204" pitchFamily="34" charset="0"/>
                        </a:rPr>
                        <a:t>Joint all colleague briefings (both NHS England and DHSC)</a:t>
                      </a:r>
                    </a:p>
                  </a:txBody>
                  <a:tcPr marL="7620" marR="7620" marT="7620" marB="0" anchor="b">
                    <a:lnL>
                      <a:noFill/>
                    </a:lnL>
                    <a:lnR>
                      <a:noFill/>
                    </a:lnR>
                    <a:lnT>
                      <a:noFill/>
                    </a:lnT>
                    <a:lnB>
                      <a:noFill/>
                    </a:lnB>
                    <a:solidFill>
                      <a:srgbClr val="D9D9D9"/>
                    </a:solidFill>
                  </a:tcPr>
                </a:tc>
                <a:tc>
                  <a:txBody>
                    <a:bodyPr/>
                    <a:lstStyle/>
                    <a:p>
                      <a:pPr algn="r" fontAlgn="b"/>
                      <a:r>
                        <a:rPr lang="en-GB" sz="1100" b="0" i="0" u="none" strike="noStrike">
                          <a:solidFill>
                            <a:srgbClr val="000000"/>
                          </a:solidFill>
                          <a:effectLst/>
                          <a:latin typeface="Aptos Narrow" panose="020B0004020202020204" pitchFamily="34" charset="0"/>
                        </a:rPr>
                        <a:t>8</a:t>
                      </a:r>
                    </a:p>
                  </a:txBody>
                  <a:tcPr marL="7620" marR="7620" marT="7620" marB="0" anchor="b">
                    <a:lnL>
                      <a:noFill/>
                    </a:lnL>
                    <a:lnR>
                      <a:noFill/>
                    </a:lnR>
                    <a:lnT>
                      <a:noFill/>
                    </a:lnT>
                    <a:lnB>
                      <a:noFill/>
                    </a:lnB>
                    <a:solidFill>
                      <a:srgbClr val="83E28E"/>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FFFFFF"/>
                    </a:solidFill>
                  </a:tcPr>
                </a:tc>
                <a:tc>
                  <a:txBody>
                    <a:bodyPr/>
                    <a:lstStyle/>
                    <a:p>
                      <a:pPr algn="l" fontAlgn="b"/>
                      <a:r>
                        <a:rPr lang="en-GB" sz="1100" b="0" i="0" u="none" strike="noStrike">
                          <a:solidFill>
                            <a:srgbClr val="000000"/>
                          </a:solidFill>
                          <a:effectLst/>
                          <a:latin typeface="Aptos Narrow" panose="020B0004020202020204" pitchFamily="34" charset="0"/>
                        </a:rPr>
                        <a:t>TBC</a:t>
                      </a:r>
                    </a:p>
                  </a:txBody>
                  <a:tcPr marL="7620" marR="7620" marT="7620" marB="0" anchor="b">
                    <a:lnL>
                      <a:noFill/>
                    </a:lnL>
                    <a:lnR>
                      <a:noFill/>
                    </a:lnR>
                    <a:lnT>
                      <a:noFill/>
                    </a:lnT>
                    <a:lnB>
                      <a:noFill/>
                    </a:lnB>
                    <a:solidFill>
                      <a:srgbClr val="83E28E"/>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3617683461"/>
                  </a:ext>
                </a:extLst>
              </a:tr>
              <a:tr h="182880">
                <a:tc>
                  <a:txBody>
                    <a:bodyPr/>
                    <a:lstStyle/>
                    <a:p>
                      <a:pPr algn="l" fontAlgn="b"/>
                      <a:r>
                        <a:rPr lang="en-GB" sz="1100" b="0" i="0" u="none" strike="noStrike">
                          <a:solidFill>
                            <a:srgbClr val="000000"/>
                          </a:solidFill>
                          <a:effectLst/>
                          <a:latin typeface="Aptos Narrow" panose="020B0004020202020204" pitchFamily="34" charset="0"/>
                        </a:rPr>
                        <a:t>Drop in sessions </a:t>
                      </a:r>
                    </a:p>
                  </a:txBody>
                  <a:tcPr marL="7620" marR="7620" marT="7620" marB="0" anchor="b">
                    <a:lnL>
                      <a:noFill/>
                    </a:lnL>
                    <a:lnR>
                      <a:noFill/>
                    </a:lnR>
                    <a:lnT>
                      <a:noFill/>
                    </a:lnT>
                    <a:lnB>
                      <a:noFill/>
                    </a:lnB>
                    <a:solidFill>
                      <a:srgbClr val="D9D9D9"/>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Shift 1</a:t>
                      </a:r>
                    </a:p>
                  </a:txBody>
                  <a:tcPr marL="7620" marR="7620" marT="7620" marB="0" anchor="b">
                    <a:lnL>
                      <a:noFill/>
                    </a:lnL>
                    <a:lnR>
                      <a:noFill/>
                    </a:lnR>
                    <a:lnT>
                      <a:noFill/>
                    </a:lnT>
                    <a:lnB>
                      <a:noFill/>
                    </a:lnB>
                    <a:solidFill>
                      <a:srgbClr val="00B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Shift 2</a:t>
                      </a:r>
                    </a:p>
                  </a:txBody>
                  <a:tcPr marL="7620" marR="7620" marT="7620" marB="0" anchor="b">
                    <a:lnL>
                      <a:noFill/>
                    </a:lnL>
                    <a:lnR>
                      <a:noFill/>
                    </a:lnR>
                    <a:lnT>
                      <a:noFill/>
                    </a:lnT>
                    <a:lnB>
                      <a:noFill/>
                    </a:lnB>
                    <a:solidFill>
                      <a:srgbClr val="00B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Shift 3</a:t>
                      </a:r>
                    </a:p>
                  </a:txBody>
                  <a:tcPr marL="7620" marR="7620" marT="7620" marB="0" anchor="b">
                    <a:lnL>
                      <a:noFill/>
                    </a:lnL>
                    <a:lnR>
                      <a:noFill/>
                    </a:lnR>
                    <a:lnT>
                      <a:noFill/>
                    </a:lnT>
                    <a:lnB>
                      <a:noFill/>
                    </a:lnB>
                    <a:solidFill>
                      <a:srgbClr val="00B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Chapter 4</a:t>
                      </a:r>
                    </a:p>
                  </a:txBody>
                  <a:tcPr marL="7620" marR="7620" marT="7620" marB="0" anchor="b">
                    <a:lnL>
                      <a:noFill/>
                    </a:lnL>
                    <a:lnR>
                      <a:noFill/>
                    </a:lnR>
                    <a:lnT>
                      <a:noFill/>
                    </a:lnT>
                    <a:lnB>
                      <a:noFill/>
                    </a:lnB>
                    <a:solidFill>
                      <a:srgbClr val="00B050"/>
                    </a:solidFill>
                  </a:tcPr>
                </a:tc>
                <a:extLst>
                  <a:ext uri="{0D108BD9-81ED-4DB2-BD59-A6C34878D82A}">
                    <a16:rowId xmlns:a16="http://schemas.microsoft.com/office/drawing/2014/main" val="68413534"/>
                  </a:ext>
                </a:extLst>
              </a:tr>
              <a:tr h="365760">
                <a:tc>
                  <a:txBody>
                    <a:bodyPr/>
                    <a:lstStyle/>
                    <a:p>
                      <a:pPr algn="l" fontAlgn="b"/>
                      <a:r>
                        <a:rPr lang="en-GB" sz="1100" b="0" i="0" u="none" strike="noStrike">
                          <a:solidFill>
                            <a:srgbClr val="000000"/>
                          </a:solidFill>
                          <a:effectLst/>
                          <a:latin typeface="Aptos Narrow" panose="020B0004020202020204" pitchFamily="34" charset="0"/>
                        </a:rPr>
                        <a:t>Senior Leadership Call (every Weds) - updates as required</a:t>
                      </a:r>
                    </a:p>
                  </a:txBody>
                  <a:tcPr marL="7620" marR="7620" marT="7620" marB="0" anchor="b">
                    <a:lnL>
                      <a:noFill/>
                    </a:lnL>
                    <a:lnR>
                      <a:noFill/>
                    </a:lnR>
                    <a:lnT>
                      <a:noFill/>
                    </a:lnT>
                    <a:lnB>
                      <a:noFill/>
                    </a:lnB>
                    <a:solidFill>
                      <a:srgbClr val="D9D9D9"/>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00B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00B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00B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00B050"/>
                    </a:solidFill>
                  </a:tcPr>
                </a:tc>
                <a:extLst>
                  <a:ext uri="{0D108BD9-81ED-4DB2-BD59-A6C34878D82A}">
                    <a16:rowId xmlns:a16="http://schemas.microsoft.com/office/drawing/2014/main" val="3681789591"/>
                  </a:ext>
                </a:extLst>
              </a:tr>
              <a:tr h="365760">
                <a:tc>
                  <a:txBody>
                    <a:bodyPr/>
                    <a:lstStyle/>
                    <a:p>
                      <a:pPr algn="l" fontAlgn="b"/>
                      <a:r>
                        <a:rPr lang="en-GB" sz="1100" b="0" i="0" u="none" strike="noStrike">
                          <a:solidFill>
                            <a:srgbClr val="000000"/>
                          </a:solidFill>
                          <a:effectLst/>
                          <a:latin typeface="Aptos Narrow" panose="020B0004020202020204" pitchFamily="34" charset="0"/>
                        </a:rPr>
                        <a:t>10YHP speakers attend regional/directorate town halls</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3C7D22"/>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687809883"/>
                  </a:ext>
                </a:extLst>
              </a:tr>
              <a:tr h="731520">
                <a:tc>
                  <a:txBody>
                    <a:bodyPr/>
                    <a:lstStyle/>
                    <a:p>
                      <a:pPr algn="l" fontAlgn="b"/>
                      <a:r>
                        <a:rPr lang="en-GB" sz="1100" b="0" i="0" u="none" strike="noStrike">
                          <a:solidFill>
                            <a:srgbClr val="000000"/>
                          </a:solidFill>
                          <a:effectLst/>
                          <a:latin typeface="Aptos Narrow" panose="020B0004020202020204" pitchFamily="34" charset="0"/>
                        </a:rPr>
                        <a:t>Joint 10YHP content (published across both NHS England and DHSC and other examples (eg press notices) of the three shifts</a:t>
                      </a:r>
                    </a:p>
                  </a:txBody>
                  <a:tcPr marL="7620" marR="7620" marT="7620" marB="0" anchor="b">
                    <a:lnL>
                      <a:noFill/>
                    </a:lnL>
                    <a:lnR>
                      <a:noFill/>
                    </a:lnR>
                    <a:lnT>
                      <a:noFill/>
                    </a:lnT>
                    <a:lnB>
                      <a:noFill/>
                    </a:lnB>
                    <a:solidFill>
                      <a:srgbClr val="D9D9D9"/>
                    </a:solidFill>
                  </a:tcPr>
                </a:tc>
                <a:tc>
                  <a:txBody>
                    <a:bodyPr/>
                    <a:lstStyle/>
                    <a:p>
                      <a:pPr algn="l" fontAlgn="b"/>
                      <a:r>
                        <a:rPr lang="en-GB" sz="1100" b="0" i="0" u="none" strike="noStrike">
                          <a:solidFill>
                            <a:srgbClr val="000000"/>
                          </a:solidFill>
                          <a:effectLst/>
                          <a:latin typeface="Aptos Narrow" panose="020B0004020202020204" pitchFamily="34" charset="0"/>
                        </a:rPr>
                        <a:t>Neighbour hood shift overview</a:t>
                      </a:r>
                    </a:p>
                  </a:txBody>
                  <a:tcPr marL="7620" marR="7620" marT="7620" marB="0" anchor="b">
                    <a:lnL>
                      <a:noFill/>
                    </a:lnL>
                    <a:lnR>
                      <a:noFill/>
                    </a:lnR>
                    <a:lnT>
                      <a:noFill/>
                    </a:lnT>
                    <a:lnB>
                      <a:noFill/>
                    </a:lnB>
                    <a:solidFill>
                      <a:srgbClr val="B5E6A2"/>
                    </a:solidFill>
                  </a:tcPr>
                </a:tc>
                <a:tc>
                  <a:txBody>
                    <a:bodyPr/>
                    <a:lstStyle/>
                    <a:p>
                      <a:pPr algn="l" fontAlgn="b"/>
                      <a:r>
                        <a:rPr lang="en-GB" sz="1100" b="0" i="0" u="none" strike="noStrike">
                          <a:solidFill>
                            <a:srgbClr val="000000"/>
                          </a:solidFill>
                          <a:effectLst/>
                          <a:latin typeface="Aptos Narrow" panose="020B0004020202020204" pitchFamily="34" charset="0"/>
                        </a:rPr>
                        <a:t>Digital shift overview</a:t>
                      </a:r>
                    </a:p>
                  </a:txBody>
                  <a:tcPr marL="7620" marR="7620" marT="7620" marB="0" anchor="b">
                    <a:lnL>
                      <a:noFill/>
                    </a:lnL>
                    <a:lnR>
                      <a:noFill/>
                    </a:lnR>
                    <a:lnT>
                      <a:noFill/>
                    </a:lnT>
                    <a:lnB>
                      <a:noFill/>
                    </a:lnB>
                    <a:solidFill>
                      <a:srgbClr val="B5E6A2"/>
                    </a:solidFill>
                  </a:tcPr>
                </a:tc>
                <a:tc>
                  <a:txBody>
                    <a:bodyPr/>
                    <a:lstStyle/>
                    <a:p>
                      <a:pPr algn="l" fontAlgn="b"/>
                      <a:r>
                        <a:rPr lang="en-GB" sz="1100" b="0" i="0" u="none" strike="noStrike">
                          <a:solidFill>
                            <a:srgbClr val="000000"/>
                          </a:solidFill>
                          <a:effectLst/>
                          <a:latin typeface="Aptos Narrow" panose="020B0004020202020204" pitchFamily="34" charset="0"/>
                        </a:rPr>
                        <a:t>Prevention shift overview (Date TBC)</a:t>
                      </a:r>
                    </a:p>
                  </a:txBody>
                  <a:tcPr marL="7620" marR="7620" marT="7620" marB="0" anchor="b">
                    <a:lnL>
                      <a:noFill/>
                    </a:lnL>
                    <a:lnR>
                      <a:noFill/>
                    </a:lnR>
                    <a:lnT>
                      <a:noFill/>
                    </a:lnT>
                    <a:lnB>
                      <a:noFill/>
                    </a:lnB>
                    <a:solidFill>
                      <a:srgbClr val="B5E6A2"/>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B5E6A2"/>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858246535"/>
                  </a:ext>
                </a:extLst>
              </a:tr>
              <a:tr h="182880">
                <a:tc>
                  <a:txBody>
                    <a:bodyPr/>
                    <a:lstStyle/>
                    <a:p>
                      <a:pPr algn="l" fontAlgn="b"/>
                      <a:r>
                        <a:rPr lang="en-GB" sz="1100" b="0" i="0" u="none" strike="noStrike">
                          <a:solidFill>
                            <a:srgbClr val="000000"/>
                          </a:solidFill>
                          <a:effectLst/>
                          <a:latin typeface="Aptos Narrow" panose="020B0004020202020204" pitchFamily="34" charset="0"/>
                        </a:rPr>
                        <a:t>Personal examples</a:t>
                      </a:r>
                    </a:p>
                  </a:txBody>
                  <a:tcPr marL="7620" marR="7620" marT="7620" marB="0" anchor="b">
                    <a:lnL>
                      <a:noFill/>
                    </a:lnL>
                    <a:lnR>
                      <a:noFill/>
                    </a:lnR>
                    <a:lnT>
                      <a:noFill/>
                    </a:lnT>
                    <a:lnB>
                      <a:noFill/>
                    </a:lnB>
                    <a:solidFill>
                      <a:srgbClr val="D9D9D9"/>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r>
                        <a:rPr lang="en-GB" sz="1100" b="0" i="0" u="none" strike="noStrike">
                          <a:solidFill>
                            <a:srgbClr val="000000"/>
                          </a:solidFill>
                          <a:effectLst/>
                          <a:latin typeface="Aptos Narrow" panose="020B0004020202020204" pitchFamily="34" charset="0"/>
                        </a:rPr>
                        <a:t> </a:t>
                      </a:r>
                    </a:p>
                  </a:txBody>
                  <a:tcPr marL="7620" marR="7620" marT="7620" marB="0" anchor="b">
                    <a:lnL>
                      <a:noFill/>
                    </a:lnL>
                    <a:lnR>
                      <a:noFill/>
                    </a:lnR>
                    <a:lnT>
                      <a:noFill/>
                    </a:lnT>
                    <a:lnB>
                      <a:noFill/>
                    </a:lnB>
                    <a:solidFill>
                      <a:srgbClr val="92D050"/>
                    </a:solidFill>
                  </a:tcPr>
                </a:tc>
                <a:tc>
                  <a:txBody>
                    <a:bodyPr/>
                    <a:lstStyle/>
                    <a:p>
                      <a:pPr algn="l" fontAlgn="b"/>
                      <a:endParaRPr lang="en-GB" sz="1100" b="0" i="0" u="none" strike="noStrike">
                        <a:solidFill>
                          <a:srgbClr val="000000"/>
                        </a:solidFill>
                        <a:effectLst/>
                        <a:latin typeface="Aptos Narrow" panose="020B0004020202020204" pitchFamily="34" charset="0"/>
                      </a:endParaRPr>
                    </a:p>
                  </a:txBody>
                  <a:tcPr marL="7620" marR="7620" marT="7620" marB="0" anchor="b">
                    <a:lnL>
                      <a:noFill/>
                    </a:lnL>
                    <a:lnR>
                      <a:noFill/>
                    </a:lnR>
                    <a:lnT>
                      <a:noFill/>
                    </a:lnT>
                    <a:lnB>
                      <a:noFill/>
                    </a:lnB>
                    <a:noFill/>
                  </a:tcPr>
                </a:tc>
                <a:extLst>
                  <a:ext uri="{0D108BD9-81ED-4DB2-BD59-A6C34878D82A}">
                    <a16:rowId xmlns:a16="http://schemas.microsoft.com/office/drawing/2014/main" val="2661733089"/>
                  </a:ext>
                </a:extLst>
              </a:tr>
            </a:tbl>
          </a:graphicData>
        </a:graphic>
      </p:graphicFrame>
    </p:spTree>
    <p:extLst>
      <p:ext uri="{BB962C8B-B14F-4D97-AF65-F5344CB8AC3E}">
        <p14:creationId xmlns:p14="http://schemas.microsoft.com/office/powerpoint/2010/main" val="190919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ubhead, two columns">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 name="Title 1">
            <a:extLst>
              <a:ext uri="{FF2B5EF4-FFF2-40B4-BE49-F238E27FC236}">
                <a16:creationId xmlns:a16="http://schemas.microsoft.com/office/drawing/2014/main" id="{8D742765-B0CF-FA25-7CCB-D289D5FC208A}"/>
              </a:ext>
            </a:extLst>
          </p:cNvPr>
          <p:cNvSpPr>
            <a:spLocks noGrp="1"/>
          </p:cNvSpPr>
          <p:nvPr>
            <p:ph type="title" hasCustomPrompt="1"/>
          </p:nvPr>
        </p:nvSpPr>
        <p:spPr>
          <a:xfrm>
            <a:off x="646758" y="468977"/>
            <a:ext cx="1113253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4" name="Rectangle 3">
            <a:extLst>
              <a:ext uri="{FF2B5EF4-FFF2-40B4-BE49-F238E27FC236}">
                <a16:creationId xmlns:a16="http://schemas.microsoft.com/office/drawing/2014/main" id="{88F84F53-2FFA-4B45-6705-DB9A516A8DFC}"/>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4372051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ubhead, Three columns">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 name="Title 1">
            <a:extLst>
              <a:ext uri="{FF2B5EF4-FFF2-40B4-BE49-F238E27FC236}">
                <a16:creationId xmlns:a16="http://schemas.microsoft.com/office/drawing/2014/main" id="{DC8592DF-0478-462D-6D45-E6FC3233BE9D}"/>
              </a:ext>
            </a:extLst>
          </p:cNvPr>
          <p:cNvSpPr>
            <a:spLocks noGrp="1"/>
          </p:cNvSpPr>
          <p:nvPr>
            <p:ph type="title" hasCustomPrompt="1"/>
          </p:nvPr>
        </p:nvSpPr>
        <p:spPr>
          <a:xfrm>
            <a:off x="646758" y="468977"/>
            <a:ext cx="1113253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11" name="Content Placeholder 2">
            <a:extLst>
              <a:ext uri="{FF2B5EF4-FFF2-40B4-BE49-F238E27FC236}">
                <a16:creationId xmlns:a16="http://schemas.microsoft.com/office/drawing/2014/main" id="{A7AD5963-FB96-25F6-3EAA-1A30FC0A1FA7}"/>
              </a:ext>
            </a:extLst>
          </p:cNvPr>
          <p:cNvSpPr>
            <a:spLocks noGrp="1"/>
          </p:cNvSpPr>
          <p:nvPr>
            <p:ph idx="1"/>
          </p:nvPr>
        </p:nvSpPr>
        <p:spPr>
          <a:xfrm>
            <a:off x="646758"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12" name="Text Placeholder 7">
            <a:extLst>
              <a:ext uri="{FF2B5EF4-FFF2-40B4-BE49-F238E27FC236}">
                <a16:creationId xmlns:a16="http://schemas.microsoft.com/office/drawing/2014/main" id="{4BF0DD3D-B392-F21B-6DC4-860820C42BBB}"/>
              </a:ext>
            </a:extLst>
          </p:cNvPr>
          <p:cNvSpPr>
            <a:spLocks noGrp="1"/>
          </p:cNvSpPr>
          <p:nvPr>
            <p:ph type="body" sz="quarter" idx="13" hasCustomPrompt="1"/>
          </p:nvPr>
        </p:nvSpPr>
        <p:spPr>
          <a:xfrm>
            <a:off x="646758" y="2017094"/>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4" name="Rectangle 3">
            <a:extLst>
              <a:ext uri="{FF2B5EF4-FFF2-40B4-BE49-F238E27FC236}">
                <a16:creationId xmlns:a16="http://schemas.microsoft.com/office/drawing/2014/main" id="{B36C1D56-71DA-6AB9-38E6-8E6E44A6FBCF}"/>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8701123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Heading, subhead, bullets one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758"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646758" y="2017094"/>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 name="Title 1">
            <a:extLst>
              <a:ext uri="{FF2B5EF4-FFF2-40B4-BE49-F238E27FC236}">
                <a16:creationId xmlns:a16="http://schemas.microsoft.com/office/drawing/2014/main" id="{5921A301-4361-2E0D-BD88-40ACBE71F756}"/>
              </a:ext>
            </a:extLst>
          </p:cNvPr>
          <p:cNvSpPr>
            <a:spLocks noGrp="1"/>
          </p:cNvSpPr>
          <p:nvPr>
            <p:ph type="title" hasCustomPrompt="1"/>
          </p:nvPr>
        </p:nvSpPr>
        <p:spPr>
          <a:xfrm>
            <a:off x="646758" y="468977"/>
            <a:ext cx="1113253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5" name="Rectangle 4">
            <a:extLst>
              <a:ext uri="{FF2B5EF4-FFF2-40B4-BE49-F238E27FC236}">
                <a16:creationId xmlns:a16="http://schemas.microsoft.com/office/drawing/2014/main" id="{DC7170DE-0955-C51D-7804-649BDB1AF8FE}"/>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596738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lide with image 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5" name="Rectangle 4">
            <a:extLst>
              <a:ext uri="{FF2B5EF4-FFF2-40B4-BE49-F238E27FC236}">
                <a16:creationId xmlns:a16="http://schemas.microsoft.com/office/drawing/2014/main" id="{BA8711B3-91A4-9FB6-9A37-470A99222542}"/>
              </a:ext>
            </a:extLst>
          </p:cNvPr>
          <p:cNvSpPr/>
          <p:nvPr userDrawn="1"/>
        </p:nvSpPr>
        <p:spPr>
          <a:xfrm>
            <a:off x="0" y="6543476"/>
            <a:ext cx="6096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4328525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CON Grid Boxes 4UP Grey">
    <p:bg>
      <p:bgPr>
        <a:solidFill>
          <a:schemeClr val="bg1"/>
        </a:solidFill>
        <a:effectLst/>
      </p:bgPr>
    </p:bg>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727275"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4" name="Rectangle: Top Corners Rounded 3">
            <a:extLst>
              <a:ext uri="{FF2B5EF4-FFF2-40B4-BE49-F238E27FC236}">
                <a16:creationId xmlns:a16="http://schemas.microsoft.com/office/drawing/2014/main" id="{B540671A-ED56-3548-A508-080ABBDB5E58}"/>
              </a:ext>
              <a:ext uri="{C183D7F6-B498-43B3-948B-1728B52AA6E4}">
                <adec:decorative xmlns:adec="http://schemas.microsoft.com/office/drawing/2017/decorative" val="1"/>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5" name="Rectangle: Top Corners Rounded 24">
            <a:extLst>
              <a:ext uri="{FF2B5EF4-FFF2-40B4-BE49-F238E27FC236}">
                <a16:creationId xmlns:a16="http://schemas.microsoft.com/office/drawing/2014/main" id="{8FD6A08D-6DD3-C845-8B17-CC9297B607DC}"/>
              </a:ext>
              <a:ext uri="{C183D7F6-B498-43B3-948B-1728B52AA6E4}">
                <adec:decorative xmlns:adec="http://schemas.microsoft.com/office/drawing/2017/decorative" val="1"/>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 uri="{C183D7F6-B498-43B3-948B-1728B52AA6E4}">
                <adec:decorative xmlns:adec="http://schemas.microsoft.com/office/drawing/2017/decorative" val="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27558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 name="Rectangle 1">
            <a:extLst>
              <a:ext uri="{FF2B5EF4-FFF2-40B4-BE49-F238E27FC236}">
                <a16:creationId xmlns:a16="http://schemas.microsoft.com/office/drawing/2014/main" id="{927B792D-252C-7792-ABEE-8F0D3B7299DE}"/>
              </a:ext>
            </a:extLst>
          </p:cNvPr>
          <p:cNvSpPr/>
          <p:nvPr userDrawn="1"/>
        </p:nvSpPr>
        <p:spPr>
          <a:xfrm>
            <a:off x="0" y="6543476"/>
            <a:ext cx="12192000" cy="317009"/>
          </a:xfrm>
          <a:prstGeom prst="rect">
            <a:avLst/>
          </a:prstGeom>
          <a:gradFill flip="none" rotWithShape="1">
            <a:gsLst>
              <a:gs pos="0">
                <a:schemeClr val="bg2"/>
              </a:gs>
              <a:gs pos="100000">
                <a:srgbClr val="00AD93"/>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4918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01/09/2025</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a:p>
        </p:txBody>
      </p:sp>
    </p:spTree>
    <p:extLst>
      <p:ext uri="{BB962C8B-B14F-4D97-AF65-F5344CB8AC3E}">
        <p14:creationId xmlns:p14="http://schemas.microsoft.com/office/powerpoint/2010/main" val="945044896"/>
      </p:ext>
    </p:extLst>
  </p:cSld>
  <p:clrMap bg1="dk1" tx1="lt1" bg2="dk2" tx2="lt2" accent1="accent1" accent2="accent2" accent3="accent3" accent4="accent4" accent5="accent5" accent6="accent6" hlink="hlink" folHlink="folHlink"/>
  <p:sldLayoutIdLst>
    <p:sldLayoutId id="2147483785" r:id="rId1"/>
    <p:sldLayoutId id="2147483944" r:id="rId2"/>
    <p:sldLayoutId id="2147483817" r:id="rId3"/>
    <p:sldLayoutId id="2147483833" r:id="rId4"/>
    <p:sldLayoutId id="2147483826" r:id="rId5"/>
    <p:sldLayoutId id="2147483827" r:id="rId6"/>
    <p:sldLayoutId id="2147483789" r:id="rId7"/>
    <p:sldLayoutId id="2147483818" r:id="rId8"/>
    <p:sldLayoutId id="2147483813" r:id="rId9"/>
    <p:sldLayoutId id="2147483814" r:id="rId10"/>
    <p:sldLayoutId id="2147483815" r:id="rId11"/>
    <p:sldLayoutId id="2147483719" r:id="rId12"/>
    <p:sldLayoutId id="2147483938" r:id="rId13"/>
    <p:sldLayoutId id="2147483939" r:id="rId14"/>
    <p:sldLayoutId id="2147483933" r:id="rId15"/>
    <p:sldLayoutId id="2147483824" r:id="rId16"/>
    <p:sldLayoutId id="2147483926" r:id="rId17"/>
    <p:sldLayoutId id="2147483940" r:id="rId18"/>
    <p:sldLayoutId id="2147483924"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7" Type="http://schemas.openxmlformats.org/officeDocument/2006/relationships/slide" Target="slide26.xml"/><Relationship Id="rId2" Type="http://schemas.openxmlformats.org/officeDocument/2006/relationships/slide" Target="slide3.xml"/><Relationship Id="rId1" Type="http://schemas.openxmlformats.org/officeDocument/2006/relationships/slideLayout" Target="../slideLayouts/slideLayout5.xml"/><Relationship Id="rId6" Type="http://schemas.openxmlformats.org/officeDocument/2006/relationships/slide" Target="slide16.xml"/><Relationship Id="rId5" Type="http://schemas.openxmlformats.org/officeDocument/2006/relationships/slide" Target="slide13.xml"/><Relationship Id="rId4" Type="http://schemas.openxmlformats.org/officeDocument/2006/relationships/slide" Target="slide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s://www.england.nhs.uk/nursingmidwifery/professional-strategy-for-nursing-and-midwifery/"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www.england.nhs.uk/nursingmidwifery/" TargetMode="Externa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5.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F4D553F-1F74-2A75-473A-7684B8C04AA8}"/>
              </a:ext>
            </a:extLst>
          </p:cNvPr>
          <p:cNvSpPr>
            <a:spLocks noGrp="1"/>
          </p:cNvSpPr>
          <p:nvPr>
            <p:ph type="ctrTitle"/>
          </p:nvPr>
        </p:nvSpPr>
        <p:spPr>
          <a:xfrm>
            <a:off x="626726" y="2684677"/>
            <a:ext cx="9457074" cy="810244"/>
          </a:xfrm>
        </p:spPr>
        <p:txBody>
          <a:bodyPr/>
          <a:lstStyle/>
          <a:p>
            <a:r>
              <a:rPr lang="en-GB" dirty="0"/>
              <a:t>Professional Strategy for Nursing and Midwifery</a:t>
            </a:r>
          </a:p>
        </p:txBody>
      </p:sp>
      <p:sp>
        <p:nvSpPr>
          <p:cNvPr id="9" name="Subtitle 2">
            <a:extLst>
              <a:ext uri="{FF2B5EF4-FFF2-40B4-BE49-F238E27FC236}">
                <a16:creationId xmlns:a16="http://schemas.microsoft.com/office/drawing/2014/main" id="{5708F297-C1E5-AF14-D0AB-46906EA55AC2}"/>
              </a:ext>
            </a:extLst>
          </p:cNvPr>
          <p:cNvSpPr txBox="1">
            <a:spLocks/>
          </p:cNvSpPr>
          <p:nvPr/>
        </p:nvSpPr>
        <p:spPr>
          <a:xfrm>
            <a:off x="626726" y="3689895"/>
            <a:ext cx="6363795" cy="896938"/>
          </a:xfrm>
          <a:prstGeom prst="rect">
            <a:avLst/>
          </a:prstGeom>
        </p:spPr>
        <p:txBody>
          <a:bodyPr vert="horz" lIns="0" tIns="0" rIns="0" bIns="0" rtlCol="0">
            <a:normAutofit/>
          </a:bodyPr>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accent6"/>
                </a:solidFill>
                <a:latin typeface="+mn-lt"/>
                <a:ea typeface="+mn-ea"/>
                <a:cs typeface="+mn-cs"/>
              </a:defRPr>
            </a:lvl1pPr>
            <a:lvl2pPr marL="357188" indent="0" algn="l" defTabSz="914400" rtl="0" eaLnBrk="1" latinLnBrk="0" hangingPunct="1">
              <a:lnSpc>
                <a:spcPct val="90000"/>
              </a:lnSpc>
              <a:spcBef>
                <a:spcPts val="500"/>
              </a:spcBef>
              <a:buFont typeface="Arial" panose="020B0604020202020204" pitchFamily="34" charset="0"/>
              <a:buNone/>
              <a:defRPr sz="2400" kern="1200">
                <a:solidFill>
                  <a:schemeClr val="accent2"/>
                </a:solidFill>
                <a:latin typeface="+mn-lt"/>
                <a:ea typeface="+mn-ea"/>
                <a:cs typeface="+mn-cs"/>
              </a:defRPr>
            </a:lvl2pPr>
            <a:lvl3pPr marL="714375" indent="0" algn="l" defTabSz="914400" rtl="0" eaLnBrk="1" latinLnBrk="0" hangingPunct="1">
              <a:lnSpc>
                <a:spcPct val="90000"/>
              </a:lnSpc>
              <a:spcBef>
                <a:spcPts val="500"/>
              </a:spcBef>
              <a:buFont typeface="Arial" panose="020B0604020202020204" pitchFamily="34" charset="0"/>
              <a:buNone/>
              <a:defRPr sz="2000" kern="1200">
                <a:solidFill>
                  <a:schemeClr val="accent2"/>
                </a:solidFill>
                <a:latin typeface="+mn-lt"/>
                <a:ea typeface="+mn-ea"/>
                <a:cs typeface="+mn-cs"/>
              </a:defRPr>
            </a:lvl3pPr>
            <a:lvl4pPr marL="1081087"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4pPr>
            <a:lvl5pPr marL="1438275"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a:t>Resources to support delivery of engagement workshops</a:t>
            </a:r>
          </a:p>
        </p:txBody>
      </p:sp>
    </p:spTree>
    <p:extLst>
      <p:ext uri="{BB962C8B-B14F-4D97-AF65-F5344CB8AC3E}">
        <p14:creationId xmlns:p14="http://schemas.microsoft.com/office/powerpoint/2010/main" val="38302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D88642-E5FD-F51C-0665-EEF74EE81756}"/>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C3B96BB-4991-B5AD-6C19-D4DCB1F69417}"/>
              </a:ext>
            </a:extLst>
          </p:cNvPr>
          <p:cNvSpPr>
            <a:spLocks noGrp="1"/>
          </p:cNvSpPr>
          <p:nvPr>
            <p:ph idx="1"/>
          </p:nvPr>
        </p:nvSpPr>
        <p:spPr>
          <a:xfrm>
            <a:off x="4134678" y="251791"/>
            <a:ext cx="7887869" cy="6215270"/>
          </a:xfrm>
        </p:spPr>
        <p:txBody>
          <a:bodyPr vert="horz" lIns="0" tIns="0" rIns="0" bIns="0" rtlCol="0" anchor="t">
            <a:normAutofit/>
          </a:bodyPr>
          <a:lstStyle/>
          <a:p>
            <a:pPr marL="342900" indent="-342900" fontAlgn="base">
              <a:buFont typeface="Arial" panose="020B0604020202020204" pitchFamily="34" charset="0"/>
              <a:buChar char="•"/>
            </a:pPr>
            <a:r>
              <a:rPr lang="en-GB" sz="1800" dirty="0"/>
              <a:t>We work in people’s homes, communities, schools, hospitals, research and academic institutions, prisons. the military and beyond. From clinical care to policy, research and innovation, digital transformation and education – right across health and care, nurses, midwives and nursing associates are leading change and delivering solutions to transform healthcare and drive improvements for patients and communities.</a:t>
            </a:r>
          </a:p>
          <a:p>
            <a:pPr marL="342900" indent="-342900" fontAlgn="base">
              <a:buFont typeface="Arial" panose="020B0604020202020204" pitchFamily="34" charset="0"/>
              <a:buChar char="•"/>
            </a:pPr>
            <a:r>
              <a:rPr lang="en-GB" sz="1800" dirty="0"/>
              <a:t>This wide scale evolution presents an opportunity for us to develop an ambitious professional strategy. A strategy that will set our long-term professional direction of travel in England up to 2040 – reflecting both the scale of our ambition and the time needed to effect large-scale changes, such as changes in education and regulation.</a:t>
            </a:r>
          </a:p>
          <a:p>
            <a:pPr marL="342900" indent="-342900" fontAlgn="base">
              <a:buFont typeface="Arial" panose="020B0604020202020204" pitchFamily="34" charset="0"/>
              <a:buChar char="•"/>
            </a:pPr>
            <a:r>
              <a:rPr lang="en-GB" sz="1800" dirty="0"/>
              <a:t>Our engagement with colleagues so far has highlighted an appetite for change, as well as the need for a more long-term view for the future, and the development of a professional strategy.</a:t>
            </a:r>
          </a:p>
          <a:p>
            <a:pPr marL="342900" indent="-342900" fontAlgn="base">
              <a:buFont typeface="Arial" panose="020B0604020202020204" pitchFamily="34" charset="0"/>
              <a:buChar char="•"/>
            </a:pPr>
            <a:r>
              <a:rPr lang="en-GB" sz="1800" dirty="0"/>
              <a:t>The CNO for England’s professional strategy for nursing and midwifery will be much broader than the NHS – it will be for all nurses, midwives and nursing associates in England wherever they work and at all stages of their career.</a:t>
            </a:r>
          </a:p>
          <a:p>
            <a:pPr marL="342900" indent="-342900" fontAlgn="base">
              <a:buFont typeface="Arial" panose="020B0604020202020204" pitchFamily="34" charset="0"/>
              <a:buChar char="•"/>
            </a:pPr>
            <a:r>
              <a:rPr lang="en-GB" sz="1800" dirty="0"/>
              <a:t>Therefore, it is vital that the new strategy is developed with, and by all parts of our professions to reflect the diversity of your work, as well as your experiences and aspirations – so please get involved.</a:t>
            </a:r>
          </a:p>
        </p:txBody>
      </p:sp>
      <p:sp>
        <p:nvSpPr>
          <p:cNvPr id="6" name="TextBox 5">
            <a:extLst>
              <a:ext uri="{FF2B5EF4-FFF2-40B4-BE49-F238E27FC236}">
                <a16:creationId xmlns:a16="http://schemas.microsoft.com/office/drawing/2014/main" id="{2DA82B46-01A0-2904-F2E0-C8F9EF26A8F0}"/>
              </a:ext>
            </a:extLst>
          </p:cNvPr>
          <p:cNvSpPr txBox="1"/>
          <p:nvPr/>
        </p:nvSpPr>
        <p:spPr>
          <a:xfrm>
            <a:off x="178904" y="2054737"/>
            <a:ext cx="3955774" cy="2677656"/>
          </a:xfrm>
          <a:prstGeom prst="rect">
            <a:avLst/>
          </a:prstGeom>
          <a:noFill/>
        </p:spPr>
        <p:txBody>
          <a:bodyPr wrap="square" rtlCol="0">
            <a:spAutoFit/>
          </a:bodyPr>
          <a:lstStyle/>
          <a:p>
            <a:r>
              <a:rPr lang="en-GB" sz="2400" b="1" dirty="0">
                <a:solidFill>
                  <a:schemeClr val="accent6"/>
                </a:solidFill>
              </a:rPr>
              <a:t>As the landscape has evolved, so has the role of our professions. Modern nursing and midwifery span a huge range of roles and settings.</a:t>
            </a:r>
          </a:p>
        </p:txBody>
      </p:sp>
    </p:spTree>
    <p:extLst>
      <p:ext uri="{BB962C8B-B14F-4D97-AF65-F5344CB8AC3E}">
        <p14:creationId xmlns:p14="http://schemas.microsoft.com/office/powerpoint/2010/main" val="1094452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955664-8DC1-52C9-2E78-3043CCED7070}"/>
            </a:ext>
          </a:extLst>
        </p:cNvPr>
        <p:cNvGrpSpPr/>
        <p:nvPr/>
      </p:nvGrpSpPr>
      <p:grpSpPr>
        <a:xfrm>
          <a:off x="0" y="0"/>
          <a:ext cx="0" cy="0"/>
          <a:chOff x="0" y="0"/>
          <a:chExt cx="0" cy="0"/>
        </a:xfrm>
      </p:grpSpPr>
      <p:sp>
        <p:nvSpPr>
          <p:cNvPr id="4" name="Title 5">
            <a:extLst>
              <a:ext uri="{FF2B5EF4-FFF2-40B4-BE49-F238E27FC236}">
                <a16:creationId xmlns:a16="http://schemas.microsoft.com/office/drawing/2014/main" id="{714E0ED3-807A-24DF-61A4-544C1CEDB8B4}"/>
              </a:ext>
              <a:ext uri="{C183D7F6-B498-43B3-948B-1728B52AA6E4}">
                <adec:decorative xmlns:adec="http://schemas.microsoft.com/office/drawing/2017/decorative" val="1"/>
              </a:ext>
            </a:extLst>
          </p:cNvPr>
          <p:cNvSpPr txBox="1">
            <a:spLocks/>
          </p:cNvSpPr>
          <p:nvPr/>
        </p:nvSpPr>
        <p:spPr>
          <a:xfrm>
            <a:off x="197004" y="136525"/>
            <a:ext cx="11446163" cy="844839"/>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lang="en-GB" sz="3200" b="1" kern="1200" dirty="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b="1" i="0" u="none" strike="noStrike" kern="1200" cap="none" spc="0" normalizeH="0" baseline="0" noProof="0" dirty="0">
                <a:ln>
                  <a:noFill/>
                </a:ln>
                <a:solidFill>
                  <a:sysClr val="windowText" lastClr="000000"/>
                </a:solidFill>
                <a:effectLst/>
                <a:uLnTx/>
                <a:uFillTx/>
                <a:latin typeface="Arial" panose="020B0604020202020204"/>
                <a:ea typeface="+mj-ea"/>
                <a:cs typeface="+mj-cs"/>
              </a:rPr>
              <a:t>Professional Strategy framework</a:t>
            </a:r>
          </a:p>
        </p:txBody>
      </p:sp>
      <p:sp>
        <p:nvSpPr>
          <p:cNvPr id="7" name="Rectangle: Rounded Corners 6">
            <a:extLst>
              <a:ext uri="{FF2B5EF4-FFF2-40B4-BE49-F238E27FC236}">
                <a16:creationId xmlns:a16="http://schemas.microsoft.com/office/drawing/2014/main" id="{BF3A63FA-BA07-0D8A-1391-11B99FE68551}"/>
              </a:ext>
            </a:extLst>
          </p:cNvPr>
          <p:cNvSpPr/>
          <p:nvPr/>
        </p:nvSpPr>
        <p:spPr>
          <a:xfrm>
            <a:off x="5553494" y="1704553"/>
            <a:ext cx="5994685" cy="1176653"/>
          </a:xfrm>
          <a:prstGeom prst="roundRect">
            <a:avLst/>
          </a:prstGeom>
          <a:noFill/>
          <a:ln w="12700" cap="flat" cmpd="sng" algn="ctr">
            <a:solidFill>
              <a:srgbClr val="01A188"/>
            </a:solidFill>
            <a:prstDash val="solid"/>
            <a:miter lim="800000"/>
          </a:ln>
          <a:effectLst/>
        </p:spPr>
        <p:txBody>
          <a:bodyPr lIns="0" tIns="0" rIns="0" bIns="0"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156082"/>
                </a:solidFill>
                <a:effectLst/>
                <a:uLnTx/>
                <a:uFillTx/>
                <a:latin typeface="Arial" panose="020B0604020202020204"/>
                <a:ea typeface="+mn-ea"/>
                <a:cs typeface="Arial" panose="020B0604020202020204" pitchFamily="34" charset="0"/>
              </a:rPr>
              <a:t>A modern professional narrative:</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srgbClr val="156082"/>
                </a:solidFill>
                <a:effectLst/>
                <a:uLnTx/>
                <a:uFillTx/>
                <a:latin typeface="Arial" panose="020B0604020202020204"/>
                <a:ea typeface="+mn-ea"/>
                <a:cs typeface="Arial" panose="020B0604020202020204" pitchFamily="34" charset="0"/>
              </a:rPr>
              <a:t>Defining the modern roles and economic value of nursing</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srgbClr val="156082"/>
                </a:solidFill>
                <a:effectLst/>
                <a:uLnTx/>
                <a:uFillTx/>
                <a:latin typeface="Arial" panose="020B0604020202020204"/>
                <a:ea typeface="+mn-ea"/>
                <a:cs typeface="Arial" panose="020B0604020202020204" pitchFamily="34" charset="0"/>
              </a:rPr>
              <a:t>Shifting perceptions and creating a reflective modern narrative</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srgbClr val="156082"/>
                </a:solidFill>
                <a:effectLst/>
                <a:uLnTx/>
                <a:uFillTx/>
                <a:latin typeface="Arial" panose="020B0604020202020204"/>
                <a:ea typeface="+mn-ea"/>
                <a:cs typeface="Arial" panose="020B0604020202020204" pitchFamily="34" charset="0"/>
              </a:rPr>
              <a:t>Increasing society’s understanding of the professions</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srgbClr val="156082"/>
                </a:solidFill>
                <a:effectLst/>
                <a:uLnTx/>
                <a:uFillTx/>
                <a:latin typeface="Arial" panose="020B0604020202020204"/>
                <a:ea typeface="+mn-ea"/>
                <a:cs typeface="Arial" panose="020B0604020202020204" pitchFamily="34" charset="0"/>
              </a:rPr>
              <a:t>Career of choice in a competitive labour market</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srgbClr val="156082"/>
                </a:solidFill>
                <a:effectLst/>
                <a:uLnTx/>
                <a:uFillTx/>
                <a:latin typeface="Arial" panose="020B0604020202020204"/>
                <a:ea typeface="+mn-ea"/>
                <a:cs typeface="Arial" panose="020B0604020202020204" pitchFamily="34" charset="0"/>
              </a:rPr>
              <a:t>Grow prospective applicant pool</a:t>
            </a:r>
          </a:p>
        </p:txBody>
      </p:sp>
      <p:sp>
        <p:nvSpPr>
          <p:cNvPr id="8" name="Rectangle: Rounded Corners 7">
            <a:extLst>
              <a:ext uri="{FF2B5EF4-FFF2-40B4-BE49-F238E27FC236}">
                <a16:creationId xmlns:a16="http://schemas.microsoft.com/office/drawing/2014/main" id="{4C256325-3838-FD60-4799-D64544E98ABA}"/>
              </a:ext>
            </a:extLst>
          </p:cNvPr>
          <p:cNvSpPr/>
          <p:nvPr/>
        </p:nvSpPr>
        <p:spPr>
          <a:xfrm>
            <a:off x="7629301" y="3522519"/>
            <a:ext cx="1822289" cy="2567129"/>
          </a:xfrm>
          <a:prstGeom prst="roundRect">
            <a:avLst/>
          </a:prstGeom>
          <a:noFill/>
          <a:ln w="12700" cap="flat" cmpd="sng" algn="ctr">
            <a:solidFill>
              <a:srgbClr val="01A188"/>
            </a:solidFill>
            <a:prstDash val="solid"/>
            <a:miter lim="800000"/>
          </a:ln>
          <a:effectLst/>
        </p:spPr>
        <p:txBody>
          <a:bodyPr lIns="0" tIns="0" rIns="0" bIns="0"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Education reform:</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Modernising pre-reg curricula to meet demands of the system and generational expectations</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Complementary entry routes that support more people from diverse backgrounds</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Education delivery models and innovation</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Advanced practice</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endParaRPr>
          </a:p>
        </p:txBody>
      </p:sp>
      <p:sp>
        <p:nvSpPr>
          <p:cNvPr id="9" name="Rectangle: Rounded Corners 8">
            <a:extLst>
              <a:ext uri="{FF2B5EF4-FFF2-40B4-BE49-F238E27FC236}">
                <a16:creationId xmlns:a16="http://schemas.microsoft.com/office/drawing/2014/main" id="{9194F086-7198-8734-9037-73DD93ABA3D2}"/>
              </a:ext>
            </a:extLst>
          </p:cNvPr>
          <p:cNvSpPr/>
          <p:nvPr/>
        </p:nvSpPr>
        <p:spPr>
          <a:xfrm>
            <a:off x="9705107" y="3522518"/>
            <a:ext cx="1822289" cy="2567129"/>
          </a:xfrm>
          <a:prstGeom prst="roundRect">
            <a:avLst/>
          </a:prstGeom>
          <a:noFill/>
          <a:ln w="12700" cap="flat" cmpd="sng" algn="ctr">
            <a:solidFill>
              <a:srgbClr val="01A188"/>
            </a:solidFill>
            <a:prstDash val="solid"/>
            <a:miter lim="800000"/>
          </a:ln>
          <a:effectLst/>
        </p:spPr>
        <p:txBody>
          <a:bodyPr lIns="0" tIns="0" rIns="0" bIns="0"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Effective career pathways and development:</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Career pathways that reflect breadth and depth</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Lifelong learning approaches that underpin career pathways, provide opportunities for career progression and support retention and talent development</a:t>
            </a:r>
          </a:p>
        </p:txBody>
      </p:sp>
      <p:sp>
        <p:nvSpPr>
          <p:cNvPr id="10" name="Rectangle: Rounded Corners 9">
            <a:extLst>
              <a:ext uri="{FF2B5EF4-FFF2-40B4-BE49-F238E27FC236}">
                <a16:creationId xmlns:a16="http://schemas.microsoft.com/office/drawing/2014/main" id="{1A0ECE71-8B11-1730-66AE-7E696281BC89}"/>
              </a:ext>
            </a:extLst>
          </p:cNvPr>
          <p:cNvSpPr/>
          <p:nvPr/>
        </p:nvSpPr>
        <p:spPr>
          <a:xfrm>
            <a:off x="5553494" y="3522519"/>
            <a:ext cx="1822290" cy="2567129"/>
          </a:xfrm>
          <a:prstGeom prst="roundRect">
            <a:avLst/>
          </a:prstGeom>
          <a:noFill/>
          <a:ln w="12700" cap="flat" cmpd="sng" algn="ctr">
            <a:solidFill>
              <a:srgbClr val="01A188"/>
            </a:solidFill>
            <a:prstDash val="solid"/>
            <a:miter lim="800000"/>
          </a:ln>
          <a:effectLst/>
        </p:spPr>
        <p:txBody>
          <a:bodyPr lIns="0" tIns="0" rIns="0" bIns="0"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A shift in culture:</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Strengthen model of professional leadership and collaboration across all levels of the system</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Professional culture centred on kindness</a:t>
            </a:r>
          </a:p>
          <a:p>
            <a:pPr marL="171453" marR="0" lvl="0" indent="-171453"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0" cap="none" spc="0" normalizeH="0" baseline="0" noProof="0">
                <a:ln>
                  <a:noFill/>
                </a:ln>
                <a:solidFill>
                  <a:srgbClr val="156082"/>
                </a:solidFill>
                <a:effectLst/>
                <a:uLnTx/>
                <a:uFillTx/>
                <a:latin typeface="Arial" panose="020B0604020202020204"/>
                <a:ea typeface="+mn-ea"/>
                <a:cs typeface="Arial" panose="020B0604020202020204" pitchFamily="34" charset="0"/>
              </a:rPr>
              <a:t>Ensure skills and expertise of the professions is recognised and valued</a:t>
            </a:r>
          </a:p>
        </p:txBody>
      </p:sp>
      <p:sp>
        <p:nvSpPr>
          <p:cNvPr id="11" name="Rectangle: Rounded Corners 10">
            <a:extLst>
              <a:ext uri="{FF2B5EF4-FFF2-40B4-BE49-F238E27FC236}">
                <a16:creationId xmlns:a16="http://schemas.microsoft.com/office/drawing/2014/main" id="{64C7B0BC-B1CE-EF92-2013-EE6DF6328CFC}"/>
              </a:ext>
            </a:extLst>
          </p:cNvPr>
          <p:cNvSpPr/>
          <p:nvPr/>
        </p:nvSpPr>
        <p:spPr>
          <a:xfrm>
            <a:off x="197004" y="789707"/>
            <a:ext cx="4899196" cy="2429797"/>
          </a:xfrm>
          <a:prstGeom prst="roundRect">
            <a:avLst/>
          </a:prstGeom>
          <a:solidFill>
            <a:srgbClr val="01A188">
              <a:lumMod val="75000"/>
            </a:srgbClr>
          </a:solidFill>
          <a:ln w="12700" cap="flat" cmpd="sng" algn="ctr">
            <a:solidFill>
              <a:srgbClr val="01A188"/>
            </a:solidFill>
            <a:prstDash val="solid"/>
            <a:miter lim="800000"/>
          </a:ln>
          <a:effectLst/>
        </p:spPr>
        <p:txBody>
          <a:bodyPr lIns="36000" tIns="36000" rIns="36000" bIns="36000" rtlCol="0" anchor="t"/>
          <a:lstStyle/>
          <a:p>
            <a:pPr marL="0" marR="0" lvl="0" indent="0" algn="ctr" defTabSz="914400" eaLnBrk="1" fontAlgn="auto" latinLnBrk="0" hangingPunct="1">
              <a:lnSpc>
                <a:spcPct val="100000"/>
              </a:lnSpc>
              <a:spcBef>
                <a:spcPts val="0"/>
              </a:spcBef>
              <a:spcAft>
                <a:spcPts val="600"/>
              </a:spcAft>
              <a:buClrTx/>
              <a:buSzTx/>
              <a:buFontTx/>
              <a:buNone/>
              <a:tabLst/>
              <a:defRPr/>
            </a:pPr>
            <a:r>
              <a:rPr kumimoji="0" lang="en-GB" sz="1200" b="1"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rPr>
              <a:t>The context for change</a:t>
            </a:r>
            <a:endPar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rPr>
              <a:t>Consideration of:</a:t>
            </a:r>
          </a:p>
          <a:p>
            <a:pPr marR="0" lvl="0" defTabSz="914400" eaLnBrk="1" fontAlgn="auto" latinLnBrk="0" hangingPunct="1">
              <a:lnSpc>
                <a:spcPct val="100000"/>
              </a:lnSpc>
              <a:spcBef>
                <a:spcPts val="0"/>
              </a:spcBef>
              <a:spcAft>
                <a:spcPts val="0"/>
              </a:spcAft>
              <a:buClrTx/>
              <a:buSzTx/>
              <a:tabLst/>
              <a:defRPr/>
            </a:pPr>
            <a:endPar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endParaRP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rPr>
              <a:t>Shifting population health needs and generational demands on health and care the profession</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rPr>
              <a:t>Impact of 10YHP, wider reforms and new models of care and their role in leadership and delivery</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rPr>
              <a:t>Wider global context and challenges </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a:ln>
                  <a:noFill/>
                </a:ln>
                <a:solidFill>
                  <a:prstClr val="white"/>
                </a:solidFill>
                <a:effectLst/>
                <a:uLnTx/>
                <a:uFillTx/>
                <a:latin typeface="Arial" panose="020B0604020202020204"/>
                <a:ea typeface="+mn-ea"/>
                <a:cs typeface="Arial" panose="020B0604020202020204" pitchFamily="34" charset="0"/>
              </a:rPr>
              <a:t>Digital transformation and technology</a:t>
            </a:r>
          </a:p>
        </p:txBody>
      </p:sp>
      <p:sp>
        <p:nvSpPr>
          <p:cNvPr id="12" name="Rectangle: Rounded Corners 11">
            <a:extLst>
              <a:ext uri="{FF2B5EF4-FFF2-40B4-BE49-F238E27FC236}">
                <a16:creationId xmlns:a16="http://schemas.microsoft.com/office/drawing/2014/main" id="{F087B04B-7667-BC1D-EFA0-603B80AF9139}"/>
              </a:ext>
            </a:extLst>
          </p:cNvPr>
          <p:cNvSpPr/>
          <p:nvPr/>
        </p:nvSpPr>
        <p:spPr>
          <a:xfrm>
            <a:off x="197004" y="3406543"/>
            <a:ext cx="4899196" cy="2683104"/>
          </a:xfrm>
          <a:prstGeom prst="roundRect">
            <a:avLst/>
          </a:prstGeom>
          <a:solidFill>
            <a:srgbClr val="01A188"/>
          </a:solidFill>
          <a:ln w="12700" cap="flat" cmpd="sng" algn="ctr">
            <a:solidFill>
              <a:srgbClr val="01A188"/>
            </a:solidFill>
            <a:prstDash val="solid"/>
            <a:miter lim="800000"/>
          </a:ln>
          <a:effectLst/>
        </p:spPr>
        <p:txBody>
          <a:bodyPr lIns="36000" tIns="36000" rIns="36000" bIns="36000" rtlCol="0" anchor="t"/>
          <a:lstStyle/>
          <a:p>
            <a:pPr marL="0" marR="0" lvl="0" indent="0" algn="ctr" defTabSz="914400" eaLnBrk="1" fontAlgn="auto" latinLnBrk="0" hangingPunct="1">
              <a:lnSpc>
                <a:spcPct val="100000"/>
              </a:lnSpc>
              <a:spcAft>
                <a:spcPts val="600"/>
              </a:spcAft>
              <a:buClrTx/>
              <a:buSzTx/>
              <a:buFontTx/>
              <a:buNone/>
              <a:tabLst/>
              <a:defRPr/>
            </a:pPr>
            <a:r>
              <a:rPr kumimoji="0" lang="en-GB" sz="1200" b="1"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The future of our professions</a:t>
            </a:r>
            <a:endPar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Defining their modern role to meet the changing needs of society through:</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Working with communities and delivering care closer to home;</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An increased focus on prevention, population health and </a:t>
            </a:r>
            <a:r>
              <a:rPr lang="en-GB" sz="1200" kern="0">
                <a:solidFill>
                  <a:prstClr val="white"/>
                </a:solidFill>
                <a:latin typeface="Arial" panose="020B0604020202020204"/>
                <a:cs typeface="Arial" panose="020B0604020202020204" pitchFamily="34" charset="0"/>
              </a:rPr>
              <a:t>wider</a:t>
            </a: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 determinants of </a:t>
            </a:r>
            <a:r>
              <a:rPr lang="en-GB" sz="1200" kern="0">
                <a:solidFill>
                  <a:prstClr val="white"/>
                </a:solidFill>
                <a:latin typeface="Arial" panose="020B0604020202020204"/>
                <a:cs typeface="Arial" panose="020B0604020202020204" pitchFamily="34" charset="0"/>
              </a:rPr>
              <a:t>health;</a:t>
            </a:r>
            <a:endPar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0">
                <a:solidFill>
                  <a:prstClr val="white"/>
                </a:solidFill>
                <a:latin typeface="Arial" panose="020B0604020202020204"/>
                <a:cs typeface="Arial" panose="020B0604020202020204" pitchFamily="34" charset="0"/>
              </a:rPr>
              <a:t>Reflecting o</a:t>
            </a:r>
            <a:r>
              <a:rPr kumimoji="0" lang="en-GB" sz="1200" b="0" i="0" u="none" strike="noStrike" kern="0" cap="none" spc="0" normalizeH="0" baseline="0" noProof="0" err="1">
                <a:ln>
                  <a:noFill/>
                </a:ln>
                <a:solidFill>
                  <a:prstClr val="white"/>
                </a:solidFill>
                <a:effectLst/>
                <a:uLnTx/>
                <a:uFillTx/>
                <a:latin typeface="Arial" panose="020B0604020202020204"/>
                <a:ea typeface="+mn-ea"/>
                <a:cs typeface="Arial" panose="020B0604020202020204" pitchFamily="34" charset="0"/>
              </a:rPr>
              <a:t>ur</a:t>
            </a: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 wider social responsibility and influence with a positive role in health promotion;</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Addressing global health challenges;</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The economic value of nursing to wider society;</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Leading and delivering research and innovation;</a:t>
            </a:r>
          </a:p>
          <a:p>
            <a:pPr marL="36000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Working and leading in a new digital and technology-enabled landscape.</a:t>
            </a:r>
          </a:p>
          <a:p>
            <a:pPr marL="62865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a:p>
            <a:pPr marL="62865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a:p>
            <a:pPr marL="62865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a:p>
            <a:pPr marL="628650" marR="0" lvl="1"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p:txBody>
      </p:sp>
      <p:sp>
        <p:nvSpPr>
          <p:cNvPr id="13" name="Isosceles Triangle 18">
            <a:extLst>
              <a:ext uri="{FF2B5EF4-FFF2-40B4-BE49-F238E27FC236}">
                <a16:creationId xmlns:a16="http://schemas.microsoft.com/office/drawing/2014/main" id="{DDACF429-A065-BB41-D093-FA1F9D4274CE}"/>
              </a:ext>
            </a:extLst>
          </p:cNvPr>
          <p:cNvSpPr/>
          <p:nvPr/>
        </p:nvSpPr>
        <p:spPr>
          <a:xfrm>
            <a:off x="5553494" y="558944"/>
            <a:ext cx="6296890" cy="1083583"/>
          </a:xfrm>
          <a:prstGeom prst="rightArrow">
            <a:avLst/>
          </a:prstGeom>
          <a:solidFill>
            <a:srgbClr val="01A188">
              <a:lumMod val="50000"/>
            </a:srgbClr>
          </a:solidFill>
          <a:ln w="12700" cap="flat" cmpd="sng" algn="ctr">
            <a:solidFill>
              <a:prstClr val="white">
                <a:hueOff val="0"/>
                <a:satOff val="0"/>
                <a:lumOff val="0"/>
                <a:alphaOff val="0"/>
              </a:prstClr>
            </a:solidFill>
            <a:prstDash val="solid"/>
            <a:miter lim="800000"/>
          </a:ln>
          <a:effectLst/>
        </p:spPr>
        <p:txBody>
          <a:bodyPr spcFirstLastPara="0" vert="horz" wrap="square" lIns="116015" tIns="38672" rIns="38672" bIns="38672" numCol="1" spcCol="127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a:ln>
                  <a:noFill/>
                </a:ln>
                <a:solidFill>
                  <a:prstClr val="white"/>
                </a:solidFill>
                <a:effectLst/>
                <a:uLnTx/>
                <a:uFillTx/>
              </a:rPr>
              <a:t>Roadmap for change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a:ln>
                  <a:noFill/>
                </a:ln>
                <a:solidFill>
                  <a:prstClr val="white"/>
                </a:solidFill>
                <a:effectLst/>
                <a:uLnTx/>
                <a:uFillTx/>
              </a:rPr>
              <a:t>Delivering our vision for the future of the professions through: </a:t>
            </a:r>
          </a:p>
        </p:txBody>
      </p:sp>
      <p:sp>
        <p:nvSpPr>
          <p:cNvPr id="14" name="Rectangle: Rounded Corners 13">
            <a:extLst>
              <a:ext uri="{FF2B5EF4-FFF2-40B4-BE49-F238E27FC236}">
                <a16:creationId xmlns:a16="http://schemas.microsoft.com/office/drawing/2014/main" id="{3BD35F95-15DC-D87E-1687-651C756EF58A}"/>
              </a:ext>
            </a:extLst>
          </p:cNvPr>
          <p:cNvSpPr/>
          <p:nvPr/>
        </p:nvSpPr>
        <p:spPr>
          <a:xfrm>
            <a:off x="5553494" y="3011448"/>
            <a:ext cx="5973904" cy="416579"/>
          </a:xfrm>
          <a:prstGeom prst="roundRect">
            <a:avLst/>
          </a:prstGeom>
          <a:solidFill>
            <a:srgbClr val="01A188">
              <a:lumMod val="75000"/>
            </a:srgbClr>
          </a:solidFill>
          <a:ln w="12700" cap="flat" cmpd="sng" algn="ctr">
            <a:solidFill>
              <a:srgbClr val="01A188"/>
            </a:solidFill>
            <a:prstDash val="solid"/>
            <a:miter lim="800000"/>
          </a:ln>
          <a:effectLst/>
        </p:spPr>
        <p:txBody>
          <a:bodyPr rtlCol="0" anchor="ctr" anchorCtr="1"/>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rPr>
              <a:t>Supported by</a:t>
            </a:r>
            <a:endParaRPr kumimoji="0" lang="en-GB" sz="1200" b="0" i="0" u="none" strike="noStrike" kern="0" cap="none" spc="0" normalizeH="0" baseline="0" noProof="0">
              <a:ln>
                <a:noFill/>
              </a:ln>
              <a:solidFill>
                <a:prstClr val="white"/>
              </a:solidFill>
              <a:effectLst/>
              <a:uLnTx/>
              <a:uFillTx/>
              <a:latin typeface="Arial" panose="020B0604020202020204"/>
              <a:ea typeface="+mn-ea"/>
              <a:cs typeface="Arial" panose="020B0604020202020204" pitchFamily="34" charset="0"/>
            </a:endParaRPr>
          </a:p>
        </p:txBody>
      </p:sp>
    </p:spTree>
    <p:extLst>
      <p:ext uri="{BB962C8B-B14F-4D97-AF65-F5344CB8AC3E}">
        <p14:creationId xmlns:p14="http://schemas.microsoft.com/office/powerpoint/2010/main" val="163699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AF37C-50BB-3313-B0E9-990822096AE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B6BADF1-1CD8-D694-662A-574F677CF234}"/>
              </a:ext>
            </a:extLst>
          </p:cNvPr>
          <p:cNvSpPr>
            <a:spLocks noGrp="1"/>
          </p:cNvSpPr>
          <p:nvPr>
            <p:ph type="title"/>
          </p:nvPr>
        </p:nvSpPr>
        <p:spPr>
          <a:xfrm>
            <a:off x="191437" y="186673"/>
            <a:ext cx="11404154" cy="865186"/>
          </a:xfrm>
        </p:spPr>
        <p:txBody>
          <a:bodyPr>
            <a:normAutofit/>
          </a:bodyPr>
          <a:lstStyle/>
          <a:p>
            <a:r>
              <a:rPr lang="en-GB" sz="3200"/>
              <a:t>Co-production with the professions</a:t>
            </a:r>
          </a:p>
        </p:txBody>
      </p:sp>
      <p:grpSp>
        <p:nvGrpSpPr>
          <p:cNvPr id="7" name="Group 6">
            <a:extLst>
              <a:ext uri="{FF2B5EF4-FFF2-40B4-BE49-F238E27FC236}">
                <a16:creationId xmlns:a16="http://schemas.microsoft.com/office/drawing/2014/main" id="{05D0F6AE-E025-87F8-9FB3-ECCBD76EE2AA}"/>
              </a:ext>
            </a:extLst>
          </p:cNvPr>
          <p:cNvGrpSpPr/>
          <p:nvPr/>
        </p:nvGrpSpPr>
        <p:grpSpPr>
          <a:xfrm>
            <a:off x="1461474" y="979660"/>
            <a:ext cx="9144286" cy="1822140"/>
            <a:chOff x="234885" y="1112637"/>
            <a:chExt cx="11539303" cy="2594067"/>
          </a:xfrm>
        </p:grpSpPr>
        <p:grpSp>
          <p:nvGrpSpPr>
            <p:cNvPr id="8" name="Group 7">
              <a:extLst>
                <a:ext uri="{FF2B5EF4-FFF2-40B4-BE49-F238E27FC236}">
                  <a16:creationId xmlns:a16="http://schemas.microsoft.com/office/drawing/2014/main" id="{7E048F66-C7DE-EA54-AF5F-5EDABD34B715}"/>
                </a:ext>
              </a:extLst>
            </p:cNvPr>
            <p:cNvGrpSpPr>
              <a:grpSpLocks noChangeAspect="1"/>
            </p:cNvGrpSpPr>
            <p:nvPr/>
          </p:nvGrpSpPr>
          <p:grpSpPr>
            <a:xfrm>
              <a:off x="234885" y="1112637"/>
              <a:ext cx="6578625" cy="2316363"/>
              <a:chOff x="7130305" y="4171822"/>
              <a:chExt cx="4714559" cy="1660017"/>
            </a:xfrm>
          </p:grpSpPr>
          <p:sp>
            <p:nvSpPr>
              <p:cNvPr id="34" name="Rectangle: Rounded Corners 33">
                <a:extLst>
                  <a:ext uri="{FF2B5EF4-FFF2-40B4-BE49-F238E27FC236}">
                    <a16:creationId xmlns:a16="http://schemas.microsoft.com/office/drawing/2014/main" id="{0AF691C0-0EEE-51C2-ADCF-7F94FACE3349}"/>
                  </a:ext>
                </a:extLst>
              </p:cNvPr>
              <p:cNvSpPr>
                <a:spLocks noChangeAspect="1"/>
              </p:cNvSpPr>
              <p:nvPr/>
            </p:nvSpPr>
            <p:spPr>
              <a:xfrm flipH="1">
                <a:off x="7130305" y="4171822"/>
                <a:ext cx="4714559" cy="1385698"/>
              </a:xfrm>
              <a:prstGeom prst="roundRect">
                <a:avLst>
                  <a:gd name="adj" fmla="val 31058"/>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ight Triangle 34">
                <a:extLst>
                  <a:ext uri="{FF2B5EF4-FFF2-40B4-BE49-F238E27FC236}">
                    <a16:creationId xmlns:a16="http://schemas.microsoft.com/office/drawing/2014/main" id="{B6AE9434-A393-DD89-150F-51243C877D6A}"/>
                  </a:ext>
                </a:extLst>
              </p:cNvPr>
              <p:cNvSpPr/>
              <p:nvPr/>
            </p:nvSpPr>
            <p:spPr>
              <a:xfrm rot="10800000" flipH="1">
                <a:off x="7396048" y="5532118"/>
                <a:ext cx="416560" cy="299721"/>
              </a:xfrm>
              <a:prstGeom prst="rtTriangle">
                <a:avLst/>
              </a:prstGeom>
              <a:solidFill>
                <a:srgbClr val="00B0F0"/>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a:p>
            </p:txBody>
          </p:sp>
        </p:grpSp>
        <p:grpSp>
          <p:nvGrpSpPr>
            <p:cNvPr id="9" name="Group 8">
              <a:extLst>
                <a:ext uri="{FF2B5EF4-FFF2-40B4-BE49-F238E27FC236}">
                  <a16:creationId xmlns:a16="http://schemas.microsoft.com/office/drawing/2014/main" id="{945F3FE7-B983-1850-F6EE-88186398D19E}"/>
                </a:ext>
              </a:extLst>
            </p:cNvPr>
            <p:cNvGrpSpPr>
              <a:grpSpLocks noChangeAspect="1"/>
            </p:cNvGrpSpPr>
            <p:nvPr/>
          </p:nvGrpSpPr>
          <p:grpSpPr>
            <a:xfrm>
              <a:off x="2510398" y="1492657"/>
              <a:ext cx="8511505" cy="2119054"/>
              <a:chOff x="5619543" y="4962582"/>
              <a:chExt cx="4203351" cy="1046481"/>
            </a:xfrm>
          </p:grpSpPr>
          <p:sp>
            <p:nvSpPr>
              <p:cNvPr id="24" name="Free-form: Shape 23">
                <a:extLst>
                  <a:ext uri="{FF2B5EF4-FFF2-40B4-BE49-F238E27FC236}">
                    <a16:creationId xmlns:a16="http://schemas.microsoft.com/office/drawing/2014/main" id="{E45374DC-3194-763E-EF82-FE08FB75DE04}"/>
                  </a:ext>
                </a:extLst>
              </p:cNvPr>
              <p:cNvSpPr>
                <a:spLocks noChangeAspect="1"/>
              </p:cNvSpPr>
              <p:nvPr/>
            </p:nvSpPr>
            <p:spPr>
              <a:xfrm rot="10800000">
                <a:off x="7455614" y="4962582"/>
                <a:ext cx="2367280" cy="1046481"/>
              </a:xfrm>
              <a:custGeom>
                <a:avLst/>
                <a:gdLst>
                  <a:gd name="connsiteX0" fmla="*/ 2306315 w 2367280"/>
                  <a:gd name="connsiteY0" fmla="*/ 1046481 h 1046481"/>
                  <a:gd name="connsiteX1" fmla="*/ 60965 w 2367280"/>
                  <a:gd name="connsiteY1" fmla="*/ 1046481 h 1046481"/>
                  <a:gd name="connsiteX2" fmla="*/ 0 w 2367280"/>
                  <a:gd name="connsiteY2" fmla="*/ 985516 h 1046481"/>
                  <a:gd name="connsiteX3" fmla="*/ 0 w 2367280"/>
                  <a:gd name="connsiteY3" fmla="*/ 360686 h 1046481"/>
                  <a:gd name="connsiteX4" fmla="*/ 60965 w 2367280"/>
                  <a:gd name="connsiteY4" fmla="*/ 299721 h 1046481"/>
                  <a:gd name="connsiteX5" fmla="*/ 130519 w 2367280"/>
                  <a:gd name="connsiteY5" fmla="*/ 299721 h 1046481"/>
                  <a:gd name="connsiteX6" fmla="*/ 130519 w 2367280"/>
                  <a:gd name="connsiteY6" fmla="*/ 0 h 1046481"/>
                  <a:gd name="connsiteX7" fmla="*/ 547079 w 2367280"/>
                  <a:gd name="connsiteY7" fmla="*/ 299721 h 1046481"/>
                  <a:gd name="connsiteX8" fmla="*/ 2306315 w 2367280"/>
                  <a:gd name="connsiteY8" fmla="*/ 299721 h 1046481"/>
                  <a:gd name="connsiteX9" fmla="*/ 2367280 w 2367280"/>
                  <a:gd name="connsiteY9" fmla="*/ 360686 h 1046481"/>
                  <a:gd name="connsiteX10" fmla="*/ 2367280 w 2367280"/>
                  <a:gd name="connsiteY10" fmla="*/ 985516 h 1046481"/>
                  <a:gd name="connsiteX11" fmla="*/ 2306315 w 2367280"/>
                  <a:gd name="connsiteY11" fmla="*/ 1046481 h 1046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67280" h="1046481">
                    <a:moveTo>
                      <a:pt x="2306315" y="1046481"/>
                    </a:moveTo>
                    <a:lnTo>
                      <a:pt x="60965" y="1046481"/>
                    </a:lnTo>
                    <a:cubicBezTo>
                      <a:pt x="27295" y="1046481"/>
                      <a:pt x="0" y="1019186"/>
                      <a:pt x="0" y="985516"/>
                    </a:cubicBezTo>
                    <a:lnTo>
                      <a:pt x="0" y="360686"/>
                    </a:lnTo>
                    <a:cubicBezTo>
                      <a:pt x="0" y="327016"/>
                      <a:pt x="27295" y="299721"/>
                      <a:pt x="60965" y="299721"/>
                    </a:cubicBezTo>
                    <a:lnTo>
                      <a:pt x="130519" y="299721"/>
                    </a:lnTo>
                    <a:lnTo>
                      <a:pt x="130519" y="0"/>
                    </a:lnTo>
                    <a:lnTo>
                      <a:pt x="547079" y="299721"/>
                    </a:lnTo>
                    <a:lnTo>
                      <a:pt x="2306315" y="299721"/>
                    </a:lnTo>
                    <a:cubicBezTo>
                      <a:pt x="2339985" y="299721"/>
                      <a:pt x="2367280" y="327016"/>
                      <a:pt x="2367280" y="360686"/>
                    </a:cubicBezTo>
                    <a:lnTo>
                      <a:pt x="2367280" y="985516"/>
                    </a:lnTo>
                    <a:cubicBezTo>
                      <a:pt x="2367280" y="1019186"/>
                      <a:pt x="2339985" y="1046481"/>
                      <a:pt x="2306315" y="1046481"/>
                    </a:cubicBezTo>
                    <a:close/>
                  </a:path>
                </a:pathLst>
              </a:custGeom>
              <a:solidFill>
                <a:srgbClr val="F6F8F8"/>
              </a:solidFill>
              <a:ln w="57150">
                <a:solidFill>
                  <a:srgbClr val="FFC000"/>
                </a:solidFill>
              </a:ln>
            </p:spPr>
            <p:style>
              <a:lnRef idx="2">
                <a:schemeClr val="accent5">
                  <a:shade val="15000"/>
                </a:schemeClr>
              </a:lnRef>
              <a:fillRef idx="1">
                <a:schemeClr val="accent5"/>
              </a:fillRef>
              <a:effectRef idx="0">
                <a:schemeClr val="accent5"/>
              </a:effectRef>
              <a:fontRef idx="minor">
                <a:schemeClr val="lt1"/>
              </a:fontRef>
            </p:style>
            <p:txBody>
              <a:bodyPr wrap="square" rtlCol="0" anchor="ctr">
                <a:noAutofit/>
              </a:bodyPr>
              <a:lstStyle/>
              <a:p>
                <a:pPr algn="ctr"/>
                <a:endParaRPr lang="en-GB"/>
              </a:p>
            </p:txBody>
          </p:sp>
          <p:grpSp>
            <p:nvGrpSpPr>
              <p:cNvPr id="25" name="Group 24">
                <a:extLst>
                  <a:ext uri="{FF2B5EF4-FFF2-40B4-BE49-F238E27FC236}">
                    <a16:creationId xmlns:a16="http://schemas.microsoft.com/office/drawing/2014/main" id="{908F5F36-0E3C-EE08-C55E-2B995077EB0E}"/>
                  </a:ext>
                </a:extLst>
              </p:cNvPr>
              <p:cNvGrpSpPr/>
              <p:nvPr/>
            </p:nvGrpSpPr>
            <p:grpSpPr>
              <a:xfrm>
                <a:off x="5619543" y="5159697"/>
                <a:ext cx="3506934" cy="226370"/>
                <a:chOff x="7720646" y="3794873"/>
                <a:chExt cx="3506934" cy="226370"/>
              </a:xfrm>
              <a:solidFill>
                <a:schemeClr val="accent6">
                  <a:lumMod val="40000"/>
                  <a:lumOff val="60000"/>
                </a:schemeClr>
              </a:solidFill>
            </p:grpSpPr>
            <p:sp>
              <p:nvSpPr>
                <p:cNvPr id="26" name="Oval 25">
                  <a:extLst>
                    <a:ext uri="{FF2B5EF4-FFF2-40B4-BE49-F238E27FC236}">
                      <a16:creationId xmlns:a16="http://schemas.microsoft.com/office/drawing/2014/main" id="{69AAC26C-1E9A-94FC-7D1F-553D1E341E2F}"/>
                    </a:ext>
                  </a:extLst>
                </p:cNvPr>
                <p:cNvSpPr>
                  <a:spLocks noChangeAspect="1"/>
                </p:cNvSpPr>
                <p:nvPr/>
              </p:nvSpPr>
              <p:spPr>
                <a:xfrm>
                  <a:off x="10253133" y="3890009"/>
                  <a:ext cx="131234" cy="131234"/>
                </a:xfrm>
                <a:prstGeom prst="ellips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a:extLst>
                    <a:ext uri="{FF2B5EF4-FFF2-40B4-BE49-F238E27FC236}">
                      <a16:creationId xmlns:a16="http://schemas.microsoft.com/office/drawing/2014/main" id="{97807838-592B-E2EF-BEC6-20C28FB379C0}"/>
                    </a:ext>
                  </a:extLst>
                </p:cNvPr>
                <p:cNvSpPr>
                  <a:spLocks noChangeAspect="1"/>
                </p:cNvSpPr>
                <p:nvPr/>
              </p:nvSpPr>
              <p:spPr>
                <a:xfrm>
                  <a:off x="10534204" y="3890009"/>
                  <a:ext cx="131234" cy="131234"/>
                </a:xfrm>
                <a:prstGeom prst="ellips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392EA84B-7535-88BE-E069-E76EC702861F}"/>
                    </a:ext>
                  </a:extLst>
                </p:cNvPr>
                <p:cNvSpPr>
                  <a:spLocks noChangeAspect="1"/>
                </p:cNvSpPr>
                <p:nvPr/>
              </p:nvSpPr>
              <p:spPr>
                <a:xfrm>
                  <a:off x="10815275" y="3890009"/>
                  <a:ext cx="131234" cy="131234"/>
                </a:xfrm>
                <a:prstGeom prst="ellips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a:extLst>
                    <a:ext uri="{FF2B5EF4-FFF2-40B4-BE49-F238E27FC236}">
                      <a16:creationId xmlns:a16="http://schemas.microsoft.com/office/drawing/2014/main" id="{4AAD7EC3-3625-DEC6-342E-9E1D53E80BB5}"/>
                    </a:ext>
                  </a:extLst>
                </p:cNvPr>
                <p:cNvSpPr>
                  <a:spLocks noChangeAspect="1"/>
                </p:cNvSpPr>
                <p:nvPr/>
              </p:nvSpPr>
              <p:spPr>
                <a:xfrm>
                  <a:off x="11096346" y="3890009"/>
                  <a:ext cx="131234" cy="131234"/>
                </a:xfrm>
                <a:prstGeom prst="ellips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D2CDF76F-0B97-4DCC-055B-690C822D89E6}"/>
                    </a:ext>
                  </a:extLst>
                </p:cNvPr>
                <p:cNvSpPr>
                  <a:spLocks noChangeAspect="1"/>
                </p:cNvSpPr>
                <p:nvPr/>
              </p:nvSpPr>
              <p:spPr>
                <a:xfrm>
                  <a:off x="7720646" y="3794873"/>
                  <a:ext cx="131234" cy="13123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E2551406-F959-D474-C1F7-BD27B416CC43}"/>
                    </a:ext>
                  </a:extLst>
                </p:cNvPr>
                <p:cNvSpPr>
                  <a:spLocks noChangeAspect="1"/>
                </p:cNvSpPr>
                <p:nvPr/>
              </p:nvSpPr>
              <p:spPr>
                <a:xfrm>
                  <a:off x="8001717" y="3794873"/>
                  <a:ext cx="131234" cy="13123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FE69AB76-7503-1AD6-ADBB-8CB3A8958271}"/>
                    </a:ext>
                  </a:extLst>
                </p:cNvPr>
                <p:cNvSpPr>
                  <a:spLocks noChangeAspect="1"/>
                </p:cNvSpPr>
                <p:nvPr/>
              </p:nvSpPr>
              <p:spPr>
                <a:xfrm>
                  <a:off x="8282788" y="3794873"/>
                  <a:ext cx="131234" cy="13123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a:extLst>
                    <a:ext uri="{FF2B5EF4-FFF2-40B4-BE49-F238E27FC236}">
                      <a16:creationId xmlns:a16="http://schemas.microsoft.com/office/drawing/2014/main" id="{645C0C04-53BD-8C43-28FE-AB5E5C19A02E}"/>
                    </a:ext>
                  </a:extLst>
                </p:cNvPr>
                <p:cNvSpPr>
                  <a:spLocks noChangeAspect="1"/>
                </p:cNvSpPr>
                <p:nvPr/>
              </p:nvSpPr>
              <p:spPr>
                <a:xfrm>
                  <a:off x="8563859" y="3794873"/>
                  <a:ext cx="131234" cy="131234"/>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0" name="Rectangle: Rounded Corners 9">
              <a:extLst>
                <a:ext uri="{FF2B5EF4-FFF2-40B4-BE49-F238E27FC236}">
                  <a16:creationId xmlns:a16="http://schemas.microsoft.com/office/drawing/2014/main" id="{785F0AAA-25A6-BDE1-D960-857BDE862FDF}"/>
                </a:ext>
              </a:extLst>
            </p:cNvPr>
            <p:cNvSpPr/>
            <p:nvPr/>
          </p:nvSpPr>
          <p:spPr>
            <a:xfrm>
              <a:off x="4258866" y="2692202"/>
              <a:ext cx="2367280" cy="746760"/>
            </a:xfrm>
            <a:prstGeom prst="roundRect">
              <a:avLst>
                <a:gd name="adj" fmla="val 50000"/>
              </a:avLst>
            </a:prstGeom>
            <a:solidFill>
              <a:srgbClr val="9FE6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1" name="Group 10">
              <a:extLst>
                <a:ext uri="{FF2B5EF4-FFF2-40B4-BE49-F238E27FC236}">
                  <a16:creationId xmlns:a16="http://schemas.microsoft.com/office/drawing/2014/main" id="{F0ED3237-F243-48F3-BE77-0E306AB95687}"/>
                </a:ext>
              </a:extLst>
            </p:cNvPr>
            <p:cNvGrpSpPr/>
            <p:nvPr/>
          </p:nvGrpSpPr>
          <p:grpSpPr>
            <a:xfrm>
              <a:off x="4955282" y="2999965"/>
              <a:ext cx="974447" cy="131234"/>
              <a:chOff x="10253133" y="3890009"/>
              <a:chExt cx="974447" cy="131234"/>
            </a:xfrm>
          </p:grpSpPr>
          <p:sp>
            <p:nvSpPr>
              <p:cNvPr id="20" name="Oval 19">
                <a:extLst>
                  <a:ext uri="{FF2B5EF4-FFF2-40B4-BE49-F238E27FC236}">
                    <a16:creationId xmlns:a16="http://schemas.microsoft.com/office/drawing/2014/main" id="{6F9C3919-4023-FDA5-60CD-6E6342A29038}"/>
                  </a:ext>
                </a:extLst>
              </p:cNvPr>
              <p:cNvSpPr/>
              <p:nvPr/>
            </p:nvSpPr>
            <p:spPr>
              <a:xfrm>
                <a:off x="10253133"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BF0E19DB-4F6C-998C-9878-29C9A4A5925D}"/>
                  </a:ext>
                </a:extLst>
              </p:cNvPr>
              <p:cNvSpPr/>
              <p:nvPr/>
            </p:nvSpPr>
            <p:spPr>
              <a:xfrm>
                <a:off x="10534204"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88C320A0-6AFB-12CE-540D-2C8ECDCA5019}"/>
                  </a:ext>
                </a:extLst>
              </p:cNvPr>
              <p:cNvSpPr/>
              <p:nvPr/>
            </p:nvSpPr>
            <p:spPr>
              <a:xfrm>
                <a:off x="10815275"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30E0B0EE-308F-C642-1C59-120B46EEB4B1}"/>
                  </a:ext>
                </a:extLst>
              </p:cNvPr>
              <p:cNvSpPr/>
              <p:nvPr/>
            </p:nvSpPr>
            <p:spPr>
              <a:xfrm>
                <a:off x="11096346"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a:extLst>
                <a:ext uri="{FF2B5EF4-FFF2-40B4-BE49-F238E27FC236}">
                  <a16:creationId xmlns:a16="http://schemas.microsoft.com/office/drawing/2014/main" id="{8B4AABB9-FF25-398F-3382-D7E394647268}"/>
                </a:ext>
              </a:extLst>
            </p:cNvPr>
            <p:cNvGrpSpPr/>
            <p:nvPr/>
          </p:nvGrpSpPr>
          <p:grpSpPr>
            <a:xfrm>
              <a:off x="9406908" y="1331906"/>
              <a:ext cx="2367280" cy="1046481"/>
              <a:chOff x="9598704" y="3586480"/>
              <a:chExt cx="2367280" cy="1046481"/>
            </a:xfrm>
          </p:grpSpPr>
          <p:sp>
            <p:nvSpPr>
              <p:cNvPr id="14" name="Free-form: Shape 13">
                <a:extLst>
                  <a:ext uri="{FF2B5EF4-FFF2-40B4-BE49-F238E27FC236}">
                    <a16:creationId xmlns:a16="http://schemas.microsoft.com/office/drawing/2014/main" id="{B638198E-DF24-43AF-4F0A-A73F42BA5741}"/>
                  </a:ext>
                </a:extLst>
              </p:cNvPr>
              <p:cNvSpPr>
                <a:spLocks noChangeAspect="1"/>
              </p:cNvSpPr>
              <p:nvPr/>
            </p:nvSpPr>
            <p:spPr>
              <a:xfrm rot="10800000">
                <a:off x="9598704" y="3586480"/>
                <a:ext cx="2367280" cy="1046481"/>
              </a:xfrm>
              <a:custGeom>
                <a:avLst/>
                <a:gdLst>
                  <a:gd name="connsiteX0" fmla="*/ 2306315 w 2367280"/>
                  <a:gd name="connsiteY0" fmla="*/ 1046481 h 1046481"/>
                  <a:gd name="connsiteX1" fmla="*/ 60965 w 2367280"/>
                  <a:gd name="connsiteY1" fmla="*/ 1046481 h 1046481"/>
                  <a:gd name="connsiteX2" fmla="*/ 0 w 2367280"/>
                  <a:gd name="connsiteY2" fmla="*/ 985516 h 1046481"/>
                  <a:gd name="connsiteX3" fmla="*/ 0 w 2367280"/>
                  <a:gd name="connsiteY3" fmla="*/ 360686 h 1046481"/>
                  <a:gd name="connsiteX4" fmla="*/ 60965 w 2367280"/>
                  <a:gd name="connsiteY4" fmla="*/ 299721 h 1046481"/>
                  <a:gd name="connsiteX5" fmla="*/ 130519 w 2367280"/>
                  <a:gd name="connsiteY5" fmla="*/ 299721 h 1046481"/>
                  <a:gd name="connsiteX6" fmla="*/ 130519 w 2367280"/>
                  <a:gd name="connsiteY6" fmla="*/ 0 h 1046481"/>
                  <a:gd name="connsiteX7" fmla="*/ 547079 w 2367280"/>
                  <a:gd name="connsiteY7" fmla="*/ 299721 h 1046481"/>
                  <a:gd name="connsiteX8" fmla="*/ 2306315 w 2367280"/>
                  <a:gd name="connsiteY8" fmla="*/ 299721 h 1046481"/>
                  <a:gd name="connsiteX9" fmla="*/ 2367280 w 2367280"/>
                  <a:gd name="connsiteY9" fmla="*/ 360686 h 1046481"/>
                  <a:gd name="connsiteX10" fmla="*/ 2367280 w 2367280"/>
                  <a:gd name="connsiteY10" fmla="*/ 985516 h 1046481"/>
                  <a:gd name="connsiteX11" fmla="*/ 2306315 w 2367280"/>
                  <a:gd name="connsiteY11" fmla="*/ 1046481 h 1046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67280" h="1046481">
                    <a:moveTo>
                      <a:pt x="2306315" y="1046481"/>
                    </a:moveTo>
                    <a:lnTo>
                      <a:pt x="60965" y="1046481"/>
                    </a:lnTo>
                    <a:cubicBezTo>
                      <a:pt x="27295" y="1046481"/>
                      <a:pt x="0" y="1019186"/>
                      <a:pt x="0" y="985516"/>
                    </a:cubicBezTo>
                    <a:lnTo>
                      <a:pt x="0" y="360686"/>
                    </a:lnTo>
                    <a:cubicBezTo>
                      <a:pt x="0" y="327016"/>
                      <a:pt x="27295" y="299721"/>
                      <a:pt x="60965" y="299721"/>
                    </a:cubicBezTo>
                    <a:lnTo>
                      <a:pt x="130519" y="299721"/>
                    </a:lnTo>
                    <a:lnTo>
                      <a:pt x="130519" y="0"/>
                    </a:lnTo>
                    <a:lnTo>
                      <a:pt x="547079" y="299721"/>
                    </a:lnTo>
                    <a:lnTo>
                      <a:pt x="2306315" y="299721"/>
                    </a:lnTo>
                    <a:cubicBezTo>
                      <a:pt x="2339985" y="299721"/>
                      <a:pt x="2367280" y="327016"/>
                      <a:pt x="2367280" y="360686"/>
                    </a:cubicBezTo>
                    <a:lnTo>
                      <a:pt x="2367280" y="985516"/>
                    </a:lnTo>
                    <a:cubicBezTo>
                      <a:pt x="2367280" y="1019186"/>
                      <a:pt x="2339985" y="1046481"/>
                      <a:pt x="2306315" y="1046481"/>
                    </a:cubicBezTo>
                    <a:close/>
                  </a:path>
                </a:pathLst>
              </a:custGeom>
              <a:solidFill>
                <a:srgbClr val="F6F8F8"/>
              </a:solidFill>
              <a:ln w="57150">
                <a:solidFill>
                  <a:schemeClr val="accent6">
                    <a:lumMod val="60000"/>
                    <a:lumOff val="40000"/>
                  </a:schemeClr>
                </a:solidFill>
              </a:ln>
            </p:spPr>
            <p:style>
              <a:lnRef idx="2">
                <a:schemeClr val="accent5">
                  <a:shade val="15000"/>
                </a:schemeClr>
              </a:lnRef>
              <a:fillRef idx="1">
                <a:schemeClr val="accent5"/>
              </a:fillRef>
              <a:effectRef idx="0">
                <a:schemeClr val="accent5"/>
              </a:effectRef>
              <a:fontRef idx="minor">
                <a:schemeClr val="lt1"/>
              </a:fontRef>
            </p:style>
            <p:txBody>
              <a:bodyPr wrap="square" rtlCol="0" anchor="ctr">
                <a:noAutofit/>
              </a:bodyPr>
              <a:lstStyle/>
              <a:p>
                <a:pPr algn="ctr"/>
                <a:endParaRPr lang="en-GB"/>
              </a:p>
            </p:txBody>
          </p:sp>
          <p:grpSp>
            <p:nvGrpSpPr>
              <p:cNvPr id="15" name="Group 14">
                <a:extLst>
                  <a:ext uri="{FF2B5EF4-FFF2-40B4-BE49-F238E27FC236}">
                    <a16:creationId xmlns:a16="http://schemas.microsoft.com/office/drawing/2014/main" id="{ED405885-F928-593F-B19D-E41346C51832}"/>
                  </a:ext>
                </a:extLst>
              </p:cNvPr>
              <p:cNvGrpSpPr/>
              <p:nvPr/>
            </p:nvGrpSpPr>
            <p:grpSpPr>
              <a:xfrm>
                <a:off x="10294374" y="3890009"/>
                <a:ext cx="974447" cy="131234"/>
                <a:chOff x="10253133" y="3890009"/>
                <a:chExt cx="974447" cy="131234"/>
              </a:xfrm>
            </p:grpSpPr>
            <p:sp>
              <p:nvSpPr>
                <p:cNvPr id="16" name="Oval 15">
                  <a:extLst>
                    <a:ext uri="{FF2B5EF4-FFF2-40B4-BE49-F238E27FC236}">
                      <a16:creationId xmlns:a16="http://schemas.microsoft.com/office/drawing/2014/main" id="{7A2B7DAC-45BE-6AAA-A68D-896BD8D7F16F}"/>
                    </a:ext>
                  </a:extLst>
                </p:cNvPr>
                <p:cNvSpPr/>
                <p:nvPr/>
              </p:nvSpPr>
              <p:spPr>
                <a:xfrm>
                  <a:off x="10253133"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73D7A16C-9EBC-C02B-8CAC-F375924EF0AB}"/>
                    </a:ext>
                  </a:extLst>
                </p:cNvPr>
                <p:cNvSpPr/>
                <p:nvPr/>
              </p:nvSpPr>
              <p:spPr>
                <a:xfrm>
                  <a:off x="10534204"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C071E3A0-060E-E9A3-CEFC-43154BFE1584}"/>
                    </a:ext>
                  </a:extLst>
                </p:cNvPr>
                <p:cNvSpPr/>
                <p:nvPr/>
              </p:nvSpPr>
              <p:spPr>
                <a:xfrm>
                  <a:off x="10815275"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5B174048-F467-0C7E-4100-B9192C07A9C6}"/>
                    </a:ext>
                  </a:extLst>
                </p:cNvPr>
                <p:cNvSpPr/>
                <p:nvPr/>
              </p:nvSpPr>
              <p:spPr>
                <a:xfrm>
                  <a:off x="11096346" y="3890009"/>
                  <a:ext cx="131234" cy="131234"/>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3" name="Right Triangle 12">
              <a:extLst>
                <a:ext uri="{FF2B5EF4-FFF2-40B4-BE49-F238E27FC236}">
                  <a16:creationId xmlns:a16="http://schemas.microsoft.com/office/drawing/2014/main" id="{661546FD-325C-ED6F-47B4-DE299264A22A}"/>
                </a:ext>
              </a:extLst>
            </p:cNvPr>
            <p:cNvSpPr/>
            <p:nvPr/>
          </p:nvSpPr>
          <p:spPr>
            <a:xfrm rot="10800000">
              <a:off x="5655832" y="3406983"/>
              <a:ext cx="416560" cy="299721"/>
            </a:xfrm>
            <a:prstGeom prst="rtTriangle">
              <a:avLst/>
            </a:prstGeom>
            <a:solidFill>
              <a:srgbClr val="9FE6FF"/>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GB"/>
            </a:p>
          </p:txBody>
        </p:sp>
      </p:grpSp>
      <p:sp>
        <p:nvSpPr>
          <p:cNvPr id="36" name="TextBox 35">
            <a:extLst>
              <a:ext uri="{FF2B5EF4-FFF2-40B4-BE49-F238E27FC236}">
                <a16:creationId xmlns:a16="http://schemas.microsoft.com/office/drawing/2014/main" id="{3EB1584D-A453-F384-64DE-A434129107BD}"/>
              </a:ext>
            </a:extLst>
          </p:cNvPr>
          <p:cNvSpPr txBox="1"/>
          <p:nvPr/>
        </p:nvSpPr>
        <p:spPr>
          <a:xfrm>
            <a:off x="383709" y="2940892"/>
            <a:ext cx="11539303" cy="738664"/>
          </a:xfrm>
          <a:prstGeom prst="rect">
            <a:avLst/>
          </a:prstGeom>
          <a:noFill/>
        </p:spPr>
        <p:txBody>
          <a:bodyPr wrap="square" lIns="91440" tIns="45720" rIns="91440" bIns="45720" anchor="t">
            <a:spAutoFit/>
          </a:bodyPr>
          <a:lstStyle/>
          <a:p>
            <a:r>
              <a:rPr lang="en-GB" sz="1400"/>
              <a:t>These workshops are part of our co-production approach with the professions and key national partners to achieve broad engagement across the full breadth of the professions. They are part of a multi-layered approach to ensure we can draw on the expertise of nurses, midwives and nursing associates from across the system, including:</a:t>
            </a:r>
          </a:p>
        </p:txBody>
      </p:sp>
      <p:grpSp>
        <p:nvGrpSpPr>
          <p:cNvPr id="37" name="Group 36">
            <a:extLst>
              <a:ext uri="{FF2B5EF4-FFF2-40B4-BE49-F238E27FC236}">
                <a16:creationId xmlns:a16="http://schemas.microsoft.com/office/drawing/2014/main" id="{543C11F4-02BC-502E-67E3-AD79E54858EF}"/>
              </a:ext>
            </a:extLst>
          </p:cNvPr>
          <p:cNvGrpSpPr/>
          <p:nvPr/>
        </p:nvGrpSpPr>
        <p:grpSpPr>
          <a:xfrm>
            <a:off x="272259" y="3885373"/>
            <a:ext cx="11404154" cy="2172951"/>
            <a:chOff x="191437" y="4115128"/>
            <a:chExt cx="11404154" cy="2172951"/>
          </a:xfrm>
        </p:grpSpPr>
        <p:grpSp>
          <p:nvGrpSpPr>
            <p:cNvPr id="38" name="Group 37">
              <a:extLst>
                <a:ext uri="{FF2B5EF4-FFF2-40B4-BE49-F238E27FC236}">
                  <a16:creationId xmlns:a16="http://schemas.microsoft.com/office/drawing/2014/main" id="{E4702442-57D8-1C82-C3B3-45DA0EA2AA52}"/>
                </a:ext>
              </a:extLst>
            </p:cNvPr>
            <p:cNvGrpSpPr/>
            <p:nvPr/>
          </p:nvGrpSpPr>
          <p:grpSpPr>
            <a:xfrm>
              <a:off x="3238512" y="4115128"/>
              <a:ext cx="2400262" cy="1709871"/>
              <a:chOff x="4812980" y="3678086"/>
              <a:chExt cx="2400262" cy="1709871"/>
            </a:xfrm>
          </p:grpSpPr>
          <p:sp>
            <p:nvSpPr>
              <p:cNvPr id="48" name="Oval 47">
                <a:extLst>
                  <a:ext uri="{FF2B5EF4-FFF2-40B4-BE49-F238E27FC236}">
                    <a16:creationId xmlns:a16="http://schemas.microsoft.com/office/drawing/2014/main" id="{976BC064-3703-A9F5-A71F-0F7A1A5550CF}"/>
                  </a:ext>
                </a:extLst>
              </p:cNvPr>
              <p:cNvSpPr/>
              <p:nvPr/>
            </p:nvSpPr>
            <p:spPr>
              <a:xfrm>
                <a:off x="5691378" y="3678086"/>
                <a:ext cx="643467" cy="643467"/>
              </a:xfrm>
              <a:prstGeom prst="ellipse">
                <a:avLst/>
              </a:prstGeom>
              <a:solidFill>
                <a:schemeClr val="bg1">
                  <a:lumMod val="85000"/>
                </a:schemeClr>
              </a:solidFill>
              <a:ln w="76200">
                <a:solidFill>
                  <a:schemeClr val="accent3">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49" name="TextBox 48">
                <a:extLst>
                  <a:ext uri="{FF2B5EF4-FFF2-40B4-BE49-F238E27FC236}">
                    <a16:creationId xmlns:a16="http://schemas.microsoft.com/office/drawing/2014/main" id="{87685EBC-679B-C3D5-8A9F-0FE9D0F60557}"/>
                  </a:ext>
                </a:extLst>
              </p:cNvPr>
              <p:cNvSpPr txBox="1"/>
              <p:nvPr/>
            </p:nvSpPr>
            <p:spPr>
              <a:xfrm>
                <a:off x="4812980" y="4433850"/>
                <a:ext cx="2400262" cy="954107"/>
              </a:xfrm>
              <a:prstGeom prst="rect">
                <a:avLst/>
              </a:prstGeom>
              <a:noFill/>
            </p:spPr>
            <p:txBody>
              <a:bodyPr wrap="square" rtlCol="0">
                <a:spAutoFit/>
              </a:bodyPr>
              <a:lstStyle/>
              <a:p>
                <a:pPr marL="0" marR="0" lvl="1" algn="ctr" defTabSz="914400" rtl="0" eaLnBrk="1" fontAlgn="auto" latinLnBrk="0" hangingPunct="1">
                  <a:spcBef>
                    <a:spcPts val="0"/>
                  </a:spcBef>
                  <a:buClrTx/>
                  <a:buSzTx/>
                  <a:tabLst/>
                  <a:defRPr/>
                </a:pP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Working with national organisations who play a key role as the voice of our professions.</a:t>
                </a:r>
              </a:p>
            </p:txBody>
          </p:sp>
        </p:grpSp>
        <p:grpSp>
          <p:nvGrpSpPr>
            <p:cNvPr id="39" name="Group 38">
              <a:extLst>
                <a:ext uri="{FF2B5EF4-FFF2-40B4-BE49-F238E27FC236}">
                  <a16:creationId xmlns:a16="http://schemas.microsoft.com/office/drawing/2014/main" id="{39935BE2-37F7-F366-2BD9-2DE5B921E94E}"/>
                </a:ext>
              </a:extLst>
            </p:cNvPr>
            <p:cNvGrpSpPr/>
            <p:nvPr/>
          </p:nvGrpSpPr>
          <p:grpSpPr>
            <a:xfrm>
              <a:off x="191437" y="4115128"/>
              <a:ext cx="2780363" cy="2140760"/>
              <a:chOff x="359006" y="3678086"/>
              <a:chExt cx="2780363" cy="2140760"/>
            </a:xfrm>
          </p:grpSpPr>
          <p:sp>
            <p:nvSpPr>
              <p:cNvPr id="46" name="Oval 45">
                <a:extLst>
                  <a:ext uri="{FF2B5EF4-FFF2-40B4-BE49-F238E27FC236}">
                    <a16:creationId xmlns:a16="http://schemas.microsoft.com/office/drawing/2014/main" id="{8BF4C680-BFA9-D13F-7491-C4EAE7E145B2}"/>
                  </a:ext>
                </a:extLst>
              </p:cNvPr>
              <p:cNvSpPr/>
              <p:nvPr/>
            </p:nvSpPr>
            <p:spPr>
              <a:xfrm>
                <a:off x="1427454" y="3678086"/>
                <a:ext cx="643467" cy="643467"/>
              </a:xfrm>
              <a:prstGeom prst="ellipse">
                <a:avLst/>
              </a:prstGeom>
              <a:solidFill>
                <a:schemeClr val="bg1">
                  <a:lumMod val="85000"/>
                </a:schemeClr>
              </a:solidFill>
              <a:ln w="76200">
                <a:solidFill>
                  <a:schemeClr val="accent3">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47" name="TextBox 46">
                <a:extLst>
                  <a:ext uri="{FF2B5EF4-FFF2-40B4-BE49-F238E27FC236}">
                    <a16:creationId xmlns:a16="http://schemas.microsoft.com/office/drawing/2014/main" id="{480BBB11-DECD-836B-554A-ED44B2017A41}"/>
                  </a:ext>
                </a:extLst>
              </p:cNvPr>
              <p:cNvSpPr txBox="1"/>
              <p:nvPr/>
            </p:nvSpPr>
            <p:spPr>
              <a:xfrm>
                <a:off x="359006" y="4433851"/>
                <a:ext cx="2780363" cy="1384995"/>
              </a:xfrm>
              <a:prstGeom prst="rect">
                <a:avLst/>
              </a:prstGeom>
              <a:noFill/>
            </p:spPr>
            <p:txBody>
              <a:bodyPr wrap="square" rtlCol="0">
                <a:spAutoFit/>
              </a:bodyPr>
              <a:lstStyle/>
              <a:p>
                <a:pPr marL="0" marR="0" lvl="1" algn="ctr" defTabSz="914400" rtl="0" eaLnBrk="1" fontAlgn="auto" latinLnBrk="0" hangingPunct="1">
                  <a:spcBef>
                    <a:spcPts val="0"/>
                  </a:spcBef>
                  <a:buClrTx/>
                  <a:buSzTx/>
                  <a:tabLst/>
                  <a:defRPr/>
                </a:pP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Utilising the outcomes of previous engagement such as the 10YHP consultation process including public views on what they want from nursing and midwifery.</a:t>
                </a:r>
              </a:p>
            </p:txBody>
          </p:sp>
        </p:grpSp>
        <p:grpSp>
          <p:nvGrpSpPr>
            <p:cNvPr id="40" name="Group 39">
              <a:extLst>
                <a:ext uri="{FF2B5EF4-FFF2-40B4-BE49-F238E27FC236}">
                  <a16:creationId xmlns:a16="http://schemas.microsoft.com/office/drawing/2014/main" id="{041F179B-2273-A117-F025-FCA55AE4560B}"/>
                </a:ext>
              </a:extLst>
            </p:cNvPr>
            <p:cNvGrpSpPr/>
            <p:nvPr/>
          </p:nvGrpSpPr>
          <p:grpSpPr>
            <a:xfrm>
              <a:off x="5905486" y="4115128"/>
              <a:ext cx="2641914" cy="2172951"/>
              <a:chOff x="9101557" y="3678086"/>
              <a:chExt cx="2641914" cy="2172951"/>
            </a:xfrm>
          </p:grpSpPr>
          <p:sp>
            <p:nvSpPr>
              <p:cNvPr id="44" name="Oval 43">
                <a:extLst>
                  <a:ext uri="{FF2B5EF4-FFF2-40B4-BE49-F238E27FC236}">
                    <a16:creationId xmlns:a16="http://schemas.microsoft.com/office/drawing/2014/main" id="{17937AAD-EB07-23B6-76C8-B5EBF99B8E37}"/>
                  </a:ext>
                </a:extLst>
              </p:cNvPr>
              <p:cNvSpPr/>
              <p:nvPr/>
            </p:nvSpPr>
            <p:spPr>
              <a:xfrm>
                <a:off x="10100781" y="3678086"/>
                <a:ext cx="643467" cy="643467"/>
              </a:xfrm>
              <a:prstGeom prst="ellipse">
                <a:avLst/>
              </a:prstGeom>
              <a:solidFill>
                <a:schemeClr val="bg1">
                  <a:lumMod val="85000"/>
                </a:schemeClr>
              </a:solidFill>
              <a:ln w="76200">
                <a:solidFill>
                  <a:schemeClr val="accent3">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45" name="TextBox 44">
                <a:extLst>
                  <a:ext uri="{FF2B5EF4-FFF2-40B4-BE49-F238E27FC236}">
                    <a16:creationId xmlns:a16="http://schemas.microsoft.com/office/drawing/2014/main" id="{FBDB94E4-711F-65B8-C414-18392BB65A08}"/>
                  </a:ext>
                </a:extLst>
              </p:cNvPr>
              <p:cNvSpPr txBox="1"/>
              <p:nvPr/>
            </p:nvSpPr>
            <p:spPr>
              <a:xfrm>
                <a:off x="9101557" y="4466042"/>
                <a:ext cx="2641914" cy="1384995"/>
              </a:xfrm>
              <a:prstGeom prst="rect">
                <a:avLst/>
              </a:prstGeom>
              <a:noFill/>
            </p:spPr>
            <p:txBody>
              <a:bodyPr wrap="square" rtlCol="0">
                <a:spAutoFit/>
              </a:bodyPr>
              <a:lstStyle/>
              <a:p>
                <a:pPr marL="0" marR="0" lvl="1" algn="ctr" defTabSz="914400" rtl="0" eaLnBrk="1" fontAlgn="auto" latinLnBrk="0" hangingPunct="1">
                  <a:spcBef>
                    <a:spcPts val="0"/>
                  </a:spcBef>
                  <a:buClrTx/>
                  <a:buSzTx/>
                  <a:tabLst/>
                  <a:defRPr/>
                </a:pP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Maximising opportunities for </a:t>
                </a:r>
                <a:r>
                  <a:rPr lang="en-GB" sz="1400">
                    <a:solidFill>
                      <a:srgbClr val="000000"/>
                    </a:solidFill>
                    <a:latin typeface="Arial" panose="020B0604020202020204" pitchFamily="34" charset="0"/>
                    <a:cs typeface="Times New Roman" panose="02020603050405020304" pitchFamily="18" charset="0"/>
                  </a:rPr>
                  <a:t>professionals</a:t>
                </a: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 to contribute through existing networks, regional deliberative events and broader engagement tools.</a:t>
                </a:r>
              </a:p>
            </p:txBody>
          </p:sp>
        </p:grpSp>
        <p:grpSp>
          <p:nvGrpSpPr>
            <p:cNvPr id="41" name="Group 40">
              <a:extLst>
                <a:ext uri="{FF2B5EF4-FFF2-40B4-BE49-F238E27FC236}">
                  <a16:creationId xmlns:a16="http://schemas.microsoft.com/office/drawing/2014/main" id="{C7A7423B-799B-1382-1A30-605E61CF35F3}"/>
                </a:ext>
              </a:extLst>
            </p:cNvPr>
            <p:cNvGrpSpPr/>
            <p:nvPr/>
          </p:nvGrpSpPr>
          <p:grpSpPr>
            <a:xfrm>
              <a:off x="8814113" y="4115128"/>
              <a:ext cx="2781478" cy="2172951"/>
              <a:chOff x="9101557" y="3678086"/>
              <a:chExt cx="2781478" cy="2172951"/>
            </a:xfrm>
          </p:grpSpPr>
          <p:sp>
            <p:nvSpPr>
              <p:cNvPr id="42" name="Oval 41">
                <a:extLst>
                  <a:ext uri="{FF2B5EF4-FFF2-40B4-BE49-F238E27FC236}">
                    <a16:creationId xmlns:a16="http://schemas.microsoft.com/office/drawing/2014/main" id="{A9B3C6C2-73E3-71E3-6374-17641D076309}"/>
                  </a:ext>
                </a:extLst>
              </p:cNvPr>
              <p:cNvSpPr/>
              <p:nvPr/>
            </p:nvSpPr>
            <p:spPr>
              <a:xfrm>
                <a:off x="10170563" y="3678086"/>
                <a:ext cx="643467" cy="643467"/>
              </a:xfrm>
              <a:prstGeom prst="ellipse">
                <a:avLst/>
              </a:prstGeom>
              <a:solidFill>
                <a:schemeClr val="bg1">
                  <a:lumMod val="85000"/>
                </a:schemeClr>
              </a:solidFill>
              <a:ln w="76200">
                <a:solidFill>
                  <a:schemeClr val="accent3">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43" name="TextBox 42">
                <a:extLst>
                  <a:ext uri="{FF2B5EF4-FFF2-40B4-BE49-F238E27FC236}">
                    <a16:creationId xmlns:a16="http://schemas.microsoft.com/office/drawing/2014/main" id="{A79CFEE5-3311-8C51-73E8-AAE7DA36B08F}"/>
                  </a:ext>
                </a:extLst>
              </p:cNvPr>
              <p:cNvSpPr txBox="1"/>
              <p:nvPr/>
            </p:nvSpPr>
            <p:spPr>
              <a:xfrm>
                <a:off x="9101557" y="4466042"/>
                <a:ext cx="2781478" cy="1384995"/>
              </a:xfrm>
              <a:prstGeom prst="rect">
                <a:avLst/>
              </a:prstGeom>
              <a:noFill/>
            </p:spPr>
            <p:txBody>
              <a:bodyPr wrap="square" rtlCol="0">
                <a:spAutoFit/>
              </a:bodyPr>
              <a:lstStyle/>
              <a:p>
                <a:pPr marL="0" lvl="1" algn="ctr">
                  <a:defRPr/>
                </a:pPr>
                <a:r>
                  <a:rPr lang="en-GB" sz="1400">
                    <a:solidFill>
                      <a:srgbClr val="000000"/>
                    </a:solidFill>
                    <a:latin typeface="Arial" panose="020B0604020202020204" pitchFamily="34" charset="0"/>
                    <a:cs typeface="Times New Roman" panose="02020603050405020304" pitchFamily="18" charset="0"/>
                  </a:rPr>
                  <a:t>I</a:t>
                </a:r>
                <a:r>
                  <a:rPr kumimoji="0" lang="en-GB" sz="1400" b="0" i="0" u="none" strike="noStrike" kern="1200" cap="none" spc="0" normalizeH="0" baseline="0" noProof="0" err="1">
                    <a:ln>
                      <a:noFill/>
                    </a:ln>
                    <a:solidFill>
                      <a:srgbClr val="000000"/>
                    </a:solidFill>
                    <a:effectLst/>
                    <a:uLnTx/>
                    <a:uFillTx/>
                    <a:latin typeface="Arial" panose="020B0604020202020204" pitchFamily="34" charset="0"/>
                    <a:ea typeface="+mn-ea"/>
                    <a:cs typeface="Times New Roman" panose="02020603050405020304" pitchFamily="18" charset="0"/>
                  </a:rPr>
                  <a:t>ncluding</a:t>
                </a: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 active leadership from early careers nurses and midwives, setting a new tone </a:t>
                </a:r>
                <a:r>
                  <a:rPr lang="en-GB" sz="1400">
                    <a:solidFill>
                      <a:srgbClr val="000000"/>
                    </a:solidFill>
                    <a:latin typeface="Arial" panose="020B0604020202020204" pitchFamily="34" charset="0"/>
                    <a:cs typeface="Times New Roman" panose="02020603050405020304" pitchFamily="18" charset="0"/>
                  </a:rPr>
                  <a:t>for</a:t>
                </a: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 how we will work with and for the different generations that make up </a:t>
                </a:r>
                <a:r>
                  <a:rPr lang="en-GB" sz="1400">
                    <a:solidFill>
                      <a:srgbClr val="000000"/>
                    </a:solidFill>
                    <a:latin typeface="Arial" panose="020B0604020202020204" pitchFamily="34" charset="0"/>
                    <a:cs typeface="Times New Roman" panose="02020603050405020304" pitchFamily="18" charset="0"/>
                  </a:rPr>
                  <a:t>the</a:t>
                </a:r>
                <a:r>
                  <a:rPr kumimoji="0" lang="en-GB" sz="1400" b="0"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 professions.</a:t>
                </a:r>
                <a:endParaRPr kumimoji="0" lang="en-GB" sz="1400" b="1"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endParaRPr>
              </a:p>
            </p:txBody>
          </p:sp>
        </p:grpSp>
      </p:grpSp>
    </p:spTree>
    <p:extLst>
      <p:ext uri="{BB962C8B-B14F-4D97-AF65-F5344CB8AC3E}">
        <p14:creationId xmlns:p14="http://schemas.microsoft.com/office/powerpoint/2010/main" val="659913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FB3EE7-F8C8-4534-E719-216FE3A50385}"/>
            </a:ext>
          </a:extLst>
        </p:cNvPr>
        <p:cNvGrpSpPr/>
        <p:nvPr/>
      </p:nvGrpSpPr>
      <p:grpSpPr>
        <a:xfrm>
          <a:off x="0" y="0"/>
          <a:ext cx="0" cy="0"/>
          <a:chOff x="0" y="0"/>
          <a:chExt cx="0" cy="0"/>
        </a:xfrm>
      </p:grpSpPr>
      <p:sp>
        <p:nvSpPr>
          <p:cNvPr id="12" name="Title 1">
            <a:extLst>
              <a:ext uri="{FF2B5EF4-FFF2-40B4-BE49-F238E27FC236}">
                <a16:creationId xmlns:a16="http://schemas.microsoft.com/office/drawing/2014/main" id="{411CB347-2A9D-531E-8FB9-FB92FA05520E}"/>
              </a:ext>
            </a:extLst>
          </p:cNvPr>
          <p:cNvSpPr txBox="1">
            <a:spLocks noGrp="1"/>
          </p:cNvSpPr>
          <p:nvPr>
            <p:ph type="title" idx="4294967295"/>
          </p:nvPr>
        </p:nvSpPr>
        <p:spPr>
          <a:xfrm>
            <a:off x="626727" y="1566663"/>
            <a:ext cx="10515600" cy="1325563"/>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5400" b="1" kern="1200" spc="-3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GB" sz="4800"/>
              <a:t>Discussion on full scope</a:t>
            </a:r>
            <a:endParaRPr lang="en-US">
              <a:ea typeface="+mj-ea"/>
              <a:cs typeface="+mj-cs"/>
            </a:endParaRPr>
          </a:p>
        </p:txBody>
      </p:sp>
      <p:sp>
        <p:nvSpPr>
          <p:cNvPr id="13" name="Subtitle 2">
            <a:extLst>
              <a:ext uri="{FF2B5EF4-FFF2-40B4-BE49-F238E27FC236}">
                <a16:creationId xmlns:a16="http://schemas.microsoft.com/office/drawing/2014/main" id="{BB799814-583C-9CC5-8F42-3011477E595D}"/>
              </a:ext>
            </a:extLst>
          </p:cNvPr>
          <p:cNvSpPr txBox="1">
            <a:spLocks/>
          </p:cNvSpPr>
          <p:nvPr/>
        </p:nvSpPr>
        <p:spPr>
          <a:xfrm>
            <a:off x="626727" y="3106800"/>
            <a:ext cx="3890150" cy="896938"/>
          </a:xfrm>
          <a:prstGeom prst="rect">
            <a:avLst/>
          </a:prstGeom>
        </p:spPr>
        <p:txBody>
          <a:bodyPr vert="horz" lIns="0" tIns="0" rIns="0" bIns="0" rtlCol="0" anchor="t">
            <a:normAutofit fontScale="92500" lnSpcReduction="20000"/>
          </a:bodyPr>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accent6"/>
                </a:solidFill>
                <a:latin typeface="+mn-lt"/>
                <a:ea typeface="+mn-ea"/>
                <a:cs typeface="+mn-cs"/>
              </a:defRPr>
            </a:lvl1pPr>
            <a:lvl2pPr marL="357188" indent="0" algn="l" defTabSz="914400" rtl="0" eaLnBrk="1" latinLnBrk="0" hangingPunct="1">
              <a:lnSpc>
                <a:spcPct val="90000"/>
              </a:lnSpc>
              <a:spcBef>
                <a:spcPts val="500"/>
              </a:spcBef>
              <a:buFont typeface="Arial" panose="020B0604020202020204" pitchFamily="34" charset="0"/>
              <a:buNone/>
              <a:defRPr sz="2400" kern="1200">
                <a:solidFill>
                  <a:schemeClr val="accent2"/>
                </a:solidFill>
                <a:latin typeface="+mn-lt"/>
                <a:ea typeface="+mn-ea"/>
                <a:cs typeface="+mn-cs"/>
              </a:defRPr>
            </a:lvl2pPr>
            <a:lvl3pPr marL="714375" indent="0" algn="l" defTabSz="914400" rtl="0" eaLnBrk="1" latinLnBrk="0" hangingPunct="1">
              <a:lnSpc>
                <a:spcPct val="90000"/>
              </a:lnSpc>
              <a:spcBef>
                <a:spcPts val="500"/>
              </a:spcBef>
              <a:buFont typeface="Arial" panose="020B0604020202020204" pitchFamily="34" charset="0"/>
              <a:buNone/>
              <a:defRPr sz="2000" kern="1200">
                <a:solidFill>
                  <a:schemeClr val="accent2"/>
                </a:solidFill>
                <a:latin typeface="+mn-lt"/>
                <a:ea typeface="+mn-ea"/>
                <a:cs typeface="+mn-cs"/>
              </a:defRPr>
            </a:lvl3pPr>
            <a:lvl4pPr marL="1081087"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4pPr>
            <a:lvl5pPr marL="1438275"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a:t>To support a discussion covering the full remit of the strategy</a:t>
            </a:r>
          </a:p>
        </p:txBody>
      </p:sp>
    </p:spTree>
    <p:extLst>
      <p:ext uri="{BB962C8B-B14F-4D97-AF65-F5344CB8AC3E}">
        <p14:creationId xmlns:p14="http://schemas.microsoft.com/office/powerpoint/2010/main" val="306254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A6D27-335C-550D-5BFB-8AB0348F7AA6}"/>
              </a:ext>
            </a:extLst>
          </p:cNvPr>
          <p:cNvSpPr>
            <a:spLocks noGrp="1"/>
          </p:cNvSpPr>
          <p:nvPr>
            <p:ph type="title"/>
          </p:nvPr>
        </p:nvSpPr>
        <p:spPr/>
        <p:txBody>
          <a:bodyPr/>
          <a:lstStyle/>
          <a:p>
            <a:r>
              <a:rPr lang="en-GB"/>
              <a:t>Drivers of change</a:t>
            </a:r>
          </a:p>
        </p:txBody>
      </p:sp>
      <p:sp>
        <p:nvSpPr>
          <p:cNvPr id="3" name="Content Placeholder 2">
            <a:extLst>
              <a:ext uri="{FF2B5EF4-FFF2-40B4-BE49-F238E27FC236}">
                <a16:creationId xmlns:a16="http://schemas.microsoft.com/office/drawing/2014/main" id="{9204DF03-6763-6EB0-E91E-63B590E06E03}"/>
              </a:ext>
            </a:extLst>
          </p:cNvPr>
          <p:cNvSpPr>
            <a:spLocks noGrp="1"/>
          </p:cNvSpPr>
          <p:nvPr>
            <p:ph idx="1"/>
          </p:nvPr>
        </p:nvSpPr>
        <p:spPr>
          <a:xfrm>
            <a:off x="659034" y="2459736"/>
            <a:ext cx="10887151" cy="2203704"/>
          </a:xfrm>
        </p:spPr>
        <p:txBody>
          <a:bodyPr vert="horz" lIns="0" tIns="0" rIns="0" bIns="0" rtlCol="0" anchor="t">
            <a:normAutofit lnSpcReduction="10000"/>
          </a:bodyPr>
          <a:lstStyle/>
          <a:p>
            <a:r>
              <a:rPr lang="en-GB" sz="1600"/>
              <a:t>Several key areas of rapid transformation, growth and focus have been identified for the strategy to consider in each context both what these mean for the professions and how they must therefore transform and adapt to meet the opportunities and challenges presented by these: </a:t>
            </a:r>
          </a:p>
          <a:p>
            <a:pPr marL="1028700" lvl="1" indent="-342900">
              <a:buAutoNum type="arabicPeriod"/>
            </a:pPr>
            <a:r>
              <a:rPr lang="en-GB" sz="1600">
                <a:cs typeface="Arial"/>
              </a:rPr>
              <a:t>Working in neighbourhoods and communities</a:t>
            </a:r>
            <a:endParaRPr lang="en-GB"/>
          </a:p>
          <a:p>
            <a:pPr marL="1028700" lvl="1" indent="-342900">
              <a:buFont typeface="+mj-lt"/>
              <a:buAutoNum type="arabicPeriod"/>
            </a:pPr>
            <a:r>
              <a:rPr lang="en-GB" sz="1600">
                <a:cs typeface="Arial"/>
              </a:rPr>
              <a:t>Focus on prevention and prosperity and professional role in health promotion</a:t>
            </a:r>
          </a:p>
          <a:p>
            <a:pPr marL="1028700" lvl="1" indent="-342900">
              <a:buFont typeface="+mj-lt"/>
              <a:buAutoNum type="arabicPeriod"/>
            </a:pPr>
            <a:r>
              <a:rPr lang="en-GB" sz="1600">
                <a:cs typeface="Arial"/>
              </a:rPr>
              <a:t>Addressing global health challenges</a:t>
            </a:r>
          </a:p>
          <a:p>
            <a:pPr marL="1028700" lvl="1" indent="-342900">
              <a:buFont typeface="+mj-lt"/>
              <a:buAutoNum type="arabicPeriod"/>
            </a:pPr>
            <a:r>
              <a:rPr lang="en-GB" sz="1600"/>
              <a:t>Research and innovation-based professions</a:t>
            </a:r>
            <a:endParaRPr lang="en-GB" sz="1600">
              <a:cs typeface="Arial"/>
            </a:endParaRPr>
          </a:p>
          <a:p>
            <a:pPr marL="1028700" lvl="1" indent="-342900">
              <a:buFont typeface="+mj-lt"/>
              <a:buAutoNum type="arabicPeriod"/>
            </a:pPr>
            <a:r>
              <a:rPr lang="en-GB" sz="1600"/>
              <a:t>Digital and technology</a:t>
            </a:r>
          </a:p>
        </p:txBody>
      </p:sp>
      <p:sp>
        <p:nvSpPr>
          <p:cNvPr id="4" name="Text Placeholder 5">
            <a:extLst>
              <a:ext uri="{FF2B5EF4-FFF2-40B4-BE49-F238E27FC236}">
                <a16:creationId xmlns:a16="http://schemas.microsoft.com/office/drawing/2014/main" id="{D872B23D-1ACE-950B-B008-9A8C052BDE74}"/>
              </a:ext>
            </a:extLst>
          </p:cNvPr>
          <p:cNvSpPr txBox="1">
            <a:spLocks/>
          </p:cNvSpPr>
          <p:nvPr/>
        </p:nvSpPr>
        <p:spPr>
          <a:xfrm>
            <a:off x="645815" y="1234571"/>
            <a:ext cx="11012644" cy="105903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1200"/>
              </a:spcAft>
              <a:buClr>
                <a:schemeClr val="accent6"/>
              </a:buClr>
              <a:buNone/>
            </a:pPr>
            <a:r>
              <a:rPr lang="en-GB" sz="2000"/>
              <a:t>Alongside wider sectors and society, health and care is evolving for the modern era. This is impacting on demands and expectations of both services and the professionals who work in them. </a:t>
            </a:r>
          </a:p>
        </p:txBody>
      </p:sp>
      <p:sp>
        <p:nvSpPr>
          <p:cNvPr id="5" name="Rectangle: Rounded Corners 4">
            <a:extLst>
              <a:ext uri="{FF2B5EF4-FFF2-40B4-BE49-F238E27FC236}">
                <a16:creationId xmlns:a16="http://schemas.microsoft.com/office/drawing/2014/main" id="{A9B02247-6C48-2A17-9B1C-88AE97CFC0DD}"/>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these areas?</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Are there barriers to delivery in these areas?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these areas of the professional strategy for nursing and midwifery? </a:t>
            </a:r>
          </a:p>
        </p:txBody>
      </p:sp>
    </p:spTree>
    <p:extLst>
      <p:ext uri="{BB962C8B-B14F-4D97-AF65-F5344CB8AC3E}">
        <p14:creationId xmlns:p14="http://schemas.microsoft.com/office/powerpoint/2010/main" val="1456637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F5D2B-8C42-7157-1A2D-C2522A183E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F3F3C-6C0B-D0C3-3D0A-1CE5FF5B77E3}"/>
              </a:ext>
            </a:extLst>
          </p:cNvPr>
          <p:cNvSpPr>
            <a:spLocks noGrp="1"/>
          </p:cNvSpPr>
          <p:nvPr>
            <p:ph type="title"/>
          </p:nvPr>
        </p:nvSpPr>
        <p:spPr/>
        <p:txBody>
          <a:bodyPr/>
          <a:lstStyle/>
          <a:p>
            <a:r>
              <a:rPr lang="en-GB"/>
              <a:t>Professional reform</a:t>
            </a:r>
          </a:p>
        </p:txBody>
      </p:sp>
      <p:sp>
        <p:nvSpPr>
          <p:cNvPr id="3" name="Content Placeholder 2">
            <a:extLst>
              <a:ext uri="{FF2B5EF4-FFF2-40B4-BE49-F238E27FC236}">
                <a16:creationId xmlns:a16="http://schemas.microsoft.com/office/drawing/2014/main" id="{A8F7377F-C2EC-8E9D-EF30-E5AA4BE23378}"/>
              </a:ext>
            </a:extLst>
          </p:cNvPr>
          <p:cNvSpPr>
            <a:spLocks noGrp="1"/>
          </p:cNvSpPr>
          <p:nvPr>
            <p:ph idx="1"/>
          </p:nvPr>
        </p:nvSpPr>
        <p:spPr>
          <a:xfrm>
            <a:off x="659034" y="2459736"/>
            <a:ext cx="10887151" cy="2203704"/>
          </a:xfrm>
        </p:spPr>
        <p:txBody>
          <a:bodyPr>
            <a:normAutofit/>
          </a:bodyPr>
          <a:lstStyle/>
          <a:p>
            <a:r>
              <a:rPr lang="en-GB" sz="1600"/>
              <a:t>The following elements of professional reform have been identified which underpin the drivers of change in the health and care landscape for the professions: </a:t>
            </a:r>
          </a:p>
          <a:p>
            <a:pPr marL="1028700" lvl="1" indent="-342900">
              <a:buFont typeface="+mj-lt"/>
              <a:buAutoNum type="arabicPeriod"/>
            </a:pPr>
            <a:r>
              <a:rPr lang="en-GB" sz="1600"/>
              <a:t>Modern professional narrative</a:t>
            </a:r>
          </a:p>
          <a:p>
            <a:pPr marL="1028700" lvl="1" indent="-342900">
              <a:buFont typeface="+mj-lt"/>
              <a:buAutoNum type="arabicPeriod"/>
            </a:pPr>
            <a:r>
              <a:rPr lang="en-GB" sz="1600"/>
              <a:t>Education reform</a:t>
            </a:r>
          </a:p>
          <a:p>
            <a:pPr marL="1028700" lvl="1" indent="-342900">
              <a:buFont typeface="+mj-lt"/>
              <a:buAutoNum type="arabicPeriod"/>
            </a:pPr>
            <a:r>
              <a:rPr lang="en-GB" sz="1600"/>
              <a:t>Career pathways and post-registration development</a:t>
            </a:r>
          </a:p>
          <a:p>
            <a:pPr marL="1028700" lvl="1" indent="-342900">
              <a:buFont typeface="+mj-lt"/>
              <a:buAutoNum type="arabicPeriod"/>
            </a:pPr>
            <a:r>
              <a:rPr lang="en-GB" sz="1600"/>
              <a:t>Professional culture</a:t>
            </a:r>
          </a:p>
        </p:txBody>
      </p:sp>
      <p:sp>
        <p:nvSpPr>
          <p:cNvPr id="4" name="Text Placeholder 5">
            <a:extLst>
              <a:ext uri="{FF2B5EF4-FFF2-40B4-BE49-F238E27FC236}">
                <a16:creationId xmlns:a16="http://schemas.microsoft.com/office/drawing/2014/main" id="{A3750218-440B-2667-4D0E-C08F43596993}"/>
              </a:ext>
            </a:extLst>
          </p:cNvPr>
          <p:cNvSpPr txBox="1">
            <a:spLocks/>
          </p:cNvSpPr>
          <p:nvPr/>
        </p:nvSpPr>
        <p:spPr>
          <a:xfrm>
            <a:off x="645815" y="1234571"/>
            <a:ext cx="11012644" cy="1059031"/>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1200"/>
              </a:spcAft>
              <a:buNone/>
            </a:pPr>
            <a:r>
              <a:rPr lang="en-GB" sz="2000">
                <a:ea typeface="+mn-lt"/>
                <a:cs typeface="+mn-lt"/>
              </a:rPr>
              <a:t>To meet the opportunities and demands of how the professions will work in the future there are a number of areas which must evolve. This will enable wider transformation and ensure nursing and midwifery remain attractive, modern careers of choice for future generations. </a:t>
            </a:r>
            <a:endParaRPr lang="en-US"/>
          </a:p>
        </p:txBody>
      </p:sp>
      <p:sp>
        <p:nvSpPr>
          <p:cNvPr id="5" name="Rectangle: Rounded Corners 4">
            <a:extLst>
              <a:ext uri="{FF2B5EF4-FFF2-40B4-BE49-F238E27FC236}">
                <a16:creationId xmlns:a16="http://schemas.microsoft.com/office/drawing/2014/main" id="{31C86315-C35F-9DDD-410F-186FD7DFC19B}"/>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these areas?</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Are there barriers to delivery in these areas?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these areas of the professional strategy for nursing and midwifery? </a:t>
            </a:r>
          </a:p>
        </p:txBody>
      </p:sp>
    </p:spTree>
    <p:extLst>
      <p:ext uri="{BB962C8B-B14F-4D97-AF65-F5344CB8AC3E}">
        <p14:creationId xmlns:p14="http://schemas.microsoft.com/office/powerpoint/2010/main" val="1144500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DD0D7C-351B-FE8F-02D3-03FA2A4B16B4}"/>
            </a:ext>
          </a:extLst>
        </p:cNvPr>
        <p:cNvGrpSpPr/>
        <p:nvPr/>
      </p:nvGrpSpPr>
      <p:grpSpPr>
        <a:xfrm>
          <a:off x="0" y="0"/>
          <a:ext cx="0" cy="0"/>
          <a:chOff x="0" y="0"/>
          <a:chExt cx="0" cy="0"/>
        </a:xfrm>
      </p:grpSpPr>
      <p:sp>
        <p:nvSpPr>
          <p:cNvPr id="12" name="Title 1">
            <a:extLst>
              <a:ext uri="{FF2B5EF4-FFF2-40B4-BE49-F238E27FC236}">
                <a16:creationId xmlns:a16="http://schemas.microsoft.com/office/drawing/2014/main" id="{11107CB3-EC52-5677-8152-AE7231D1BDFC}"/>
              </a:ext>
            </a:extLst>
          </p:cNvPr>
          <p:cNvSpPr txBox="1">
            <a:spLocks noGrp="1"/>
          </p:cNvSpPr>
          <p:nvPr>
            <p:ph type="title" idx="4294967295"/>
          </p:nvPr>
        </p:nvSpPr>
        <p:spPr>
          <a:xfrm>
            <a:off x="626727" y="1566663"/>
            <a:ext cx="10515600" cy="1325563"/>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5400" b="1" kern="1200" spc="-3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800" b="1" i="0" u="none" strike="noStrike" kern="1200" cap="none" spc="-30" normalizeH="0" baseline="0" noProof="0">
                <a:ln>
                  <a:noFill/>
                </a:ln>
                <a:solidFill>
                  <a:schemeClr val="tx1"/>
                </a:solidFill>
                <a:effectLst/>
                <a:uLnTx/>
                <a:uFillTx/>
                <a:latin typeface="+mj-lt"/>
                <a:ea typeface="+mj-ea"/>
                <a:cs typeface="+mj-cs"/>
              </a:rPr>
              <a:t>Priority areas</a:t>
            </a:r>
          </a:p>
        </p:txBody>
      </p:sp>
      <p:sp>
        <p:nvSpPr>
          <p:cNvPr id="2" name="Subtitle 2">
            <a:extLst>
              <a:ext uri="{FF2B5EF4-FFF2-40B4-BE49-F238E27FC236}">
                <a16:creationId xmlns:a16="http://schemas.microsoft.com/office/drawing/2014/main" id="{E7AC0914-0F96-E7CB-1643-29603C3BA42E}"/>
              </a:ext>
            </a:extLst>
          </p:cNvPr>
          <p:cNvSpPr txBox="1">
            <a:spLocks/>
          </p:cNvSpPr>
          <p:nvPr/>
        </p:nvSpPr>
        <p:spPr>
          <a:xfrm>
            <a:off x="626726" y="3106800"/>
            <a:ext cx="4128153" cy="896938"/>
          </a:xfrm>
          <a:prstGeom prst="rect">
            <a:avLst/>
          </a:prstGeom>
        </p:spPr>
        <p:txBody>
          <a:bodyPr vert="horz" lIns="0" tIns="0" rIns="0" bIns="0" rtlCol="0">
            <a:normAutofit fontScale="92500"/>
          </a:bodyPr>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accent6"/>
                </a:solidFill>
                <a:latin typeface="+mn-lt"/>
                <a:ea typeface="+mn-ea"/>
                <a:cs typeface="+mn-cs"/>
              </a:defRPr>
            </a:lvl1pPr>
            <a:lvl2pPr marL="357188" indent="0" algn="l" defTabSz="914400" rtl="0" eaLnBrk="1" latinLnBrk="0" hangingPunct="1">
              <a:lnSpc>
                <a:spcPct val="90000"/>
              </a:lnSpc>
              <a:spcBef>
                <a:spcPts val="500"/>
              </a:spcBef>
              <a:buFont typeface="Arial" panose="020B0604020202020204" pitchFamily="34" charset="0"/>
              <a:buNone/>
              <a:defRPr sz="2400" kern="1200">
                <a:solidFill>
                  <a:schemeClr val="accent2"/>
                </a:solidFill>
                <a:latin typeface="+mn-lt"/>
                <a:ea typeface="+mn-ea"/>
                <a:cs typeface="+mn-cs"/>
              </a:defRPr>
            </a:lvl2pPr>
            <a:lvl3pPr marL="714375" indent="0" algn="l" defTabSz="914400" rtl="0" eaLnBrk="1" latinLnBrk="0" hangingPunct="1">
              <a:lnSpc>
                <a:spcPct val="90000"/>
              </a:lnSpc>
              <a:spcBef>
                <a:spcPts val="500"/>
              </a:spcBef>
              <a:buFont typeface="Arial" panose="020B0604020202020204" pitchFamily="34" charset="0"/>
              <a:buNone/>
              <a:defRPr sz="2000" kern="1200">
                <a:solidFill>
                  <a:schemeClr val="accent2"/>
                </a:solidFill>
                <a:latin typeface="+mn-lt"/>
                <a:ea typeface="+mn-ea"/>
                <a:cs typeface="+mn-cs"/>
              </a:defRPr>
            </a:lvl3pPr>
            <a:lvl4pPr marL="1081087"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4pPr>
            <a:lvl5pPr marL="1438275"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a:t>To support in-depth discussion on individual areas</a:t>
            </a:r>
          </a:p>
        </p:txBody>
      </p:sp>
    </p:spTree>
    <p:extLst>
      <p:ext uri="{BB962C8B-B14F-4D97-AF65-F5344CB8AC3E}">
        <p14:creationId xmlns:p14="http://schemas.microsoft.com/office/powerpoint/2010/main" val="225669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721171" y="466785"/>
            <a:ext cx="11404154" cy="865186"/>
          </a:xfrm>
        </p:spPr>
        <p:txBody>
          <a:bodyPr>
            <a:normAutofit/>
          </a:bodyPr>
          <a:lstStyle/>
          <a:p>
            <a:r>
              <a:rPr lang="en-GB" sz="3200"/>
              <a:t>Working in neighbourhoods and communities</a:t>
            </a:r>
            <a:endParaRPr lang="en-GB" sz="3200" spc="-4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608137" y="2265409"/>
            <a:ext cx="11088000" cy="2123064"/>
          </a:xfrm>
        </p:spPr>
        <p:txBody>
          <a:bodyPr vert="horz" lIns="0" tIns="0" rIns="0" bIns="0" rtlCol="0" anchor="t">
            <a:normAutofit/>
          </a:bodyPr>
          <a:lstStyle/>
          <a:p>
            <a:r>
              <a:rPr lang="en-GB" sz="1600"/>
              <a:t>Services are shifting to deliver care closer to home, delivered in local communities as multi-professional teams, reducing the need for hospital visits and making care more accessible and personalised. This will end fragmentation of care and teams will be empowered to target support where it’s needed most, helping to reduce inequalities. </a:t>
            </a:r>
          </a:p>
          <a:p>
            <a:r>
              <a:rPr lang="en-GB" sz="1600"/>
              <a:t> </a:t>
            </a:r>
          </a:p>
          <a:p>
            <a:r>
              <a:rPr lang="en-GB" sz="1600"/>
              <a:t>Nursing and midwifery has a key role to play in working in and with their communities. This area will explore the role of our professions working in and with their communities as a part of multi-professional teams in neighbourhoods to deliver more collaborative, holistic care that meets people where they are. </a:t>
            </a:r>
            <a:endParaRPr lang="en-GB" sz="1600">
              <a:solidFill>
                <a:schemeClr val="tx1"/>
              </a:solidFill>
            </a:endParaRPr>
          </a:p>
        </p:txBody>
      </p:sp>
      <p:sp>
        <p:nvSpPr>
          <p:cNvPr id="6" name="Text Placeholder 5">
            <a:extLst>
              <a:ext uri="{FF2B5EF4-FFF2-40B4-BE49-F238E27FC236}">
                <a16:creationId xmlns:a16="http://schemas.microsoft.com/office/drawing/2014/main" id="{90D8699A-B55F-394A-8D26-672B8DCA6C60}"/>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Care disproportionately focussed on hospitals often leads to fragmented experiences and delayed interventions, making services less accessible to those in greatest need.</a:t>
            </a:r>
          </a:p>
        </p:txBody>
      </p:sp>
      <p:sp>
        <p:nvSpPr>
          <p:cNvPr id="2" name="Rectangle: Rounded Corners 1">
            <a:extLst>
              <a:ext uri="{FF2B5EF4-FFF2-40B4-BE49-F238E27FC236}">
                <a16:creationId xmlns:a16="http://schemas.microsoft.com/office/drawing/2014/main" id="{6A98867F-A5F8-3B0F-5D5B-B9788D7151D0}"/>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341834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904EDB-1204-1887-A88D-999151B63597}"/>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820A95F0-5C9B-97EB-9508-0E05C77D1A8D}"/>
              </a:ext>
            </a:extLst>
          </p:cNvPr>
          <p:cNvSpPr>
            <a:spLocks noGrp="1"/>
          </p:cNvSpPr>
          <p:nvPr>
            <p:ph type="title"/>
          </p:nvPr>
        </p:nvSpPr>
        <p:spPr>
          <a:xfrm>
            <a:off x="721171" y="466785"/>
            <a:ext cx="11404154" cy="865186"/>
          </a:xfrm>
        </p:spPr>
        <p:txBody>
          <a:bodyPr>
            <a:normAutofit fontScale="90000"/>
          </a:bodyPr>
          <a:lstStyle/>
          <a:p>
            <a:r>
              <a:rPr lang="en-GB"/>
              <a:t>Focus on prevention, prosperity and health promotion  </a:t>
            </a:r>
            <a:endParaRPr lang="en-GB" spc="-40"/>
          </a:p>
        </p:txBody>
      </p:sp>
      <p:sp>
        <p:nvSpPr>
          <p:cNvPr id="5" name="Content Placeholder 4">
            <a:extLst>
              <a:ext uri="{FF2B5EF4-FFF2-40B4-BE49-F238E27FC236}">
                <a16:creationId xmlns:a16="http://schemas.microsoft.com/office/drawing/2014/main" id="{36249D75-7C8D-8CA3-8DAC-92E9EFC543D5}"/>
              </a:ext>
            </a:extLst>
          </p:cNvPr>
          <p:cNvSpPr>
            <a:spLocks noGrp="1"/>
          </p:cNvSpPr>
          <p:nvPr>
            <p:ph idx="1"/>
          </p:nvPr>
        </p:nvSpPr>
        <p:spPr>
          <a:xfrm>
            <a:off x="608137" y="2265409"/>
            <a:ext cx="11088000" cy="2123064"/>
          </a:xfrm>
        </p:spPr>
        <p:txBody>
          <a:bodyPr vert="horz" lIns="0" tIns="0" rIns="0" bIns="0" rtlCol="0" anchor="t">
            <a:normAutofit fontScale="92500" lnSpcReduction="10000"/>
          </a:bodyPr>
          <a:lstStyle/>
          <a:p>
            <a:r>
              <a:rPr lang="en-GB" sz="1600"/>
              <a:t>As professions working across the life course of our population, we are ideally positioned to help shape, lead and deliver on actions that will result in people living more independent, healthier lives, for longer. </a:t>
            </a:r>
          </a:p>
          <a:p>
            <a:endParaRPr lang="en-GB" sz="1600"/>
          </a:p>
          <a:p>
            <a:r>
              <a:rPr lang="en-GB" sz="1600"/>
              <a:t>This area will explore the role of our professions in improving the public’s health, delivering greater health protection, promoting healthy lifestyles and addressing health inequalities and wider social determinants of health. </a:t>
            </a:r>
          </a:p>
          <a:p>
            <a:endParaRPr lang="en-GB" sz="1600"/>
          </a:p>
          <a:p>
            <a:r>
              <a:rPr lang="en-GB" sz="1600"/>
              <a:t>This will </a:t>
            </a:r>
            <a:r>
              <a:rPr lang="en-GB" sz="1600" dirty="0"/>
              <a:t>explore the roles of specialist public health nurses and midwives, who focus on early intervention, maternal health, and child development and the important prevention and public health role of the professions. </a:t>
            </a:r>
            <a:endParaRPr lang="en-GB" sz="1600" dirty="0">
              <a:cs typeface="Arial"/>
            </a:endParaRPr>
          </a:p>
        </p:txBody>
      </p:sp>
      <p:sp>
        <p:nvSpPr>
          <p:cNvPr id="6" name="Text Placeholder 5">
            <a:extLst>
              <a:ext uri="{FF2B5EF4-FFF2-40B4-BE49-F238E27FC236}">
                <a16:creationId xmlns:a16="http://schemas.microsoft.com/office/drawing/2014/main" id="{67516BDB-FD15-8193-C9F7-BC57A1BF3AB8}"/>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People are living too long in ill health, the gap in healthy life expectancy between rich and poor is growing and nearly 1 in 5 children leave primary school with obesity. </a:t>
            </a:r>
          </a:p>
        </p:txBody>
      </p:sp>
      <p:sp>
        <p:nvSpPr>
          <p:cNvPr id="2" name="Rectangle: Rounded Corners 1">
            <a:extLst>
              <a:ext uri="{FF2B5EF4-FFF2-40B4-BE49-F238E27FC236}">
                <a16:creationId xmlns:a16="http://schemas.microsoft.com/office/drawing/2014/main" id="{152B72C1-8CF2-3B10-38E5-9C6CAD2E541E}"/>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9514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61A648-B623-4A2A-CEC5-D1F214A7A83C}"/>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6D278F2B-43EE-3B08-0052-84537328FC96}"/>
              </a:ext>
            </a:extLst>
          </p:cNvPr>
          <p:cNvSpPr>
            <a:spLocks noGrp="1"/>
          </p:cNvSpPr>
          <p:nvPr>
            <p:ph type="title"/>
          </p:nvPr>
        </p:nvSpPr>
        <p:spPr>
          <a:xfrm>
            <a:off x="721171" y="466785"/>
            <a:ext cx="11404154" cy="865186"/>
          </a:xfrm>
        </p:spPr>
        <p:txBody>
          <a:bodyPr>
            <a:normAutofit/>
          </a:bodyPr>
          <a:lstStyle/>
          <a:p>
            <a:r>
              <a:rPr lang="en-GB" sz="3200" dirty="0"/>
              <a:t>Wider global context and challenges</a:t>
            </a:r>
            <a:endParaRPr lang="en-GB" sz="3200" spc="-40" dirty="0"/>
          </a:p>
        </p:txBody>
      </p:sp>
      <p:sp>
        <p:nvSpPr>
          <p:cNvPr id="5" name="Content Placeholder 4">
            <a:extLst>
              <a:ext uri="{FF2B5EF4-FFF2-40B4-BE49-F238E27FC236}">
                <a16:creationId xmlns:a16="http://schemas.microsoft.com/office/drawing/2014/main" id="{0F07D961-8B75-D342-2F3F-58C25C70E8B6}"/>
              </a:ext>
            </a:extLst>
          </p:cNvPr>
          <p:cNvSpPr>
            <a:spLocks noGrp="1"/>
          </p:cNvSpPr>
          <p:nvPr>
            <p:ph idx="1"/>
          </p:nvPr>
        </p:nvSpPr>
        <p:spPr>
          <a:xfrm>
            <a:off x="608137" y="2587384"/>
            <a:ext cx="11088000" cy="2123064"/>
          </a:xfrm>
        </p:spPr>
        <p:txBody>
          <a:bodyPr vert="horz" lIns="0" tIns="0" rIns="0" bIns="0" rtlCol="0" anchor="t">
            <a:normAutofit/>
          </a:bodyPr>
          <a:lstStyle/>
          <a:p>
            <a:endParaRPr lang="en-GB" sz="1600" dirty="0"/>
          </a:p>
          <a:p>
            <a:r>
              <a:rPr lang="en-GB" i="1" dirty="0"/>
              <a:t>Our professions have a key role in addressing these challenges and their impact both within England and on a global scale. This area will explore the role of our professions in early detection, vaccination campaigns, sustainable practice, planning and resilience building and public health education during global health emergencies.</a:t>
            </a:r>
            <a:endParaRPr lang="en-GB" sz="1600" dirty="0">
              <a:solidFill>
                <a:schemeClr val="tx1"/>
              </a:solidFill>
            </a:endParaRPr>
          </a:p>
        </p:txBody>
      </p:sp>
      <p:sp>
        <p:nvSpPr>
          <p:cNvPr id="6" name="Text Placeholder 5">
            <a:extLst>
              <a:ext uri="{FF2B5EF4-FFF2-40B4-BE49-F238E27FC236}">
                <a16:creationId xmlns:a16="http://schemas.microsoft.com/office/drawing/2014/main" id="{C6B9A62E-5E82-878F-047F-2DCFE9433413}"/>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dirty="0"/>
              <a:t>The Challenge:</a:t>
            </a:r>
            <a:r>
              <a:rPr lang="en-GB" sz="2000" b="0" dirty="0"/>
              <a:t> The world is currently facing significant health challenges and shifts in the wider determinants of health, including the rise of infectious diseases, anti-microbial resistance, widening health inequalities and the impacts of climate change and wider environmental health issues.</a:t>
            </a:r>
          </a:p>
        </p:txBody>
      </p:sp>
      <p:sp>
        <p:nvSpPr>
          <p:cNvPr id="2" name="Rectangle: Rounded Corners 1">
            <a:extLst>
              <a:ext uri="{FF2B5EF4-FFF2-40B4-BE49-F238E27FC236}">
                <a16:creationId xmlns:a16="http://schemas.microsoft.com/office/drawing/2014/main" id="{20B40CD2-1590-C590-CC37-ACD94BDE2AAE}"/>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1570052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288323-987C-5DBA-4E33-796664BF8EF5}"/>
              </a:ext>
            </a:extLst>
          </p:cNvPr>
          <p:cNvSpPr>
            <a:spLocks noGrp="1"/>
          </p:cNvSpPr>
          <p:nvPr>
            <p:ph type="body" sz="quarter" idx="13"/>
          </p:nvPr>
        </p:nvSpPr>
        <p:spPr>
          <a:xfrm>
            <a:off x="450650" y="1334163"/>
            <a:ext cx="11050700" cy="1501802"/>
          </a:xfrm>
        </p:spPr>
        <p:txBody>
          <a:bodyPr numCol="1"/>
          <a:lstStyle/>
          <a:p>
            <a:r>
              <a:rPr lang="en-GB"/>
              <a:t>This resource is designed to be used flexibly: please adapt it to your</a:t>
            </a:r>
          </a:p>
          <a:p>
            <a:r>
              <a:rPr lang="en-GB"/>
              <a:t>audience’s needs. For example, you could choose to cover all priorities.</a:t>
            </a:r>
          </a:p>
          <a:p>
            <a:r>
              <a:rPr lang="en-GB"/>
              <a:t>Alternatively, you could focus on just one or an assortment based on your audience.</a:t>
            </a:r>
          </a:p>
        </p:txBody>
      </p:sp>
      <p:sp>
        <p:nvSpPr>
          <p:cNvPr id="3" name="Content Placeholder 2">
            <a:extLst>
              <a:ext uri="{FF2B5EF4-FFF2-40B4-BE49-F238E27FC236}">
                <a16:creationId xmlns:a16="http://schemas.microsoft.com/office/drawing/2014/main" id="{E9549D77-4D51-F60C-7003-4A09AA60CC41}"/>
              </a:ext>
            </a:extLst>
          </p:cNvPr>
          <p:cNvSpPr>
            <a:spLocks noGrp="1"/>
          </p:cNvSpPr>
          <p:nvPr>
            <p:ph idx="1"/>
          </p:nvPr>
        </p:nvSpPr>
        <p:spPr>
          <a:xfrm>
            <a:off x="432000" y="3094382"/>
            <a:ext cx="11088000" cy="3097609"/>
          </a:xfrm>
        </p:spPr>
        <p:txBody>
          <a:bodyPr numCol="1"/>
          <a:lstStyle/>
          <a:p>
            <a:r>
              <a:rPr lang="en-GB" b="1" dirty="0"/>
              <a:t>Contents:</a:t>
            </a:r>
            <a:endParaRPr lang="en-GB" dirty="0"/>
          </a:p>
          <a:p>
            <a:r>
              <a:rPr lang="en-GB" dirty="0"/>
              <a:t>Slides </a:t>
            </a:r>
            <a:r>
              <a:rPr lang="en-GB" dirty="0">
                <a:hlinkClick r:id="rId2" action="ppaction://hlinksldjump"/>
              </a:rPr>
              <a:t>3 – 5</a:t>
            </a:r>
            <a:r>
              <a:rPr lang="en-GB" dirty="0"/>
              <a:t>: Session introduction, participation guidance and CNO welcome.</a:t>
            </a:r>
          </a:p>
          <a:p>
            <a:r>
              <a:rPr lang="en-GB" dirty="0"/>
              <a:t>Slides </a:t>
            </a:r>
            <a:r>
              <a:rPr lang="en-GB" dirty="0">
                <a:hlinkClick r:id="rId3" action="ppaction://hlinksldjump"/>
              </a:rPr>
              <a:t>6 – 7</a:t>
            </a:r>
            <a:r>
              <a:rPr lang="en-GB" dirty="0"/>
              <a:t>: Contextual information</a:t>
            </a:r>
          </a:p>
          <a:p>
            <a:r>
              <a:rPr lang="en-GB" dirty="0"/>
              <a:t>Slides </a:t>
            </a:r>
            <a:r>
              <a:rPr lang="en-GB" dirty="0">
                <a:hlinkClick r:id="rId4" action="ppaction://hlinksldjump"/>
              </a:rPr>
              <a:t>8 – 12</a:t>
            </a:r>
            <a:r>
              <a:rPr lang="en-GB" dirty="0"/>
              <a:t>: Introduction information on the plans for the CNO Professional Strategy</a:t>
            </a:r>
          </a:p>
          <a:p>
            <a:r>
              <a:rPr lang="en-GB" dirty="0"/>
              <a:t>Slides </a:t>
            </a:r>
            <a:r>
              <a:rPr lang="en-GB" dirty="0">
                <a:hlinkClick r:id="rId5" action="ppaction://hlinksldjump"/>
              </a:rPr>
              <a:t>13 – 15</a:t>
            </a:r>
            <a:r>
              <a:rPr lang="en-GB" dirty="0"/>
              <a:t>: Resources to support a broad discussion on the full Strategy remit</a:t>
            </a:r>
          </a:p>
          <a:p>
            <a:r>
              <a:rPr lang="en-GB" dirty="0"/>
              <a:t>Slides </a:t>
            </a:r>
            <a:r>
              <a:rPr lang="en-GB" dirty="0">
                <a:hlinkClick r:id="rId6" action="ppaction://hlinksldjump"/>
              </a:rPr>
              <a:t>16 – 25</a:t>
            </a:r>
            <a:r>
              <a:rPr lang="en-GB" dirty="0"/>
              <a:t>: Individual priority area resources to support more detailed content discussion</a:t>
            </a:r>
          </a:p>
          <a:p>
            <a:r>
              <a:rPr lang="en-GB" dirty="0"/>
              <a:t>Slides </a:t>
            </a:r>
            <a:r>
              <a:rPr lang="en-GB" dirty="0">
                <a:hlinkClick r:id="rId7" action="ppaction://hlinksldjump"/>
              </a:rPr>
              <a:t>26 – 28</a:t>
            </a:r>
            <a:r>
              <a:rPr lang="en-GB" dirty="0"/>
              <a:t>: Submitting feedback, next steps and session close</a:t>
            </a:r>
          </a:p>
        </p:txBody>
      </p:sp>
      <p:sp>
        <p:nvSpPr>
          <p:cNvPr id="4" name="Title 3">
            <a:extLst>
              <a:ext uri="{FF2B5EF4-FFF2-40B4-BE49-F238E27FC236}">
                <a16:creationId xmlns:a16="http://schemas.microsoft.com/office/drawing/2014/main" id="{514360B4-85F8-371B-6CA6-E711BF717D46}"/>
              </a:ext>
            </a:extLst>
          </p:cNvPr>
          <p:cNvSpPr>
            <a:spLocks noGrp="1"/>
          </p:cNvSpPr>
          <p:nvPr>
            <p:ph type="title"/>
          </p:nvPr>
        </p:nvSpPr>
        <p:spPr/>
        <p:txBody>
          <a:bodyPr/>
          <a:lstStyle/>
          <a:p>
            <a:r>
              <a:rPr lang="en-GB"/>
              <a:t>How to use</a:t>
            </a:r>
          </a:p>
        </p:txBody>
      </p:sp>
    </p:spTree>
    <p:extLst>
      <p:ext uri="{BB962C8B-B14F-4D97-AF65-F5344CB8AC3E}">
        <p14:creationId xmlns:p14="http://schemas.microsoft.com/office/powerpoint/2010/main" val="89780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524F8-5584-9602-FCC9-FF540B1B6F05}"/>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D6305776-AD4D-7C40-3104-079624AF160E}"/>
              </a:ext>
            </a:extLst>
          </p:cNvPr>
          <p:cNvSpPr>
            <a:spLocks noGrp="1"/>
          </p:cNvSpPr>
          <p:nvPr>
            <p:ph type="title"/>
          </p:nvPr>
        </p:nvSpPr>
        <p:spPr>
          <a:xfrm>
            <a:off x="721171" y="466785"/>
            <a:ext cx="11404154" cy="865186"/>
          </a:xfrm>
        </p:spPr>
        <p:txBody>
          <a:bodyPr>
            <a:normAutofit/>
          </a:bodyPr>
          <a:lstStyle/>
          <a:p>
            <a:r>
              <a:rPr lang="en-GB" sz="3200" dirty="0"/>
              <a:t>Research and innovation-based professions</a:t>
            </a:r>
            <a:endParaRPr lang="en-GB" spc="-40" dirty="0"/>
          </a:p>
        </p:txBody>
      </p:sp>
      <p:sp>
        <p:nvSpPr>
          <p:cNvPr id="5" name="Content Placeholder 4">
            <a:extLst>
              <a:ext uri="{FF2B5EF4-FFF2-40B4-BE49-F238E27FC236}">
                <a16:creationId xmlns:a16="http://schemas.microsoft.com/office/drawing/2014/main" id="{11BF4952-DF2A-E571-AC94-7C51B4C47C70}"/>
              </a:ext>
            </a:extLst>
          </p:cNvPr>
          <p:cNvSpPr>
            <a:spLocks noGrp="1"/>
          </p:cNvSpPr>
          <p:nvPr>
            <p:ph idx="1"/>
          </p:nvPr>
        </p:nvSpPr>
        <p:spPr>
          <a:xfrm>
            <a:off x="608137" y="2265409"/>
            <a:ext cx="11088000" cy="2123064"/>
          </a:xfrm>
        </p:spPr>
        <p:txBody>
          <a:bodyPr vert="horz" lIns="0" tIns="0" rIns="0" bIns="0" rtlCol="0" anchor="t">
            <a:normAutofit/>
          </a:bodyPr>
          <a:lstStyle/>
          <a:p>
            <a:endParaRPr lang="en-GB" sz="1600" dirty="0"/>
          </a:p>
          <a:p>
            <a:r>
              <a:rPr lang="en-GB" sz="1600" dirty="0"/>
              <a:t>This area will explore the role of our professions in research, not just as participants but as leaders and innovators of change including support for clinical academic careers, helping our professions stay at the forefront of change. </a:t>
            </a:r>
          </a:p>
          <a:p>
            <a:r>
              <a:rPr lang="en-GB" sz="1600" dirty="0">
                <a:solidFill>
                  <a:schemeClr val="tx1"/>
                </a:solidFill>
              </a:rPr>
              <a:t>We will explore how we can enable the professions to better identify, test, and adopt new ideas that improve care, especially in community and primary care settings; working more closely with academics, tech developers, and patients to shape and test new models of care. </a:t>
            </a:r>
          </a:p>
        </p:txBody>
      </p:sp>
      <p:sp>
        <p:nvSpPr>
          <p:cNvPr id="6" name="Text Placeholder 5">
            <a:extLst>
              <a:ext uri="{FF2B5EF4-FFF2-40B4-BE49-F238E27FC236}">
                <a16:creationId xmlns:a16="http://schemas.microsoft.com/office/drawing/2014/main" id="{20D092C4-31EB-1B4F-0E06-535B428FE0BD}"/>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dirty="0"/>
              <a:t>The Challenge:</a:t>
            </a:r>
            <a:r>
              <a:rPr lang="en-GB" sz="2000" b="0" dirty="0"/>
              <a:t> There is a real shift in ambition for research and innovation across the nursing and midwifery professions, and how we embed research into our roles, with a workforce that leads in health innovation, including making research accessible, inclusive and impactful. </a:t>
            </a:r>
          </a:p>
        </p:txBody>
      </p:sp>
      <p:sp>
        <p:nvSpPr>
          <p:cNvPr id="2" name="Rectangle: Rounded Corners 1">
            <a:extLst>
              <a:ext uri="{FF2B5EF4-FFF2-40B4-BE49-F238E27FC236}">
                <a16:creationId xmlns:a16="http://schemas.microsoft.com/office/drawing/2014/main" id="{EE77A2EA-641E-ABDC-1285-586E1FE66410}"/>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3227922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AA1F08-DF2F-37AC-CF44-AFAA6B1DCC42}"/>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BFE3E24F-A916-F84E-71F5-3EB9DCDA0E97}"/>
              </a:ext>
            </a:extLst>
          </p:cNvPr>
          <p:cNvSpPr>
            <a:spLocks noGrp="1"/>
          </p:cNvSpPr>
          <p:nvPr>
            <p:ph type="title"/>
          </p:nvPr>
        </p:nvSpPr>
        <p:spPr>
          <a:xfrm>
            <a:off x="721171" y="466785"/>
            <a:ext cx="11404154" cy="865186"/>
          </a:xfrm>
        </p:spPr>
        <p:txBody>
          <a:bodyPr>
            <a:normAutofit/>
          </a:bodyPr>
          <a:lstStyle/>
          <a:p>
            <a:r>
              <a:rPr lang="en-GB" sz="3200"/>
              <a:t>Digital and technology</a:t>
            </a:r>
            <a:endParaRPr lang="en-GB" spc="-40"/>
          </a:p>
        </p:txBody>
      </p:sp>
      <p:sp>
        <p:nvSpPr>
          <p:cNvPr id="5" name="Content Placeholder 4">
            <a:extLst>
              <a:ext uri="{FF2B5EF4-FFF2-40B4-BE49-F238E27FC236}">
                <a16:creationId xmlns:a16="http://schemas.microsoft.com/office/drawing/2014/main" id="{BF26FB5E-25B3-9176-1786-EF0A6033B99C}"/>
              </a:ext>
            </a:extLst>
          </p:cNvPr>
          <p:cNvSpPr>
            <a:spLocks noGrp="1"/>
          </p:cNvSpPr>
          <p:nvPr>
            <p:ph idx="1"/>
          </p:nvPr>
        </p:nvSpPr>
        <p:spPr>
          <a:xfrm>
            <a:off x="608137" y="2690414"/>
            <a:ext cx="11088000" cy="2123064"/>
          </a:xfrm>
        </p:spPr>
        <p:txBody>
          <a:bodyPr vert="horz" lIns="0" tIns="0" rIns="0" bIns="0" rtlCol="0" anchor="t">
            <a:normAutofit/>
          </a:bodyPr>
          <a:lstStyle/>
          <a:p>
            <a:endParaRPr lang="en-GB" sz="1600"/>
          </a:p>
          <a:p>
            <a:r>
              <a:rPr lang="en-GB" sz="1600"/>
              <a:t>This area will explore the impact of digital and technology on the working lives of our professions, their role in working and leading in a new digital and technology enabled landscape and how technology can empower our professions to deliver smarter, more connected, and more compassionate care.</a:t>
            </a:r>
            <a:endParaRPr lang="en-GB" sz="1600">
              <a:solidFill>
                <a:schemeClr val="tx1"/>
              </a:solidFill>
            </a:endParaRPr>
          </a:p>
        </p:txBody>
      </p:sp>
      <p:sp>
        <p:nvSpPr>
          <p:cNvPr id="6" name="Text Placeholder 5">
            <a:extLst>
              <a:ext uri="{FF2B5EF4-FFF2-40B4-BE49-F238E27FC236}">
                <a16:creationId xmlns:a16="http://schemas.microsoft.com/office/drawing/2014/main" id="{BC1AFBEA-B149-D347-0BB0-532DE49B7C5B}"/>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We are experiencing a significant shift in how care is delivered, accessed and experienced through digital and technological advances. The changing environment in which nursing and midwifery works presents great opportunities for how digital and technological advancements can support nursing and midwifery in their roles including how we connect and work with the people we care for as well as working innovatively to release time to care. </a:t>
            </a:r>
          </a:p>
        </p:txBody>
      </p:sp>
      <p:sp>
        <p:nvSpPr>
          <p:cNvPr id="2" name="Rectangle: Rounded Corners 1">
            <a:extLst>
              <a:ext uri="{FF2B5EF4-FFF2-40B4-BE49-F238E27FC236}">
                <a16:creationId xmlns:a16="http://schemas.microsoft.com/office/drawing/2014/main" id="{1890CB93-5107-2569-A688-1D67DCFA7633}"/>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1586803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6F05D8-1E4A-3EAF-72E3-F7EE64B4C258}"/>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83D3EB53-4B41-119E-6395-B88D235B93DC}"/>
              </a:ext>
            </a:extLst>
          </p:cNvPr>
          <p:cNvSpPr>
            <a:spLocks noGrp="1"/>
          </p:cNvSpPr>
          <p:nvPr>
            <p:ph type="title"/>
          </p:nvPr>
        </p:nvSpPr>
        <p:spPr>
          <a:xfrm>
            <a:off x="721171" y="466785"/>
            <a:ext cx="11404154" cy="865186"/>
          </a:xfrm>
        </p:spPr>
        <p:txBody>
          <a:bodyPr>
            <a:normAutofit/>
          </a:bodyPr>
          <a:lstStyle/>
          <a:p>
            <a:r>
              <a:rPr lang="en-GB" sz="3200"/>
              <a:t>Modern professional narrative</a:t>
            </a:r>
            <a:endParaRPr lang="en-GB" spc="-40"/>
          </a:p>
        </p:txBody>
      </p:sp>
      <p:sp>
        <p:nvSpPr>
          <p:cNvPr id="5" name="Content Placeholder 4">
            <a:extLst>
              <a:ext uri="{FF2B5EF4-FFF2-40B4-BE49-F238E27FC236}">
                <a16:creationId xmlns:a16="http://schemas.microsoft.com/office/drawing/2014/main" id="{EB7896FD-2157-EE58-57C7-25A022A2F2C5}"/>
              </a:ext>
            </a:extLst>
          </p:cNvPr>
          <p:cNvSpPr>
            <a:spLocks noGrp="1"/>
          </p:cNvSpPr>
          <p:nvPr>
            <p:ph idx="1"/>
          </p:nvPr>
        </p:nvSpPr>
        <p:spPr>
          <a:xfrm>
            <a:off x="608137" y="2651777"/>
            <a:ext cx="11088000" cy="2123064"/>
          </a:xfrm>
        </p:spPr>
        <p:txBody>
          <a:bodyPr vert="horz" lIns="0" tIns="0" rIns="0" bIns="0" rtlCol="0" anchor="t">
            <a:normAutofit/>
          </a:bodyPr>
          <a:lstStyle/>
          <a:p>
            <a:r>
              <a:rPr lang="en-GB" sz="1600" dirty="0"/>
              <a:t>This area will explore how we shift the narrative and perception of our professions to better support our relationship with society and how a modern professional narrative can support making the professions a career of choice in an increasingly competitive labour market.</a:t>
            </a:r>
          </a:p>
        </p:txBody>
      </p:sp>
      <p:sp>
        <p:nvSpPr>
          <p:cNvPr id="6" name="Text Placeholder 5">
            <a:extLst>
              <a:ext uri="{FF2B5EF4-FFF2-40B4-BE49-F238E27FC236}">
                <a16:creationId xmlns:a16="http://schemas.microsoft.com/office/drawing/2014/main" id="{14BD41DC-19A8-1B28-2BFE-EAE0C22C2C83}"/>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The role of modern nursing and midwifery has continued to evolve with our professions working across a breadth of complex roles in a wide range of settings and sectors. However, this shift has not been reflected in society’s understanding of the vital role played by our profession or our economic value.</a:t>
            </a:r>
          </a:p>
        </p:txBody>
      </p:sp>
      <p:sp>
        <p:nvSpPr>
          <p:cNvPr id="2" name="Rectangle: Rounded Corners 1">
            <a:extLst>
              <a:ext uri="{FF2B5EF4-FFF2-40B4-BE49-F238E27FC236}">
                <a16:creationId xmlns:a16="http://schemas.microsoft.com/office/drawing/2014/main" id="{8C732A3F-9449-208B-4C4B-9093865268D1}"/>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387218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35D7C7-A0B2-33F7-7E93-FCC31C736B88}"/>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496B533E-B8FD-8DE5-89AB-13961FC87EC7}"/>
              </a:ext>
            </a:extLst>
          </p:cNvPr>
          <p:cNvSpPr>
            <a:spLocks noGrp="1"/>
          </p:cNvSpPr>
          <p:nvPr>
            <p:ph type="title"/>
          </p:nvPr>
        </p:nvSpPr>
        <p:spPr>
          <a:xfrm>
            <a:off x="721171" y="466785"/>
            <a:ext cx="11404154" cy="865186"/>
          </a:xfrm>
        </p:spPr>
        <p:txBody>
          <a:bodyPr>
            <a:normAutofit/>
          </a:bodyPr>
          <a:lstStyle/>
          <a:p>
            <a:r>
              <a:rPr lang="en-GB" sz="3200"/>
              <a:t>Education reform</a:t>
            </a:r>
            <a:endParaRPr lang="en-GB" spc="-40"/>
          </a:p>
        </p:txBody>
      </p:sp>
      <p:sp>
        <p:nvSpPr>
          <p:cNvPr id="5" name="Content Placeholder 4">
            <a:extLst>
              <a:ext uri="{FF2B5EF4-FFF2-40B4-BE49-F238E27FC236}">
                <a16:creationId xmlns:a16="http://schemas.microsoft.com/office/drawing/2014/main" id="{288FBFB3-7BAE-D585-3D06-5B88DAF258D3}"/>
              </a:ext>
            </a:extLst>
          </p:cNvPr>
          <p:cNvSpPr>
            <a:spLocks noGrp="1"/>
          </p:cNvSpPr>
          <p:nvPr>
            <p:ph idx="1"/>
          </p:nvPr>
        </p:nvSpPr>
        <p:spPr>
          <a:xfrm>
            <a:off x="645127" y="3384790"/>
            <a:ext cx="11088000" cy="2123064"/>
          </a:xfrm>
        </p:spPr>
        <p:txBody>
          <a:bodyPr vert="horz" lIns="0" tIns="0" rIns="0" bIns="0" rtlCol="0" anchor="t">
            <a:normAutofit/>
          </a:bodyPr>
          <a:lstStyle/>
          <a:p>
            <a:r>
              <a:rPr lang="en-GB" sz="1600" dirty="0">
                <a:solidFill>
                  <a:srgbClr val="231F20"/>
                </a:solidFill>
                <a:latin typeface="Arial"/>
                <a:cs typeface="Arial"/>
              </a:rPr>
              <a:t>In nursing and midwifery, we have also seen advancements in the delivery of training with greater opportunities provided through the use of simulation and exposure to clinical placements in a wider range of settings.</a:t>
            </a:r>
          </a:p>
          <a:p>
            <a:endParaRPr lang="en-GB" sz="1600" dirty="0">
              <a:cs typeface="Arial"/>
            </a:endParaRPr>
          </a:p>
          <a:p>
            <a:r>
              <a:rPr lang="en-GB" sz="1600"/>
              <a:t>This area will explore how we ensure education from pre-registration to post-registration supports modern practice and reflects the skills and competences needed of nursing and midwifery. </a:t>
            </a:r>
          </a:p>
        </p:txBody>
      </p:sp>
      <p:sp>
        <p:nvSpPr>
          <p:cNvPr id="6" name="Text Placeholder 5">
            <a:extLst>
              <a:ext uri="{FF2B5EF4-FFF2-40B4-BE49-F238E27FC236}">
                <a16:creationId xmlns:a16="http://schemas.microsoft.com/office/drawing/2014/main" id="{9AD64E3C-3294-C066-F5CC-A3246802E57B}"/>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Education is the cornerstone of modern practice for all nurses, midwives and nursing associates. The context in which our professions work continues to change, with a greater focus on working within our communities, prevention and population health management and the impact and opportunities of digital and technological advancements. As these changes take place, we need to ensure that how we educate and train our professions move with them to reflect and meet the needs of modern practice. </a:t>
            </a:r>
          </a:p>
          <a:p>
            <a:pPr>
              <a:lnSpc>
                <a:spcPct val="100000"/>
              </a:lnSpc>
              <a:spcAft>
                <a:spcPts val="1200"/>
              </a:spcAft>
              <a:buClr>
                <a:schemeClr val="accent6"/>
              </a:buClr>
            </a:pPr>
            <a:endParaRPr lang="en-GB" sz="2000" b="0"/>
          </a:p>
        </p:txBody>
      </p:sp>
      <p:sp>
        <p:nvSpPr>
          <p:cNvPr id="2" name="Rectangle: Rounded Corners 1">
            <a:extLst>
              <a:ext uri="{FF2B5EF4-FFF2-40B4-BE49-F238E27FC236}">
                <a16:creationId xmlns:a16="http://schemas.microsoft.com/office/drawing/2014/main" id="{657346F7-2A84-E235-270E-673162630496}"/>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3675932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88FFB-E181-7490-D2F0-C982C990F0B6}"/>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CBE9C267-6FDA-BC4E-D55B-076FD1A0A2FC}"/>
              </a:ext>
            </a:extLst>
          </p:cNvPr>
          <p:cNvSpPr>
            <a:spLocks noGrp="1"/>
          </p:cNvSpPr>
          <p:nvPr>
            <p:ph type="title"/>
          </p:nvPr>
        </p:nvSpPr>
        <p:spPr>
          <a:xfrm>
            <a:off x="721171" y="466785"/>
            <a:ext cx="11404154" cy="865186"/>
          </a:xfrm>
        </p:spPr>
        <p:txBody>
          <a:bodyPr>
            <a:normAutofit/>
          </a:bodyPr>
          <a:lstStyle/>
          <a:p>
            <a:r>
              <a:rPr lang="en-GB" sz="3200"/>
              <a:t>Career pathways and post-registration development</a:t>
            </a:r>
            <a:endParaRPr lang="en-GB" spc="-40"/>
          </a:p>
        </p:txBody>
      </p:sp>
      <p:sp>
        <p:nvSpPr>
          <p:cNvPr id="5" name="Content Placeholder 4">
            <a:extLst>
              <a:ext uri="{FF2B5EF4-FFF2-40B4-BE49-F238E27FC236}">
                <a16:creationId xmlns:a16="http://schemas.microsoft.com/office/drawing/2014/main" id="{9DD7BED1-B286-0BE2-98CF-97F84DDD66D4}"/>
              </a:ext>
            </a:extLst>
          </p:cNvPr>
          <p:cNvSpPr>
            <a:spLocks noGrp="1"/>
          </p:cNvSpPr>
          <p:nvPr>
            <p:ph idx="1"/>
          </p:nvPr>
        </p:nvSpPr>
        <p:spPr>
          <a:xfrm>
            <a:off x="608137" y="3038141"/>
            <a:ext cx="11088000" cy="2123064"/>
          </a:xfrm>
        </p:spPr>
        <p:txBody>
          <a:bodyPr vert="horz" lIns="0" tIns="0" rIns="0" bIns="0" rtlCol="0" anchor="t">
            <a:normAutofit/>
          </a:bodyPr>
          <a:lstStyle/>
          <a:p>
            <a:r>
              <a:rPr lang="en-GB" sz="1600"/>
              <a:t>This area will explore the development of co-ordinated career pathways that reflect the breadth and depth of modern health and care roles and how this is supported by a career long approach to learning as a foundation for career progression, supporting staff retention, talent development, and a sustainable workforce equipped to meet evolving service needs. </a:t>
            </a:r>
          </a:p>
        </p:txBody>
      </p:sp>
      <p:sp>
        <p:nvSpPr>
          <p:cNvPr id="6" name="Text Placeholder 5">
            <a:extLst>
              <a:ext uri="{FF2B5EF4-FFF2-40B4-BE49-F238E27FC236}">
                <a16:creationId xmlns:a16="http://schemas.microsoft.com/office/drawing/2014/main" id="{CAFE90F7-FE49-0688-AFDC-918A9C86617B}"/>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Effective career pathways are critically important to both the individual and the health and care system. Individually, they provide opportunities for professional development and growth, supporting people to maximise their skills, improve wellbeing and support people in their roles. More broadly, they provide opportunities for skills development that supports workforce retention, skills mix and improve patient outcomes.</a:t>
            </a:r>
          </a:p>
        </p:txBody>
      </p:sp>
      <p:sp>
        <p:nvSpPr>
          <p:cNvPr id="2" name="Rectangle: Rounded Corners 1">
            <a:extLst>
              <a:ext uri="{FF2B5EF4-FFF2-40B4-BE49-F238E27FC236}">
                <a16:creationId xmlns:a16="http://schemas.microsoft.com/office/drawing/2014/main" id="{D39018E3-08A9-FA3F-E954-4FED472F244F}"/>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3240787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8AF3E7-D66B-1C4B-4205-A6F81E7FFD76}"/>
            </a:ext>
          </a:extLst>
        </p:cNvPr>
        <p:cNvGrpSpPr/>
        <p:nvPr/>
      </p:nvGrpSpPr>
      <p:grpSpPr>
        <a:xfrm>
          <a:off x="0" y="0"/>
          <a:ext cx="0" cy="0"/>
          <a:chOff x="0" y="0"/>
          <a:chExt cx="0" cy="0"/>
        </a:xfrm>
      </p:grpSpPr>
      <p:sp>
        <p:nvSpPr>
          <p:cNvPr id="17" name="Title 4">
            <a:extLst>
              <a:ext uri="{FF2B5EF4-FFF2-40B4-BE49-F238E27FC236}">
                <a16:creationId xmlns:a16="http://schemas.microsoft.com/office/drawing/2014/main" id="{C6D00333-9BF8-962D-8E01-5EED84DC4AD4}"/>
              </a:ext>
            </a:extLst>
          </p:cNvPr>
          <p:cNvSpPr>
            <a:spLocks noGrp="1"/>
          </p:cNvSpPr>
          <p:nvPr>
            <p:ph type="title"/>
          </p:nvPr>
        </p:nvSpPr>
        <p:spPr>
          <a:xfrm>
            <a:off x="721171" y="466785"/>
            <a:ext cx="11404154" cy="865186"/>
          </a:xfrm>
        </p:spPr>
        <p:txBody>
          <a:bodyPr>
            <a:normAutofit/>
          </a:bodyPr>
          <a:lstStyle/>
          <a:p>
            <a:r>
              <a:rPr lang="en-GB" sz="3200"/>
              <a:t>Professional culture</a:t>
            </a:r>
            <a:endParaRPr lang="en-GB" spc="-40"/>
          </a:p>
        </p:txBody>
      </p:sp>
      <p:sp>
        <p:nvSpPr>
          <p:cNvPr id="5" name="Content Placeholder 4">
            <a:extLst>
              <a:ext uri="{FF2B5EF4-FFF2-40B4-BE49-F238E27FC236}">
                <a16:creationId xmlns:a16="http://schemas.microsoft.com/office/drawing/2014/main" id="{C856D9AA-EFC3-C9EE-13E2-22349C57D854}"/>
              </a:ext>
            </a:extLst>
          </p:cNvPr>
          <p:cNvSpPr>
            <a:spLocks noGrp="1"/>
          </p:cNvSpPr>
          <p:nvPr>
            <p:ph idx="1"/>
          </p:nvPr>
        </p:nvSpPr>
        <p:spPr>
          <a:xfrm>
            <a:off x="608137" y="2767686"/>
            <a:ext cx="11088000" cy="2123064"/>
          </a:xfrm>
        </p:spPr>
        <p:txBody>
          <a:bodyPr vert="horz" lIns="0" tIns="0" rIns="0" bIns="0" rtlCol="0" anchor="t">
            <a:normAutofit/>
          </a:bodyPr>
          <a:lstStyle/>
          <a:p>
            <a:r>
              <a:rPr lang="en-GB" sz="1600"/>
              <a:t>This area will explore on the role of our professions in ensuring we take a cultural reset to embrace nursing and midwifery, ensuring that the professions have a culture which prioritises kindness and the essentials of care, how we foster a collaborative, person-centred culture across all levels of the health and care system, and how we support the health and wellbeing of our professions. </a:t>
            </a:r>
          </a:p>
        </p:txBody>
      </p:sp>
      <p:sp>
        <p:nvSpPr>
          <p:cNvPr id="6" name="Text Placeholder 5">
            <a:extLst>
              <a:ext uri="{FF2B5EF4-FFF2-40B4-BE49-F238E27FC236}">
                <a16:creationId xmlns:a16="http://schemas.microsoft.com/office/drawing/2014/main" id="{7CBE9435-683E-B0DA-CF10-7A1E9D1BBD22}"/>
              </a:ext>
            </a:extLst>
          </p:cNvPr>
          <p:cNvSpPr>
            <a:spLocks noGrp="1"/>
          </p:cNvSpPr>
          <p:nvPr>
            <p:ph type="body" sz="quarter" idx="13"/>
          </p:nvPr>
        </p:nvSpPr>
        <p:spPr>
          <a:xfrm>
            <a:off x="645815" y="1234571"/>
            <a:ext cx="11012644" cy="577927"/>
          </a:xfrm>
        </p:spPr>
        <p:txBody>
          <a:bodyPr/>
          <a:lstStyle/>
          <a:p>
            <a:pPr>
              <a:lnSpc>
                <a:spcPct val="100000"/>
              </a:lnSpc>
              <a:spcAft>
                <a:spcPts val="1200"/>
              </a:spcAft>
              <a:buClr>
                <a:schemeClr val="accent6"/>
              </a:buClr>
            </a:pPr>
            <a:r>
              <a:rPr lang="en-GB" sz="2000"/>
              <a:t>The Challenge:</a:t>
            </a:r>
            <a:r>
              <a:rPr lang="en-GB" sz="2000" b="0"/>
              <a:t> There is a need to create a more inclusive and motivated workforce through a culture of lifelong learning and career growth recognising that how people feel in the workplace directly affects how people are cared for. A strong professional culture is foundational to our professions. It shapes how our professions work with colleagues and the people they care for. </a:t>
            </a:r>
          </a:p>
        </p:txBody>
      </p:sp>
      <p:sp>
        <p:nvSpPr>
          <p:cNvPr id="2" name="Rectangle: Rounded Corners 1">
            <a:extLst>
              <a:ext uri="{FF2B5EF4-FFF2-40B4-BE49-F238E27FC236}">
                <a16:creationId xmlns:a16="http://schemas.microsoft.com/office/drawing/2014/main" id="{9C4DC154-3BE5-D687-0FB3-29ED181C7181}"/>
              </a:ext>
            </a:extLst>
          </p:cNvPr>
          <p:cNvSpPr/>
          <p:nvPr/>
        </p:nvSpPr>
        <p:spPr>
          <a:xfrm>
            <a:off x="373964" y="4990607"/>
            <a:ext cx="11444072" cy="1031333"/>
          </a:xfrm>
          <a:prstGeom prst="roundRect">
            <a:avLst/>
          </a:prstGeom>
          <a:solidFill>
            <a:srgbClr val="616265">
              <a:lumMod val="60000"/>
              <a:lumOff val="40000"/>
            </a:srgbClr>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do you see as the opportunities for nursing and midwifery in this area?</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are the barriers to delivery in this space?  </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1600" b="1" i="0" u="none" strike="noStrike" kern="0" cap="none" spc="0" normalizeH="0" baseline="0" noProof="0">
                <a:ln>
                  <a:noFill/>
                </a:ln>
                <a:solidFill>
                  <a:prstClr val="white"/>
                </a:solidFill>
                <a:effectLst/>
                <a:uLnTx/>
                <a:uFillTx/>
                <a:latin typeface="Arial" panose="020B0604020202020204"/>
                <a:ea typeface="+mn-ea"/>
                <a:cs typeface="+mn-cs"/>
              </a:rPr>
              <a:t>What would you expect to see included in this area of the professional strategy for nursing and midwifery? </a:t>
            </a:r>
          </a:p>
        </p:txBody>
      </p:sp>
    </p:spTree>
    <p:extLst>
      <p:ext uri="{BB962C8B-B14F-4D97-AF65-F5344CB8AC3E}">
        <p14:creationId xmlns:p14="http://schemas.microsoft.com/office/powerpoint/2010/main" val="1213507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49F75F3-64D7-789F-B20E-EED30FFA554D}"/>
              </a:ext>
            </a:extLst>
          </p:cNvPr>
          <p:cNvSpPr>
            <a:spLocks noGrp="1"/>
          </p:cNvSpPr>
          <p:nvPr>
            <p:ph type="body" sz="quarter" idx="13"/>
          </p:nvPr>
        </p:nvSpPr>
        <p:spPr>
          <a:xfrm>
            <a:off x="432000" y="1395272"/>
            <a:ext cx="11050700" cy="1250946"/>
          </a:xfrm>
        </p:spPr>
        <p:txBody>
          <a:bodyPr numCol="1"/>
          <a:lstStyle/>
          <a:p>
            <a:r>
              <a:rPr lang="en-GB" dirty="0"/>
              <a:t>We really appreciate the time you have taken to have these discussions.</a:t>
            </a:r>
          </a:p>
          <a:p>
            <a:endParaRPr lang="en-GB" dirty="0"/>
          </a:p>
          <a:p>
            <a:r>
              <a:rPr lang="en-GB" dirty="0"/>
              <a:t>So we can ensure we capture all feedback please ensure you submit the outputs of your conversations to the </a:t>
            </a:r>
            <a:r>
              <a:rPr lang="en-GB" dirty="0">
                <a:hlinkClick r:id="rId2"/>
              </a:rPr>
              <a:t>online portal</a:t>
            </a:r>
            <a:r>
              <a:rPr lang="en-GB" dirty="0"/>
              <a:t>.</a:t>
            </a:r>
          </a:p>
        </p:txBody>
      </p:sp>
      <p:sp>
        <p:nvSpPr>
          <p:cNvPr id="4" name="Title 3">
            <a:extLst>
              <a:ext uri="{FF2B5EF4-FFF2-40B4-BE49-F238E27FC236}">
                <a16:creationId xmlns:a16="http://schemas.microsoft.com/office/drawing/2014/main" id="{54BFCCE2-AE78-2C3D-1FFB-DE4274DFCD8F}"/>
              </a:ext>
            </a:extLst>
          </p:cNvPr>
          <p:cNvSpPr>
            <a:spLocks noGrp="1"/>
          </p:cNvSpPr>
          <p:nvPr>
            <p:ph type="title"/>
          </p:nvPr>
        </p:nvSpPr>
        <p:spPr/>
        <p:txBody>
          <a:bodyPr numCol="1"/>
          <a:lstStyle/>
          <a:p>
            <a:r>
              <a:rPr lang="en-GB"/>
              <a:t>Submitting your feedback</a:t>
            </a:r>
          </a:p>
        </p:txBody>
      </p:sp>
    </p:spTree>
    <p:extLst>
      <p:ext uri="{BB962C8B-B14F-4D97-AF65-F5344CB8AC3E}">
        <p14:creationId xmlns:p14="http://schemas.microsoft.com/office/powerpoint/2010/main" val="1147996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66EAB-EC39-5690-2AC9-066FF1D1C765}"/>
              </a:ext>
            </a:extLst>
          </p:cNvPr>
          <p:cNvSpPr>
            <a:spLocks noGrp="1"/>
          </p:cNvSpPr>
          <p:nvPr>
            <p:ph type="title"/>
          </p:nvPr>
        </p:nvSpPr>
        <p:spPr/>
        <p:txBody>
          <a:bodyPr/>
          <a:lstStyle/>
          <a:p>
            <a:r>
              <a:rPr lang="en-GB"/>
              <a:t>Next steps</a:t>
            </a:r>
          </a:p>
        </p:txBody>
      </p:sp>
      <p:sp>
        <p:nvSpPr>
          <p:cNvPr id="3" name="Content Placeholder 2">
            <a:extLst>
              <a:ext uri="{FF2B5EF4-FFF2-40B4-BE49-F238E27FC236}">
                <a16:creationId xmlns:a16="http://schemas.microsoft.com/office/drawing/2014/main" id="{3C7E078D-E760-E2FC-1E13-502D5D9DDF72}"/>
              </a:ext>
            </a:extLst>
          </p:cNvPr>
          <p:cNvSpPr>
            <a:spLocks noGrp="1"/>
          </p:cNvSpPr>
          <p:nvPr>
            <p:ph idx="1"/>
          </p:nvPr>
        </p:nvSpPr>
        <p:spPr>
          <a:xfrm>
            <a:off x="646758" y="1415778"/>
            <a:ext cx="10804024" cy="4587457"/>
          </a:xfrm>
        </p:spPr>
        <p:txBody>
          <a:bodyPr>
            <a:normAutofit/>
          </a:bodyPr>
          <a:lstStyle/>
          <a:p>
            <a:pPr marL="342900" indent="-342900">
              <a:buFont typeface="Arial" panose="020B0604020202020204" pitchFamily="34" charset="0"/>
              <a:buChar char="•"/>
            </a:pPr>
            <a:r>
              <a:rPr lang="en-GB" dirty="0"/>
              <a:t>These workshops are being held with groups of staff across the breadth of the professions, marking the start of the conversation. We’re initiating engagement with the professions and this process will be iterative so we can prioritise listening, build trust, and understand professional perspectives.</a:t>
            </a:r>
          </a:p>
          <a:p>
            <a:pPr marL="342900" indent="-342900">
              <a:buFont typeface="Arial" panose="020B0604020202020204" pitchFamily="34" charset="0"/>
              <a:buChar char="•"/>
            </a:pPr>
            <a:r>
              <a:rPr lang="en-GB" dirty="0"/>
              <a:t>Key points will be analysed to offer feedback on individual strategic themes to a series of working groups which are being led by relevant subject matter experts from across the professions.</a:t>
            </a:r>
          </a:p>
          <a:p>
            <a:pPr marL="342900" indent="-342900">
              <a:buFont typeface="Arial" panose="020B0604020202020204" pitchFamily="34" charset="0"/>
              <a:buChar char="•"/>
            </a:pPr>
            <a:r>
              <a:rPr lang="en-GB" dirty="0"/>
              <a:t>The working groups will make recommendations to CNO and their Strategic Advisory Board with a view to publishing the strategy in December 2025.</a:t>
            </a:r>
          </a:p>
          <a:p>
            <a:pPr marL="342900" indent="-342900">
              <a:buFont typeface="Arial" panose="020B0604020202020204" pitchFamily="34" charset="0"/>
              <a:buChar char="•"/>
            </a:pPr>
            <a:r>
              <a:rPr lang="en-GB" dirty="0"/>
              <a:t>We’ll use a test-and-learn approach to co-produce solutions – trialling ideas in practice, gathering feedback, and refining together.</a:t>
            </a:r>
          </a:p>
        </p:txBody>
      </p:sp>
    </p:spTree>
    <p:extLst>
      <p:ext uri="{BB962C8B-B14F-4D97-AF65-F5344CB8AC3E}">
        <p14:creationId xmlns:p14="http://schemas.microsoft.com/office/powerpoint/2010/main" val="1529146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81B848B-417D-27B0-BDE3-74CFC981D245}"/>
              </a:ext>
            </a:extLst>
          </p:cNvPr>
          <p:cNvSpPr/>
          <p:nvPr/>
        </p:nvSpPr>
        <p:spPr>
          <a:xfrm>
            <a:off x="616527" y="4468090"/>
            <a:ext cx="4828664" cy="18080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endParaRPr lang="en-GB" b="1" dirty="0">
              <a:cs typeface="Arial"/>
            </a:endParaRPr>
          </a:p>
          <a:p>
            <a:endParaRPr lang="en-GB" b="1" dirty="0"/>
          </a:p>
          <a:p>
            <a:endParaRPr lang="en-GB" b="1" dirty="0"/>
          </a:p>
          <a:p>
            <a:endParaRPr lang="en-GB" b="1" dirty="0"/>
          </a:p>
          <a:p>
            <a:r>
              <a:rPr lang="en-GB" b="1" dirty="0">
                <a:hlinkClick r:id="rId2"/>
              </a:rPr>
              <a:t>www.england.nhs.uk/nursingmidwifery/</a:t>
            </a:r>
            <a:r>
              <a:rPr lang="en-GB" b="1" dirty="0"/>
              <a:t> </a:t>
            </a:r>
          </a:p>
        </p:txBody>
      </p:sp>
    </p:spTree>
    <p:extLst>
      <p:ext uri="{BB962C8B-B14F-4D97-AF65-F5344CB8AC3E}">
        <p14:creationId xmlns:p14="http://schemas.microsoft.com/office/powerpoint/2010/main" val="1843845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92ADF5-56E2-FC73-2673-B72844D283F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2CE8CE74-B6D0-FD3A-720D-8D1C58FAB328}"/>
              </a:ext>
            </a:extLst>
          </p:cNvPr>
          <p:cNvSpPr>
            <a:spLocks noGrp="1"/>
          </p:cNvSpPr>
          <p:nvPr>
            <p:ph type="ctrTitle"/>
          </p:nvPr>
        </p:nvSpPr>
        <p:spPr>
          <a:xfrm>
            <a:off x="626726" y="2684677"/>
            <a:ext cx="9457074" cy="810244"/>
          </a:xfrm>
        </p:spPr>
        <p:txBody>
          <a:bodyPr/>
          <a:lstStyle/>
          <a:p>
            <a:r>
              <a:rPr lang="en-GB" dirty="0"/>
              <a:t>Professional Strategy for Nursing and Midwifery</a:t>
            </a:r>
          </a:p>
        </p:txBody>
      </p:sp>
      <p:sp>
        <p:nvSpPr>
          <p:cNvPr id="9" name="Subtitle 2">
            <a:extLst>
              <a:ext uri="{FF2B5EF4-FFF2-40B4-BE49-F238E27FC236}">
                <a16:creationId xmlns:a16="http://schemas.microsoft.com/office/drawing/2014/main" id="{D21CAD2A-2F42-411D-F4CB-77DE32A4213C}"/>
              </a:ext>
            </a:extLst>
          </p:cNvPr>
          <p:cNvSpPr txBox="1">
            <a:spLocks/>
          </p:cNvSpPr>
          <p:nvPr/>
        </p:nvSpPr>
        <p:spPr>
          <a:xfrm>
            <a:off x="626726" y="3689895"/>
            <a:ext cx="6363795" cy="896938"/>
          </a:xfrm>
          <a:prstGeom prst="rect">
            <a:avLst/>
          </a:prstGeom>
        </p:spPr>
        <p:txBody>
          <a:bodyPr vert="horz" lIns="0" tIns="0" rIns="0" bIns="0" rtlCol="0">
            <a:normAutofit/>
          </a:bodyPr>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accent6"/>
                </a:solidFill>
                <a:latin typeface="+mn-lt"/>
                <a:ea typeface="+mn-ea"/>
                <a:cs typeface="+mn-cs"/>
              </a:defRPr>
            </a:lvl1pPr>
            <a:lvl2pPr marL="357188" indent="0" algn="l" defTabSz="914400" rtl="0" eaLnBrk="1" latinLnBrk="0" hangingPunct="1">
              <a:lnSpc>
                <a:spcPct val="90000"/>
              </a:lnSpc>
              <a:spcBef>
                <a:spcPts val="500"/>
              </a:spcBef>
              <a:buFont typeface="Arial" panose="020B0604020202020204" pitchFamily="34" charset="0"/>
              <a:buNone/>
              <a:defRPr sz="2400" kern="1200">
                <a:solidFill>
                  <a:schemeClr val="accent2"/>
                </a:solidFill>
                <a:latin typeface="+mn-lt"/>
                <a:ea typeface="+mn-ea"/>
                <a:cs typeface="+mn-cs"/>
              </a:defRPr>
            </a:lvl2pPr>
            <a:lvl3pPr marL="714375" indent="0" algn="l" defTabSz="914400" rtl="0" eaLnBrk="1" latinLnBrk="0" hangingPunct="1">
              <a:lnSpc>
                <a:spcPct val="90000"/>
              </a:lnSpc>
              <a:spcBef>
                <a:spcPts val="500"/>
              </a:spcBef>
              <a:buFont typeface="Arial" panose="020B0604020202020204" pitchFamily="34" charset="0"/>
              <a:buNone/>
              <a:defRPr sz="2000" kern="1200">
                <a:solidFill>
                  <a:schemeClr val="accent2"/>
                </a:solidFill>
                <a:latin typeface="+mn-lt"/>
                <a:ea typeface="+mn-ea"/>
                <a:cs typeface="+mn-cs"/>
              </a:defRPr>
            </a:lvl3pPr>
            <a:lvl4pPr marL="1081087"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4pPr>
            <a:lvl5pPr marL="1438275"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a:t>Workshop: </a:t>
            </a:r>
            <a:r>
              <a:rPr lang="en-GB" b="1">
                <a:highlight>
                  <a:srgbClr val="FFFF00"/>
                </a:highlight>
              </a:rPr>
              <a:t>[Insert date &amp; time]</a:t>
            </a:r>
          </a:p>
        </p:txBody>
      </p:sp>
      <p:sp>
        <p:nvSpPr>
          <p:cNvPr id="2" name="Text Placeholder 8">
            <a:extLst>
              <a:ext uri="{FF2B5EF4-FFF2-40B4-BE49-F238E27FC236}">
                <a16:creationId xmlns:a16="http://schemas.microsoft.com/office/drawing/2014/main" id="{68C4B971-B7AB-7A24-C298-43E74C9FA918}"/>
              </a:ext>
            </a:extLst>
          </p:cNvPr>
          <p:cNvSpPr>
            <a:spLocks noGrp="1"/>
          </p:cNvSpPr>
          <p:nvPr/>
        </p:nvSpPr>
        <p:spPr>
          <a:xfrm>
            <a:off x="626726" y="5087358"/>
            <a:ext cx="6882935" cy="592674"/>
          </a:xfrm>
          <a:prstGeom prst="rect">
            <a:avLst/>
          </a:prstGeom>
        </p:spPr>
        <p:txBody>
          <a:bodyPr vert="horz" lIns="0" tIns="0" rIns="0" bIns="0" rtlCol="0">
            <a:normAutofit fontScale="77500" lnSpcReduction="20000"/>
          </a:bodyPr>
          <a:lstStyle>
            <a:lvl1pPr marL="0" indent="0" algn="l" defTabSz="914400" rtl="0" eaLnBrk="1" latinLnBrk="0" hangingPunct="1">
              <a:lnSpc>
                <a:spcPct val="100000"/>
              </a:lnSpc>
              <a:spcBef>
                <a:spcPts val="0"/>
              </a:spcBef>
              <a:buFont typeface="Arial" panose="020B0604020202020204" pitchFamily="34" charset="0"/>
              <a:buNone/>
              <a:defRPr sz="2400" kern="1200">
                <a:solidFill>
                  <a:schemeClr val="accent6"/>
                </a:solidFill>
                <a:latin typeface="+mn-lt"/>
                <a:ea typeface="+mn-ea"/>
                <a:cs typeface="+mn-cs"/>
              </a:defRPr>
            </a:lvl1pPr>
            <a:lvl2pPr marL="357188" indent="0" algn="l" defTabSz="914400" rtl="0" eaLnBrk="1" latinLnBrk="0" hangingPunct="1">
              <a:lnSpc>
                <a:spcPct val="90000"/>
              </a:lnSpc>
              <a:spcBef>
                <a:spcPts val="500"/>
              </a:spcBef>
              <a:buFont typeface="Arial" panose="020B0604020202020204" pitchFamily="34" charset="0"/>
              <a:buNone/>
              <a:defRPr sz="2400" kern="1200">
                <a:solidFill>
                  <a:schemeClr val="accent2"/>
                </a:solidFill>
                <a:latin typeface="+mn-lt"/>
                <a:ea typeface="+mn-ea"/>
                <a:cs typeface="+mn-cs"/>
              </a:defRPr>
            </a:lvl2pPr>
            <a:lvl3pPr marL="714375" indent="0" algn="l" defTabSz="914400" rtl="0" eaLnBrk="1" latinLnBrk="0" hangingPunct="1">
              <a:lnSpc>
                <a:spcPct val="90000"/>
              </a:lnSpc>
              <a:spcBef>
                <a:spcPts val="500"/>
              </a:spcBef>
              <a:buFont typeface="Arial" panose="020B0604020202020204" pitchFamily="34" charset="0"/>
              <a:buNone/>
              <a:defRPr sz="2000" kern="1200">
                <a:solidFill>
                  <a:schemeClr val="accent2"/>
                </a:solidFill>
                <a:latin typeface="+mn-lt"/>
                <a:ea typeface="+mn-ea"/>
                <a:cs typeface="+mn-cs"/>
              </a:defRPr>
            </a:lvl3pPr>
            <a:lvl4pPr marL="1081087"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4pPr>
            <a:lvl5pPr marL="1438275" indent="0" algn="l" defTabSz="914400" rtl="0" eaLnBrk="1" latinLnBrk="0" hangingPunct="1">
              <a:lnSpc>
                <a:spcPct val="90000"/>
              </a:lnSpc>
              <a:spcBef>
                <a:spcPts val="500"/>
              </a:spcBef>
              <a:buFont typeface="Arial" panose="020B0604020202020204" pitchFamily="34" charset="0"/>
              <a:buNone/>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a:t>Presented by:</a:t>
            </a:r>
            <a:br>
              <a:rPr lang="en-GB"/>
            </a:br>
            <a:r>
              <a:rPr lang="en-GB" b="1">
                <a:highlight>
                  <a:srgbClr val="FFFF00"/>
                </a:highlight>
              </a:rPr>
              <a:t>[Name]</a:t>
            </a:r>
          </a:p>
        </p:txBody>
      </p:sp>
    </p:spTree>
    <p:extLst>
      <p:ext uri="{BB962C8B-B14F-4D97-AF65-F5344CB8AC3E}">
        <p14:creationId xmlns:p14="http://schemas.microsoft.com/office/powerpoint/2010/main" val="1007925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080888-40F3-0F3F-23C9-EB7B805918ED}"/>
              </a:ext>
            </a:extLst>
          </p:cNvPr>
          <p:cNvSpPr>
            <a:spLocks noGrp="1"/>
          </p:cNvSpPr>
          <p:nvPr>
            <p:ph type="body" sz="quarter" idx="13"/>
          </p:nvPr>
        </p:nvSpPr>
        <p:spPr>
          <a:xfrm>
            <a:off x="432000" y="1334163"/>
            <a:ext cx="11050700" cy="1190376"/>
          </a:xfrm>
        </p:spPr>
        <p:txBody>
          <a:bodyPr numCol="1"/>
          <a:lstStyle/>
          <a:p>
            <a:r>
              <a:rPr lang="en-GB"/>
              <a:t>Introductions: </a:t>
            </a:r>
            <a:r>
              <a:rPr lang="en-GB" b="0"/>
              <a:t>Take a moment to introduce yourself. Use the chat box or go round the room to share your name and why you decided to join the session today.</a:t>
            </a:r>
          </a:p>
        </p:txBody>
      </p:sp>
      <p:sp>
        <p:nvSpPr>
          <p:cNvPr id="4" name="Title 3">
            <a:extLst>
              <a:ext uri="{FF2B5EF4-FFF2-40B4-BE49-F238E27FC236}">
                <a16:creationId xmlns:a16="http://schemas.microsoft.com/office/drawing/2014/main" id="{FE05CDE8-48CE-851A-4BD8-B7E73B59E191}"/>
              </a:ext>
            </a:extLst>
          </p:cNvPr>
          <p:cNvSpPr>
            <a:spLocks noGrp="1"/>
          </p:cNvSpPr>
          <p:nvPr>
            <p:ph type="title"/>
          </p:nvPr>
        </p:nvSpPr>
        <p:spPr/>
        <p:txBody>
          <a:bodyPr/>
          <a:lstStyle/>
          <a:p>
            <a:r>
              <a:rPr lang="en-GB"/>
              <a:t>Co-production: working together in this session</a:t>
            </a:r>
          </a:p>
        </p:txBody>
      </p:sp>
      <p:sp>
        <p:nvSpPr>
          <p:cNvPr id="5" name="Rectangle 4">
            <a:extLst>
              <a:ext uri="{FF2B5EF4-FFF2-40B4-BE49-F238E27FC236}">
                <a16:creationId xmlns:a16="http://schemas.microsoft.com/office/drawing/2014/main" id="{BDD52CB5-2EE4-C6EA-D738-C1F3F9C8A8E2}"/>
              </a:ext>
            </a:extLst>
          </p:cNvPr>
          <p:cNvSpPr/>
          <p:nvPr/>
        </p:nvSpPr>
        <p:spPr>
          <a:xfrm>
            <a:off x="431999" y="3641517"/>
            <a:ext cx="3628800" cy="2613510"/>
          </a:xfrm>
          <a:prstGeom prst="rect">
            <a:avLst/>
          </a:prstGeom>
          <a:no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2000" b="1"/>
              <a:t>There are no silly questions or comments</a:t>
            </a:r>
          </a:p>
          <a:p>
            <a:endParaRPr lang="en-GB" sz="2000" b="1"/>
          </a:p>
          <a:p>
            <a:r>
              <a:rPr lang="en-GB" sz="1600"/>
              <a:t>Please ask if you aren’t sure about something.</a:t>
            </a:r>
          </a:p>
        </p:txBody>
      </p:sp>
      <p:sp>
        <p:nvSpPr>
          <p:cNvPr id="10" name="Rectangle 9">
            <a:extLst>
              <a:ext uri="{FF2B5EF4-FFF2-40B4-BE49-F238E27FC236}">
                <a16:creationId xmlns:a16="http://schemas.microsoft.com/office/drawing/2014/main" id="{72ED3843-B364-81E6-1C3D-29D32CBB8F6E}"/>
              </a:ext>
            </a:extLst>
          </p:cNvPr>
          <p:cNvSpPr/>
          <p:nvPr/>
        </p:nvSpPr>
        <p:spPr>
          <a:xfrm>
            <a:off x="4281599" y="3641516"/>
            <a:ext cx="3628800" cy="2613510"/>
          </a:xfrm>
          <a:prstGeom prst="rect">
            <a:avLst/>
          </a:prstGeom>
          <a:no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2000" b="1"/>
              <a:t>Respect each other’s views</a:t>
            </a:r>
          </a:p>
          <a:p>
            <a:endParaRPr lang="en-GB" sz="2000" b="1"/>
          </a:p>
          <a:p>
            <a:r>
              <a:rPr lang="en-GB" sz="1600"/>
              <a:t>Not everyone here will think the same thing. If you disagree with someone, please share that but always be respectful.</a:t>
            </a:r>
          </a:p>
        </p:txBody>
      </p:sp>
      <p:sp>
        <p:nvSpPr>
          <p:cNvPr id="12" name="Rectangle 11">
            <a:extLst>
              <a:ext uri="{FF2B5EF4-FFF2-40B4-BE49-F238E27FC236}">
                <a16:creationId xmlns:a16="http://schemas.microsoft.com/office/drawing/2014/main" id="{8FD37D86-7C59-5946-8096-9FAFEDC5DFB8}"/>
              </a:ext>
            </a:extLst>
          </p:cNvPr>
          <p:cNvSpPr/>
          <p:nvPr/>
        </p:nvSpPr>
        <p:spPr>
          <a:xfrm>
            <a:off x="8150491" y="3641515"/>
            <a:ext cx="3628800" cy="2613510"/>
          </a:xfrm>
          <a:prstGeom prst="rect">
            <a:avLst/>
          </a:prstGeom>
          <a:no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2000" b="1"/>
              <a:t>Give time for everyone to speak</a:t>
            </a:r>
          </a:p>
          <a:p>
            <a:endParaRPr lang="en-GB" sz="2000" b="1"/>
          </a:p>
          <a:p>
            <a:r>
              <a:rPr lang="en-GB" sz="1600"/>
              <a:t>We will make sure we finish on time and cover everything we are here to talk about. The facilitator might politely move the conversation on if  time is short, or to hear what others have to say.</a:t>
            </a:r>
          </a:p>
        </p:txBody>
      </p:sp>
      <p:grpSp>
        <p:nvGrpSpPr>
          <p:cNvPr id="16" name="Group 15">
            <a:extLst>
              <a:ext uri="{FF2B5EF4-FFF2-40B4-BE49-F238E27FC236}">
                <a16:creationId xmlns:a16="http://schemas.microsoft.com/office/drawing/2014/main" id="{A67A1A21-514B-9225-FDBB-A1D5D077607D}"/>
              </a:ext>
            </a:extLst>
          </p:cNvPr>
          <p:cNvGrpSpPr/>
          <p:nvPr/>
        </p:nvGrpSpPr>
        <p:grpSpPr>
          <a:xfrm>
            <a:off x="432000" y="2776328"/>
            <a:ext cx="3628800" cy="805312"/>
            <a:chOff x="432000" y="2776328"/>
            <a:chExt cx="3628800" cy="805312"/>
          </a:xfrm>
        </p:grpSpPr>
        <p:sp>
          <p:nvSpPr>
            <p:cNvPr id="8" name="Flowchart: Delay 7">
              <a:extLst>
                <a:ext uri="{FF2B5EF4-FFF2-40B4-BE49-F238E27FC236}">
                  <a16:creationId xmlns:a16="http://schemas.microsoft.com/office/drawing/2014/main" id="{C6040E9A-599B-56E3-DA98-FEABBF5FD401}"/>
                </a:ext>
              </a:extLst>
            </p:cNvPr>
            <p:cNvSpPr/>
            <p:nvPr/>
          </p:nvSpPr>
          <p:spPr>
            <a:xfrm rot="16200000">
              <a:off x="1843745" y="1364585"/>
              <a:ext cx="805310" cy="3628800"/>
            </a:xfrm>
            <a:prstGeom prst="flowChartDelay">
              <a:avLst/>
            </a:prstGeom>
            <a:solidFill>
              <a:schemeClr val="accent5">
                <a:lumMod val="5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Graphic 14" descr="Questions with solid fill">
              <a:extLst>
                <a:ext uri="{FF2B5EF4-FFF2-40B4-BE49-F238E27FC236}">
                  <a16:creationId xmlns:a16="http://schemas.microsoft.com/office/drawing/2014/main" id="{FB87B4C9-767A-91EB-EEC3-BD351A0B038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72025" y="2776328"/>
              <a:ext cx="748747" cy="748747"/>
            </a:xfrm>
            <a:prstGeom prst="rect">
              <a:avLst/>
            </a:prstGeom>
          </p:spPr>
        </p:pic>
      </p:grpSp>
      <p:grpSp>
        <p:nvGrpSpPr>
          <p:cNvPr id="19" name="Group 18">
            <a:extLst>
              <a:ext uri="{FF2B5EF4-FFF2-40B4-BE49-F238E27FC236}">
                <a16:creationId xmlns:a16="http://schemas.microsoft.com/office/drawing/2014/main" id="{FD331A7E-4BE2-8FA9-CF18-F79003A10EBC}"/>
              </a:ext>
            </a:extLst>
          </p:cNvPr>
          <p:cNvGrpSpPr/>
          <p:nvPr/>
        </p:nvGrpSpPr>
        <p:grpSpPr>
          <a:xfrm>
            <a:off x="4281600" y="2776329"/>
            <a:ext cx="3628800" cy="805310"/>
            <a:chOff x="4281600" y="2776329"/>
            <a:chExt cx="3628800" cy="805310"/>
          </a:xfrm>
        </p:grpSpPr>
        <p:sp>
          <p:nvSpPr>
            <p:cNvPr id="11" name="Flowchart: Delay 10">
              <a:extLst>
                <a:ext uri="{FF2B5EF4-FFF2-40B4-BE49-F238E27FC236}">
                  <a16:creationId xmlns:a16="http://schemas.microsoft.com/office/drawing/2014/main" id="{B35A693C-1076-99FA-82DC-815BCEB53A0B}"/>
                </a:ext>
              </a:extLst>
            </p:cNvPr>
            <p:cNvSpPr/>
            <p:nvPr/>
          </p:nvSpPr>
          <p:spPr>
            <a:xfrm rot="16200000">
              <a:off x="5693345" y="1364584"/>
              <a:ext cx="805310" cy="3628800"/>
            </a:xfrm>
            <a:prstGeom prst="flowChartDelay">
              <a:avLst/>
            </a:prstGeom>
            <a:solidFill>
              <a:schemeClr val="accent5">
                <a:lumMod val="5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Graphic 17" descr="Comment Like with solid fill">
              <a:extLst>
                <a:ext uri="{FF2B5EF4-FFF2-40B4-BE49-F238E27FC236}">
                  <a16:creationId xmlns:a16="http://schemas.microsoft.com/office/drawing/2014/main" id="{7D29E3DB-7969-F5D9-C80E-BD393630619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721599" y="2804583"/>
              <a:ext cx="748800" cy="748800"/>
            </a:xfrm>
            <a:prstGeom prst="rect">
              <a:avLst/>
            </a:prstGeom>
          </p:spPr>
        </p:pic>
      </p:grpSp>
      <p:grpSp>
        <p:nvGrpSpPr>
          <p:cNvPr id="22" name="Group 21">
            <a:extLst>
              <a:ext uri="{FF2B5EF4-FFF2-40B4-BE49-F238E27FC236}">
                <a16:creationId xmlns:a16="http://schemas.microsoft.com/office/drawing/2014/main" id="{0E0FEEE3-B036-C6C5-3332-439CC2E0F055}"/>
              </a:ext>
            </a:extLst>
          </p:cNvPr>
          <p:cNvGrpSpPr/>
          <p:nvPr/>
        </p:nvGrpSpPr>
        <p:grpSpPr>
          <a:xfrm>
            <a:off x="8150492" y="2776328"/>
            <a:ext cx="3628800" cy="805310"/>
            <a:chOff x="8150492" y="2776328"/>
            <a:chExt cx="3628800" cy="805310"/>
          </a:xfrm>
        </p:grpSpPr>
        <p:sp>
          <p:nvSpPr>
            <p:cNvPr id="13" name="Flowchart: Delay 12">
              <a:extLst>
                <a:ext uri="{FF2B5EF4-FFF2-40B4-BE49-F238E27FC236}">
                  <a16:creationId xmlns:a16="http://schemas.microsoft.com/office/drawing/2014/main" id="{4658DB2F-1984-DDEE-9C53-EE2327384AEC}"/>
                </a:ext>
              </a:extLst>
            </p:cNvPr>
            <p:cNvSpPr/>
            <p:nvPr/>
          </p:nvSpPr>
          <p:spPr>
            <a:xfrm rot="16200000">
              <a:off x="9562237" y="1364583"/>
              <a:ext cx="805310" cy="3628800"/>
            </a:xfrm>
            <a:prstGeom prst="flowChartDelay">
              <a:avLst/>
            </a:prstGeom>
            <a:solidFill>
              <a:schemeClr val="accent5">
                <a:lumMod val="5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Graphic 20" descr="Watch with solid fill">
              <a:extLst>
                <a:ext uri="{FF2B5EF4-FFF2-40B4-BE49-F238E27FC236}">
                  <a16:creationId xmlns:a16="http://schemas.microsoft.com/office/drawing/2014/main" id="{3DF959AB-7300-55F4-46FF-E3F8D591D5C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590491" y="2792890"/>
              <a:ext cx="748800" cy="748800"/>
            </a:xfrm>
            <a:prstGeom prst="rect">
              <a:avLst/>
            </a:prstGeom>
          </p:spPr>
        </p:pic>
      </p:grpSp>
    </p:spTree>
    <p:extLst>
      <p:ext uri="{BB962C8B-B14F-4D97-AF65-F5344CB8AC3E}">
        <p14:creationId xmlns:p14="http://schemas.microsoft.com/office/powerpoint/2010/main" val="2862468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C4E98EF-F01E-8373-061E-A26F6E1C71A7}"/>
              </a:ext>
            </a:extLst>
          </p:cNvPr>
          <p:cNvSpPr>
            <a:spLocks noGrp="1"/>
          </p:cNvSpPr>
          <p:nvPr>
            <p:ph type="body" sz="quarter" idx="14"/>
          </p:nvPr>
        </p:nvSpPr>
        <p:spPr>
          <a:xfrm>
            <a:off x="599916" y="986004"/>
            <a:ext cx="10992167" cy="3798333"/>
          </a:xfrm>
        </p:spPr>
        <p:txBody>
          <a:bodyPr vert="horz" lIns="91440" tIns="45720" rIns="91440" bIns="45720" rtlCol="0" anchor="t">
            <a:noAutofit/>
          </a:bodyPr>
          <a:lstStyle/>
          <a:p>
            <a:pPr>
              <a:lnSpc>
                <a:spcPct val="115000"/>
              </a:lnSpc>
              <a:spcAft>
                <a:spcPts val="800"/>
              </a:spcAft>
              <a:buNone/>
            </a:pPr>
            <a:r>
              <a:rPr lang="en-GB" sz="1400" kern="100" dirty="0">
                <a:effectLst/>
                <a:latin typeface="Arial" panose="020B0604020202020204" pitchFamily="34" charset="0"/>
                <a:ea typeface="Aptos" panose="020B0004020202020204" pitchFamily="34" charset="0"/>
                <a:cs typeface="Arial" panose="020B0604020202020204" pitchFamily="34" charset="0"/>
              </a:rPr>
              <a:t>“The Professional Strategy for Nursing and Midwifery in England represents a defining moment for our professions – a collective opportunity to shape the next era of nursing and midwifery practice, education, research and leadership.</a:t>
            </a:r>
          </a:p>
          <a:p>
            <a:pPr>
              <a:lnSpc>
                <a:spcPct val="115000"/>
              </a:lnSpc>
              <a:spcAft>
                <a:spcPts val="800"/>
              </a:spcAft>
              <a:buNone/>
            </a:pPr>
            <a:r>
              <a:rPr lang="en-GB" sz="1400" kern="100" dirty="0">
                <a:effectLst/>
                <a:latin typeface="Arial" panose="020B0604020202020204" pitchFamily="34" charset="0"/>
                <a:ea typeface="Aptos" panose="020B0004020202020204" pitchFamily="34" charset="0"/>
                <a:cs typeface="Arial" panose="020B0604020202020204" pitchFamily="34" charset="0"/>
              </a:rPr>
              <a:t>“Nurses, midwives and nursing associates are at the heart of every community. This strategy will set out a long-term vision for our professions, recognising our vital role in transforming health and care to meet the needs of our changing population, supporting the health service to reform, including elective care and reduce waiting lists, and improving the health of our nation, now and for the future.    </a:t>
            </a:r>
          </a:p>
          <a:p>
            <a:pPr>
              <a:lnSpc>
                <a:spcPct val="115000"/>
              </a:lnSpc>
              <a:spcAft>
                <a:spcPts val="800"/>
              </a:spcAft>
              <a:buNone/>
            </a:pPr>
            <a:r>
              <a:rPr lang="en-GB" sz="1400" kern="100" dirty="0">
                <a:effectLst/>
                <a:latin typeface="Arial" panose="020B0604020202020204" pitchFamily="34" charset="0"/>
                <a:ea typeface="Aptos" panose="020B0004020202020204" pitchFamily="34" charset="0"/>
                <a:cs typeface="Arial" panose="020B0604020202020204" pitchFamily="34" charset="0"/>
              </a:rPr>
              <a:t>“From career development to flexible opportunities and wellbeing – this strategy will also set out how we will better support colleagues throughout their careers and ensure that nursing and midwifery are modern careers of choice for more people.</a:t>
            </a:r>
          </a:p>
          <a:p>
            <a:pPr>
              <a:lnSpc>
                <a:spcPct val="115000"/>
              </a:lnSpc>
              <a:spcAft>
                <a:spcPts val="800"/>
              </a:spcAft>
              <a:buNone/>
            </a:pPr>
            <a:r>
              <a:rPr lang="en-GB" sz="1400" kern="100" dirty="0">
                <a:effectLst/>
                <a:latin typeface="Arial" panose="020B0604020202020204" pitchFamily="34" charset="0"/>
                <a:ea typeface="Aptos" panose="020B0004020202020204" pitchFamily="34" charset="0"/>
                <a:cs typeface="Arial" panose="020B0604020202020204" pitchFamily="34" charset="0"/>
              </a:rPr>
              <a:t>“I am urging all nurses, midwives, nursing associates – wherever you work, and whatever stage of your career you’re at, including students and newly qualified colleagues – to please get involved. Together, we can set out a compelling vision for the future of our professions in England.”</a:t>
            </a:r>
            <a:endParaRPr lang="en-GB" sz="1400" dirty="0"/>
          </a:p>
        </p:txBody>
      </p:sp>
      <p:sp>
        <p:nvSpPr>
          <p:cNvPr id="3" name="Text Placeholder 2">
            <a:extLst>
              <a:ext uri="{FF2B5EF4-FFF2-40B4-BE49-F238E27FC236}">
                <a16:creationId xmlns:a16="http://schemas.microsoft.com/office/drawing/2014/main" id="{5040D74E-3543-C3A1-C1FC-32597C0F04CD}"/>
              </a:ext>
            </a:extLst>
          </p:cNvPr>
          <p:cNvSpPr>
            <a:spLocks noGrp="1"/>
          </p:cNvSpPr>
          <p:nvPr>
            <p:ph type="body" sz="quarter" idx="13"/>
          </p:nvPr>
        </p:nvSpPr>
        <p:spPr>
          <a:xfrm>
            <a:off x="768365" y="5363978"/>
            <a:ext cx="7503849" cy="712144"/>
          </a:xfrm>
        </p:spPr>
        <p:txBody>
          <a:bodyPr>
            <a:normAutofit fontScale="77500" lnSpcReduction="20000"/>
          </a:bodyPr>
          <a:lstStyle/>
          <a:p>
            <a:r>
              <a:rPr lang="en-GB">
                <a:solidFill>
                  <a:schemeClr val="accent6"/>
                </a:solidFill>
              </a:rPr>
              <a:t>Duncan Burton, </a:t>
            </a:r>
          </a:p>
          <a:p>
            <a:r>
              <a:rPr lang="en-GB">
                <a:solidFill>
                  <a:schemeClr val="accent6"/>
                </a:solidFill>
              </a:rPr>
              <a:t>Chief Nursing Officer for England</a:t>
            </a:r>
          </a:p>
        </p:txBody>
      </p:sp>
      <p:pic>
        <p:nvPicPr>
          <p:cNvPr id="5" name="Picture 4">
            <a:extLst>
              <a:ext uri="{FF2B5EF4-FFF2-40B4-BE49-F238E27FC236}">
                <a16:creationId xmlns:a16="http://schemas.microsoft.com/office/drawing/2014/main" id="{23FDC539-4DDA-098A-4F64-809E64DD8D16}"/>
              </a:ext>
            </a:extLst>
          </p:cNvPr>
          <p:cNvPicPr>
            <a:picLocks noChangeAspect="1"/>
          </p:cNvPicPr>
          <p:nvPr/>
        </p:nvPicPr>
        <p:blipFill>
          <a:blip r:embed="rId2"/>
          <a:stretch>
            <a:fillRect/>
          </a:stretch>
        </p:blipFill>
        <p:spPr>
          <a:xfrm>
            <a:off x="9399359" y="4954835"/>
            <a:ext cx="1454225" cy="1530429"/>
          </a:xfrm>
          <a:prstGeom prst="rect">
            <a:avLst/>
          </a:prstGeom>
        </p:spPr>
      </p:pic>
    </p:spTree>
    <p:extLst>
      <p:ext uri="{BB962C8B-B14F-4D97-AF65-F5344CB8AC3E}">
        <p14:creationId xmlns:p14="http://schemas.microsoft.com/office/powerpoint/2010/main" val="3505812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C6202811-E2A4-129F-11B3-1F11781E9C13}"/>
              </a:ext>
            </a:extLst>
          </p:cNvPr>
          <p:cNvSpPr txBox="1">
            <a:spLocks noGrp="1"/>
          </p:cNvSpPr>
          <p:nvPr>
            <p:ph type="title" idx="4294967295"/>
          </p:nvPr>
        </p:nvSpPr>
        <p:spPr>
          <a:xfrm>
            <a:off x="626727" y="1566663"/>
            <a:ext cx="10515600" cy="1325563"/>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5400" b="1" kern="1200" spc="-3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800" b="1" i="0" u="none" strike="noStrike" kern="1200" cap="none" spc="-30" normalizeH="0" baseline="0" noProof="0">
                <a:ln>
                  <a:noFill/>
                </a:ln>
                <a:solidFill>
                  <a:schemeClr val="tx1"/>
                </a:solidFill>
                <a:effectLst/>
                <a:uLnTx/>
                <a:uFillTx/>
                <a:latin typeface="+mj-lt"/>
                <a:ea typeface="+mj-ea"/>
                <a:cs typeface="+mj-cs"/>
              </a:rPr>
              <a:t>A changing context for our professions</a:t>
            </a:r>
          </a:p>
        </p:txBody>
      </p:sp>
    </p:spTree>
    <p:extLst>
      <p:ext uri="{BB962C8B-B14F-4D97-AF65-F5344CB8AC3E}">
        <p14:creationId xmlns:p14="http://schemas.microsoft.com/office/powerpoint/2010/main" val="4127165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2D3773E-37CE-D896-E455-7D036F0F4E68}"/>
              </a:ext>
            </a:extLst>
          </p:cNvPr>
          <p:cNvSpPr>
            <a:spLocks noGrp="1"/>
          </p:cNvSpPr>
          <p:nvPr>
            <p:ph idx="1"/>
          </p:nvPr>
        </p:nvSpPr>
        <p:spPr>
          <a:xfrm>
            <a:off x="4134678" y="390939"/>
            <a:ext cx="7887869" cy="6076122"/>
          </a:xfrm>
        </p:spPr>
        <p:txBody>
          <a:bodyPr vert="horz" lIns="0" tIns="0" rIns="0" bIns="0" rtlCol="0" anchor="t">
            <a:normAutofit lnSpcReduction="10000"/>
          </a:bodyPr>
          <a:lstStyle/>
          <a:p>
            <a:pPr marL="342900" indent="-342900" fontAlgn="base">
              <a:buFont typeface="Arial" panose="020B0604020202020204" pitchFamily="34" charset="0"/>
              <a:buChar char="•"/>
            </a:pPr>
            <a:r>
              <a:rPr lang="en-GB" sz="1800" b="1" dirty="0"/>
              <a:t>Demand</a:t>
            </a:r>
            <a:r>
              <a:rPr lang="en-GB" sz="1800" dirty="0"/>
              <a:t> for healthcare continues to grow. The population is aging and there is increasing complex co-morbidity. A global shortage of health and care professionals, challenges timely access to care when needed.</a:t>
            </a:r>
            <a:r>
              <a:rPr lang="en-US" sz="1800" dirty="0"/>
              <a:t>​ This continues to expose and exacerbate inequalities.</a:t>
            </a:r>
            <a:endParaRPr lang="en-GB" sz="1800" dirty="0"/>
          </a:p>
          <a:p>
            <a:pPr marL="342900" indent="-342900" fontAlgn="base">
              <a:buFont typeface="Arial" panose="020B0604020202020204" pitchFamily="34" charset="0"/>
              <a:buChar char="•"/>
            </a:pPr>
            <a:r>
              <a:rPr lang="en-GB" sz="1800" b="1" dirty="0"/>
              <a:t>Generational changes </a:t>
            </a:r>
            <a:r>
              <a:rPr lang="en-GB" sz="1800" dirty="0"/>
              <a:t>are emerging with people increasingly looking monitor and take control of their own health with a variety of apps and wearables across a globalised marketplace on their smart devices.</a:t>
            </a:r>
            <a:r>
              <a:rPr lang="en-US" sz="1800" dirty="0"/>
              <a:t>​ This is vastly altering public expectations of services and professionals.</a:t>
            </a:r>
          </a:p>
          <a:p>
            <a:pPr marL="342900" indent="-342900" fontAlgn="base">
              <a:buFont typeface="Arial" panose="020B0604020202020204" pitchFamily="34" charset="0"/>
              <a:buChar char="•"/>
            </a:pPr>
            <a:r>
              <a:rPr lang="en-GB" sz="1800" dirty="0"/>
              <a:t>The development of </a:t>
            </a:r>
            <a:r>
              <a:rPr lang="en-GB" sz="1800" b="1" dirty="0"/>
              <a:t>artificial intelligence </a:t>
            </a:r>
            <a:r>
              <a:rPr lang="en-GB" sz="1800" dirty="0"/>
              <a:t>has huge potential to automate the routine and overcome traditional barriers, driving productivity and freeing up our workforce to focus on what matters most to those they serve</a:t>
            </a:r>
            <a:r>
              <a:rPr lang="en-US" sz="1800" dirty="0"/>
              <a:t>​. The </a:t>
            </a:r>
            <a:r>
              <a:rPr lang="en-US" sz="1800" b="1" dirty="0"/>
              <a:t>digital revolution </a:t>
            </a:r>
            <a:r>
              <a:rPr lang="en-US" sz="1800" dirty="0"/>
              <a:t>will support increasingly integrated services and allow those working in the system to focus more on innovations.</a:t>
            </a:r>
          </a:p>
          <a:p>
            <a:pPr marL="342900" indent="-342900" fontAlgn="base">
              <a:buFont typeface="Arial" panose="020B0604020202020204" pitchFamily="34" charset="0"/>
              <a:buChar char="•"/>
            </a:pPr>
            <a:r>
              <a:rPr lang="en-GB" sz="1800" dirty="0"/>
              <a:t>Advances in </a:t>
            </a:r>
            <a:r>
              <a:rPr lang="en-GB" sz="1800" b="1" dirty="0"/>
              <a:t>genomics</a:t>
            </a:r>
            <a:r>
              <a:rPr lang="en-GB" sz="1800" dirty="0"/>
              <a:t> and precision medicine as well as predictive analysis can transform how systems can deliver personalised pre-emptive care.</a:t>
            </a:r>
          </a:p>
          <a:p>
            <a:pPr marL="342900" indent="-342900" fontAlgn="base">
              <a:buFont typeface="Arial" panose="020B0604020202020204" pitchFamily="34" charset="0"/>
              <a:buChar char="•"/>
            </a:pPr>
            <a:r>
              <a:rPr lang="en-GB" sz="1800" b="1" dirty="0"/>
              <a:t>Wider global health shifts </a:t>
            </a:r>
            <a:r>
              <a:rPr lang="en-GB" sz="1800" dirty="0"/>
              <a:t>including the rise of infectious diseases, anti-microbial resistance, widening health inequalities and the impacts of wider environmental health issues. are challenging health and care systems and the populations they serve.</a:t>
            </a:r>
            <a:r>
              <a:rPr lang="en-US" sz="1800" dirty="0"/>
              <a:t>​</a:t>
            </a:r>
          </a:p>
          <a:p>
            <a:pPr marL="342900" indent="-342900" fontAlgn="base">
              <a:buFont typeface="Arial" panose="020B0604020202020204" pitchFamily="34" charset="0"/>
              <a:buChar char="•"/>
            </a:pPr>
            <a:r>
              <a:rPr lang="en-GB" sz="1800" dirty="0"/>
              <a:t>The </a:t>
            </a:r>
            <a:r>
              <a:rPr lang="en-GB" sz="1800" b="1" dirty="0"/>
              <a:t>Fit for the Future 10 Year Health Plan for England</a:t>
            </a:r>
            <a:r>
              <a:rPr lang="en-GB" sz="1800" dirty="0"/>
              <a:t>, has highlighted the government’s commitment to reflecting this evolution. </a:t>
            </a:r>
          </a:p>
        </p:txBody>
      </p:sp>
      <p:sp>
        <p:nvSpPr>
          <p:cNvPr id="6" name="TextBox 5">
            <a:extLst>
              <a:ext uri="{FF2B5EF4-FFF2-40B4-BE49-F238E27FC236}">
                <a16:creationId xmlns:a16="http://schemas.microsoft.com/office/drawing/2014/main" id="{7C6D7449-87B7-892E-D739-E45F9B41320E}"/>
              </a:ext>
            </a:extLst>
          </p:cNvPr>
          <p:cNvSpPr txBox="1"/>
          <p:nvPr/>
        </p:nvSpPr>
        <p:spPr>
          <a:xfrm>
            <a:off x="169453" y="1166842"/>
            <a:ext cx="3955774" cy="4524315"/>
          </a:xfrm>
          <a:prstGeom prst="rect">
            <a:avLst/>
          </a:prstGeom>
          <a:noFill/>
        </p:spPr>
        <p:txBody>
          <a:bodyPr wrap="square" rtlCol="0">
            <a:spAutoFit/>
          </a:bodyPr>
          <a:lstStyle/>
          <a:p>
            <a:r>
              <a:rPr lang="en-GB" sz="2400" b="1" dirty="0">
                <a:solidFill>
                  <a:schemeClr val="accent6"/>
                </a:solidFill>
              </a:rPr>
              <a:t>The societal context for the professions is changing – our roles and practice must evolve alongside these.</a:t>
            </a:r>
          </a:p>
          <a:p>
            <a:endParaRPr lang="en-GB" sz="2400" b="1" dirty="0"/>
          </a:p>
          <a:p>
            <a:endParaRPr lang="en-GB" sz="2400" b="1" dirty="0"/>
          </a:p>
          <a:p>
            <a:r>
              <a:rPr lang="en-GB" sz="2400" b="1" dirty="0">
                <a:solidFill>
                  <a:schemeClr val="accent6"/>
                </a:solidFill>
              </a:rPr>
              <a:t>This gives a clear mandate for the CNO to develop a Professional Strategy for Nursing and Midwifery.</a:t>
            </a:r>
          </a:p>
        </p:txBody>
      </p:sp>
    </p:spTree>
    <p:extLst>
      <p:ext uri="{BB962C8B-B14F-4D97-AF65-F5344CB8AC3E}">
        <p14:creationId xmlns:p14="http://schemas.microsoft.com/office/powerpoint/2010/main" val="3898288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CE3BD-06E3-7FFD-D85B-D81B54510140}"/>
            </a:ext>
          </a:extLst>
        </p:cNvPr>
        <p:cNvGrpSpPr/>
        <p:nvPr/>
      </p:nvGrpSpPr>
      <p:grpSpPr>
        <a:xfrm>
          <a:off x="0" y="0"/>
          <a:ext cx="0" cy="0"/>
          <a:chOff x="0" y="0"/>
          <a:chExt cx="0" cy="0"/>
        </a:xfrm>
      </p:grpSpPr>
      <p:sp>
        <p:nvSpPr>
          <p:cNvPr id="12" name="Title 1">
            <a:extLst>
              <a:ext uri="{FF2B5EF4-FFF2-40B4-BE49-F238E27FC236}">
                <a16:creationId xmlns:a16="http://schemas.microsoft.com/office/drawing/2014/main" id="{F89E8A72-0160-CBCB-C7C4-6E3D45959125}"/>
              </a:ext>
            </a:extLst>
          </p:cNvPr>
          <p:cNvSpPr txBox="1">
            <a:spLocks noGrp="1"/>
          </p:cNvSpPr>
          <p:nvPr>
            <p:ph type="title" idx="4294967295"/>
          </p:nvPr>
        </p:nvSpPr>
        <p:spPr>
          <a:xfrm>
            <a:off x="626727" y="1566663"/>
            <a:ext cx="10515600" cy="1325563"/>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lvl1pPr algn="l" defTabSz="914400" rtl="0" eaLnBrk="1" latinLnBrk="0" hangingPunct="1">
              <a:lnSpc>
                <a:spcPct val="90000"/>
              </a:lnSpc>
              <a:spcBef>
                <a:spcPct val="0"/>
              </a:spcBef>
              <a:buNone/>
              <a:defRPr sz="5400" b="1" kern="1200" spc="-3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800" b="1" i="0" u="none" strike="noStrike" kern="1200" cap="none" spc="-30" normalizeH="0" baseline="0" noProof="0">
                <a:ln>
                  <a:noFill/>
                </a:ln>
                <a:solidFill>
                  <a:schemeClr val="tx1"/>
                </a:solidFill>
                <a:effectLst/>
                <a:uLnTx/>
                <a:uFillTx/>
                <a:latin typeface="+mj-lt"/>
                <a:ea typeface="+mj-ea"/>
                <a:cs typeface="+mj-cs"/>
              </a:rPr>
              <a:t>A new strategic direction for</a:t>
            </a:r>
            <a:r>
              <a:rPr lang="en-GB" sz="4800"/>
              <a:t> Nursing and Midwifery</a:t>
            </a:r>
            <a:endParaRPr kumimoji="0" lang="en-GB" sz="4800" b="1" i="0" u="none" strike="noStrike" kern="1200" cap="none" spc="-30" normalizeH="0" baseline="0" noProof="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1922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BC438F8-55E1-D04D-E3F2-656161E95D45}"/>
              </a:ext>
            </a:extLst>
          </p:cNvPr>
          <p:cNvSpPr/>
          <p:nvPr/>
        </p:nvSpPr>
        <p:spPr>
          <a:xfrm>
            <a:off x="646758" y="2542061"/>
            <a:ext cx="5296842" cy="3882885"/>
          </a:xfrm>
          <a:prstGeom prst="rect">
            <a:avLst/>
          </a:prstGeom>
          <a:no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GB" sz="1200"/>
              <a:t>Our professions are supporting people with increasingly complex needs, driven by advances in care, lifestyles and environment factors. They are integrating services and building care around individuals whose expectations of care and how they wish to engage with their health is vastly different to previous generations. </a:t>
            </a:r>
          </a:p>
          <a:p>
            <a:endParaRPr lang="en-GB" sz="1200"/>
          </a:p>
          <a:p>
            <a:pPr marL="285750" indent="-285750">
              <a:buFont typeface="Arial" panose="020B0604020202020204" pitchFamily="34" charset="0"/>
              <a:buChar char="•"/>
            </a:pPr>
            <a:r>
              <a:rPr lang="en-GB" sz="1200"/>
              <a:t>Current widescale reform presents a unique opportunity to develop an ambitious professional strategy for the professions in England, aligned to long-term strategic plans for change, system reform and the continuing advancements in digital, AI and technology.</a:t>
            </a:r>
          </a:p>
          <a:p>
            <a:endParaRPr lang="en-GB" sz="1200"/>
          </a:p>
          <a:p>
            <a:pPr marL="285750" indent="-285750">
              <a:buFont typeface="Arial" panose="020B0604020202020204" pitchFamily="34" charset="0"/>
              <a:buChar char="•"/>
            </a:pPr>
            <a:r>
              <a:rPr lang="en-GB" sz="1200"/>
              <a:t>Engagement with the professions has highlighted an appetite for change and the need for a more long-term strategic view of the future of nursing and midwifery that recognises the growing complexity, breadth and depth and the key roles they play in leading and delivering the Government’s ambitions for health and care.​</a:t>
            </a:r>
          </a:p>
        </p:txBody>
      </p:sp>
      <p:sp>
        <p:nvSpPr>
          <p:cNvPr id="7" name="Rectangle 6">
            <a:extLst>
              <a:ext uri="{FF2B5EF4-FFF2-40B4-BE49-F238E27FC236}">
                <a16:creationId xmlns:a16="http://schemas.microsoft.com/office/drawing/2014/main" id="{819ADD5E-FC92-E461-A44E-DAA7B50BB478}"/>
              </a:ext>
            </a:extLst>
          </p:cNvPr>
          <p:cNvSpPr/>
          <p:nvPr/>
        </p:nvSpPr>
        <p:spPr>
          <a:xfrm>
            <a:off x="6248402" y="2542060"/>
            <a:ext cx="5296842" cy="3882885"/>
          </a:xfrm>
          <a:prstGeom prst="rect">
            <a:avLst/>
          </a:prstGeom>
          <a:no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sz="1200" dirty="0"/>
              <a:t>The Strategy will consider:</a:t>
            </a:r>
          </a:p>
          <a:p>
            <a:pPr marL="285750" indent="-285750">
              <a:buFont typeface="Arial" panose="020B0604020202020204" pitchFamily="34" charset="0"/>
              <a:buChar char="•"/>
            </a:pPr>
            <a:r>
              <a:rPr lang="en-GB" sz="1200" dirty="0"/>
              <a:t>What wider system and societal changes mean for the professions and their role in leading and delivering the future ambitions;</a:t>
            </a:r>
          </a:p>
          <a:p>
            <a:pPr marL="285750" indent="-285750">
              <a:buFont typeface="Arial" panose="020B0604020202020204" pitchFamily="34" charset="0"/>
              <a:buChar char="•"/>
            </a:pPr>
            <a:r>
              <a:rPr lang="en-GB" sz="1200" dirty="0"/>
              <a:t>How the professions need to transform to meet the opportunities and demands of the future health and care system. </a:t>
            </a:r>
          </a:p>
          <a:p>
            <a:pPr marL="285750" indent="-285750">
              <a:buFont typeface="Arial" panose="020B0604020202020204" pitchFamily="34" charset="0"/>
              <a:buChar char="•"/>
            </a:pPr>
            <a:endParaRPr lang="en-GB" sz="1200" dirty="0"/>
          </a:p>
          <a:p>
            <a:r>
              <a:rPr lang="en-GB" sz="1200" dirty="0"/>
              <a:t>We will therefore develop an ambitious roadmap that positions the professions to continue to provide the best quality health and care for our population and make them attractive, modern careers of choice. To do this, the Strategy will:</a:t>
            </a:r>
          </a:p>
          <a:p>
            <a:pPr marL="342900" indent="-342900">
              <a:buFont typeface="+mj-lt"/>
              <a:buAutoNum type="arabicPeriod"/>
            </a:pPr>
            <a:r>
              <a:rPr lang="en-GB" sz="1200" dirty="0"/>
              <a:t>Be reflective of the wider societal context for health and care.​</a:t>
            </a:r>
          </a:p>
          <a:p>
            <a:pPr marL="342900" indent="-342900">
              <a:buFont typeface="+mj-lt"/>
              <a:buAutoNum type="arabicPeriod"/>
            </a:pPr>
            <a:r>
              <a:rPr lang="en-GB" sz="1200" dirty="0"/>
              <a:t>Align to strategy set out by elected government including the 10YHP and 10-year workforce plan for the NHS.​</a:t>
            </a:r>
          </a:p>
          <a:p>
            <a:pPr marL="342900" indent="-342900">
              <a:buFont typeface="+mj-lt"/>
              <a:buAutoNum type="arabicPeriod"/>
            </a:pPr>
            <a:r>
              <a:rPr lang="en-GB" sz="1200" dirty="0"/>
              <a:t>Reflect the range of sectors and settings in which nurses and midwives work.​</a:t>
            </a:r>
          </a:p>
          <a:p>
            <a:pPr marL="342900" indent="-342900">
              <a:buFont typeface="+mj-lt"/>
              <a:buAutoNum type="arabicPeriod"/>
            </a:pPr>
            <a:r>
              <a:rPr lang="en-GB" sz="1200" dirty="0"/>
              <a:t>Set a new tone of how we will work with and for different generations.</a:t>
            </a:r>
          </a:p>
          <a:p>
            <a:pPr marL="342900" indent="-342900">
              <a:buFont typeface="+mj-lt"/>
              <a:buAutoNum type="arabicPeriod"/>
            </a:pPr>
            <a:r>
              <a:rPr lang="en-GB" sz="1200" dirty="0"/>
              <a:t>Take a long-term approach aligned to allow a holistic view of reform that reflects the time needed to effect more transformational shifts in areas such as education and regulation.</a:t>
            </a:r>
          </a:p>
        </p:txBody>
      </p:sp>
      <p:sp>
        <p:nvSpPr>
          <p:cNvPr id="8" name="Flowchart: Delay 7">
            <a:extLst>
              <a:ext uri="{FF2B5EF4-FFF2-40B4-BE49-F238E27FC236}">
                <a16:creationId xmlns:a16="http://schemas.microsoft.com/office/drawing/2014/main" id="{AB710C34-AFA4-BB3F-0B09-0047DEAF32C0}"/>
              </a:ext>
            </a:extLst>
          </p:cNvPr>
          <p:cNvSpPr/>
          <p:nvPr/>
        </p:nvSpPr>
        <p:spPr>
          <a:xfrm rot="16200000">
            <a:off x="2862586" y="-602158"/>
            <a:ext cx="865186" cy="5296842"/>
          </a:xfrm>
          <a:prstGeom prst="flowChartDelay">
            <a:avLst/>
          </a:prstGeom>
          <a:solidFill>
            <a:schemeClr val="accent5">
              <a:lumMod val="5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vert="vert" rtlCol="0" anchor="ctr"/>
          <a:lstStyle/>
          <a:p>
            <a:pPr algn="ctr"/>
            <a:r>
              <a:rPr lang="en-GB" b="1" dirty="0">
                <a:solidFill>
                  <a:schemeClr val="bg1"/>
                </a:solidFill>
              </a:rPr>
              <a:t>Context</a:t>
            </a:r>
          </a:p>
        </p:txBody>
      </p:sp>
      <p:sp>
        <p:nvSpPr>
          <p:cNvPr id="9" name="Flowchart: Delay 8">
            <a:extLst>
              <a:ext uri="{FF2B5EF4-FFF2-40B4-BE49-F238E27FC236}">
                <a16:creationId xmlns:a16="http://schemas.microsoft.com/office/drawing/2014/main" id="{F6B93C45-AEDE-CFB0-C876-418DFCDFFF16}"/>
              </a:ext>
            </a:extLst>
          </p:cNvPr>
          <p:cNvSpPr/>
          <p:nvPr/>
        </p:nvSpPr>
        <p:spPr>
          <a:xfrm rot="16200000">
            <a:off x="8464230" y="-602158"/>
            <a:ext cx="865186" cy="5296842"/>
          </a:xfrm>
          <a:prstGeom prst="flowChartDelay">
            <a:avLst/>
          </a:prstGeom>
          <a:solidFill>
            <a:schemeClr val="accent5">
              <a:lumMod val="50000"/>
            </a:schemeClr>
          </a:solidFill>
          <a:ln>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vert="vert" rtlCol="0" anchor="ctr"/>
          <a:lstStyle/>
          <a:p>
            <a:pPr algn="ctr"/>
            <a:r>
              <a:rPr lang="en-GB" b="1" dirty="0">
                <a:solidFill>
                  <a:schemeClr val="bg1"/>
                </a:solidFill>
              </a:rPr>
              <a:t>Scope</a:t>
            </a:r>
          </a:p>
        </p:txBody>
      </p:sp>
      <p:sp>
        <p:nvSpPr>
          <p:cNvPr id="2" name="Rectangle: Rounded Corners 1">
            <a:extLst>
              <a:ext uri="{FF2B5EF4-FFF2-40B4-BE49-F238E27FC236}">
                <a16:creationId xmlns:a16="http://schemas.microsoft.com/office/drawing/2014/main" id="{937B2165-4CF1-8601-D27E-C0E3342BCB0F}"/>
              </a:ext>
            </a:extLst>
          </p:cNvPr>
          <p:cNvSpPr/>
          <p:nvPr/>
        </p:nvSpPr>
        <p:spPr>
          <a:xfrm>
            <a:off x="185081" y="130596"/>
            <a:ext cx="11702120" cy="1334410"/>
          </a:xfrm>
          <a:prstGeom prst="roundRect">
            <a:avLst/>
          </a:prstGeom>
          <a:ln/>
        </p:spPr>
        <p:style>
          <a:lnRef idx="2">
            <a:schemeClr val="dk1">
              <a:shade val="15000"/>
            </a:schemeClr>
          </a:lnRef>
          <a:fillRef idx="1">
            <a:schemeClr val="dk1"/>
          </a:fillRef>
          <a:effectRef idx="0">
            <a:schemeClr val="dk1"/>
          </a:effectRef>
          <a:fontRef idx="minor">
            <a:schemeClr val="lt1"/>
          </a:fontRef>
        </p:style>
        <p:txBody>
          <a:bodyPr rtlCol="0" anchor="ctr" anchorCtr="1"/>
          <a:lstStyle/>
          <a:p>
            <a:pPr marL="0" marR="0" lvl="0" indent="0" defTabSz="914400" eaLnBrk="1" fontAlgn="auto" latinLnBrk="0" hangingPunct="1">
              <a:lnSpc>
                <a:spcPct val="100000"/>
              </a:lnSpc>
              <a:spcBef>
                <a:spcPts val="0"/>
              </a:spcBef>
              <a:spcAft>
                <a:spcPts val="0"/>
              </a:spcAft>
              <a:buClrTx/>
              <a:buSzTx/>
              <a:buFontTx/>
              <a:buNone/>
              <a:tabLst/>
              <a:defRPr/>
            </a:pPr>
            <a:r>
              <a:rPr lang="en-GB" sz="1200" b="1" kern="0" dirty="0">
                <a:solidFill>
                  <a:schemeClr val="tx1"/>
                </a:solidFill>
                <a:latin typeface="Arial" panose="020B0604020202020204"/>
                <a:cs typeface="Arial" panose="020B0604020202020204" pitchFamily="34" charset="0"/>
              </a:rPr>
              <a:t>Aim</a:t>
            </a:r>
          </a:p>
          <a:p>
            <a:r>
              <a:rPr lang="en-GB" sz="1200" dirty="0">
                <a:solidFill>
                  <a:schemeClr val="tx1"/>
                </a:solidFill>
              </a:rPr>
              <a:t>The strategy will set out a long-term professional direction of travel up to 2040, that:</a:t>
            </a:r>
          </a:p>
          <a:p>
            <a:pPr marL="171450" lvl="0" indent="-171450">
              <a:buFont typeface="Arial" panose="020B0604020202020204" pitchFamily="34" charset="0"/>
              <a:buChar char="•"/>
            </a:pPr>
            <a:r>
              <a:rPr lang="en-GB" sz="1200" dirty="0">
                <a:solidFill>
                  <a:schemeClr val="tx1"/>
                </a:solidFill>
              </a:rPr>
              <a:t>Considers the impact of system and societal changes on the professions</a:t>
            </a:r>
          </a:p>
          <a:p>
            <a:pPr marL="171450" lvl="0" indent="-171450">
              <a:buFont typeface="Arial" panose="020B0604020202020204" pitchFamily="34" charset="0"/>
              <a:buChar char="•"/>
            </a:pPr>
            <a:r>
              <a:rPr lang="en-GB" sz="1200" dirty="0">
                <a:solidFill>
                  <a:schemeClr val="tx1"/>
                </a:solidFill>
              </a:rPr>
              <a:t>Defines the professions’ role in leading and delivering the ambitions for a modern health and care system for our population; </a:t>
            </a:r>
          </a:p>
          <a:p>
            <a:pPr marL="171450" indent="-171450">
              <a:buFont typeface="Arial" panose="020B0604020202020204" pitchFamily="34" charset="0"/>
              <a:buChar char="•"/>
            </a:pPr>
            <a:r>
              <a:rPr lang="en-GB" sz="1200" dirty="0">
                <a:solidFill>
                  <a:schemeClr val="tx1"/>
                </a:solidFill>
              </a:rPr>
              <a:t>Better supports nurses, midwives and nursing associates through a new career long approach to education and learning and modern career pathways. </a:t>
            </a:r>
            <a:endParaRPr kumimoji="0" lang="en-GB" sz="1200" b="0" i="0" u="none" strike="noStrike" kern="0" cap="none" spc="0" normalizeH="0" baseline="0" noProof="0" dirty="0">
              <a:ln>
                <a:noFill/>
              </a:ln>
              <a:solidFill>
                <a:schemeClr val="tx1"/>
              </a:solidFill>
              <a:effectLst/>
              <a:uLnTx/>
              <a:uFillTx/>
              <a:latin typeface="Arial" panose="020B0604020202020204"/>
              <a:ea typeface="+mn-ea"/>
              <a:cs typeface="Arial" panose="020B0604020202020204" pitchFamily="34" charset="0"/>
            </a:endParaRPr>
          </a:p>
        </p:txBody>
      </p:sp>
    </p:spTree>
    <p:extLst>
      <p:ext uri="{BB962C8B-B14F-4D97-AF65-F5344CB8AC3E}">
        <p14:creationId xmlns:p14="http://schemas.microsoft.com/office/powerpoint/2010/main" val="2471070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Properties xmlns="5a488feb-b7d0-4b5f-9e2e-1b72e4d84c7e" xsi:nil="true"/>
    <lcf76f155ced4ddcb4097134ff3c332f xmlns="dbe8c687-0d61-455d-9638-6947b06508e9">
      <Terms xmlns="http://schemas.microsoft.com/office/infopath/2007/PartnerControls"/>
    </lcf76f155ced4ddcb4097134ff3c332f>
    <_ip_UnifiedCompliancePolicyUIAction xmlns="5a488feb-b7d0-4b5f-9e2e-1b72e4d84c7e" xsi:nil="true"/>
    <TaxCatchAll xmlns="5a488feb-b7d0-4b5f-9e2e-1b72e4d84c7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969D38B87379439664F30449147743" ma:contentTypeVersion="18" ma:contentTypeDescription="Create a new document." ma:contentTypeScope="" ma:versionID="ab146f20825b3ce6bf3a3c716bac9f40">
  <xsd:schema xmlns:xsd="http://www.w3.org/2001/XMLSchema" xmlns:xs="http://www.w3.org/2001/XMLSchema" xmlns:p="http://schemas.microsoft.com/office/2006/metadata/properties" xmlns:ns2="dbe8c687-0d61-455d-9638-6947b06508e9" xmlns:ns3="5a488feb-b7d0-4b5f-9e2e-1b72e4d84c7e" targetNamespace="http://schemas.microsoft.com/office/2006/metadata/properties" ma:root="true" ma:fieldsID="9fa854de4ba3f2c5ba2e60e329fc1c8c" ns2:_="" ns3:_="">
    <xsd:import namespace="dbe8c687-0d61-455d-9638-6947b06508e9"/>
    <xsd:import namespace="5a488feb-b7d0-4b5f-9e2e-1b72e4d84c7e"/>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3:_ip_UnifiedCompliancePolicyProperties" minOccurs="0"/>
                <xsd:element ref="ns3: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e8c687-0d61-455d-9638-6947b06508e9"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a488feb-b7d0-4b5f-9e2e-1b72e4d84c7e"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2a00348-c1e2-4296-86b9-d66c5d853ae7}" ma:internalName="TaxCatchAll" ma:showField="CatchAllData" ma:web="5a488feb-b7d0-4b5f-9e2e-1b72e4d84c7e">
      <xsd:complexType>
        <xsd:complexContent>
          <xsd:extension base="dms:MultiChoiceLookup">
            <xsd:sequence>
              <xsd:element name="Value" type="dms:Lookup" maxOccurs="unbounded" minOccurs="0" nillable="true"/>
            </xsd:sequence>
          </xsd:extension>
        </xsd:complexContent>
      </xsd:complexType>
    </xsd:element>
    <xsd:element name="_ip_UnifiedCompliancePolicyProperties" ma:index="20" nillable="true" ma:displayName="Unified Compliance Policy Properties"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B6D4F5-ECA0-4A22-A4DD-3335756FD664}">
  <ds:schemaRefs>
    <ds:schemaRef ds:uri="http://schemas.microsoft.com/sharepoint/v3/contenttype/forms"/>
  </ds:schemaRefs>
</ds:datastoreItem>
</file>

<file path=customXml/itemProps2.xml><?xml version="1.0" encoding="utf-8"?>
<ds:datastoreItem xmlns:ds="http://schemas.openxmlformats.org/officeDocument/2006/customXml" ds:itemID="{A12B3C52-C4E5-4003-8240-632FDE102EAB}">
  <ds:schemaRefs>
    <ds:schemaRef ds:uri="5a488feb-b7d0-4b5f-9e2e-1b72e4d84c7e"/>
    <ds:schemaRef ds:uri="http://purl.org/dc/elements/1.1/"/>
    <ds:schemaRef ds:uri="http://purl.org/dc/terms/"/>
    <ds:schemaRef ds:uri="dbe8c687-0d61-455d-9638-6947b06508e9"/>
    <ds:schemaRef ds:uri="http://schemas.openxmlformats.org/package/2006/metadata/core-properties"/>
    <ds:schemaRef ds:uri="http://schemas.microsoft.com/office/infopath/2007/PartnerControls"/>
    <ds:schemaRef ds:uri="http://purl.org/dc/dcmitype/"/>
    <ds:schemaRef ds:uri="http://schemas.microsoft.com/office/2006/documentManagement/typ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A290C441-9960-4EB2-80C5-C2345D5C4BAA}">
  <ds:schemaRefs>
    <ds:schemaRef ds:uri="5a488feb-b7d0-4b5f-9e2e-1b72e4d84c7e"/>
    <ds:schemaRef ds:uri="dbe8c687-0d61-455d-9638-6947b06508e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
  <TotalTime>0</TotalTime>
  <Words>3984</Words>
  <Application>Microsoft Office PowerPoint</Application>
  <PresentationFormat>Widescreen</PresentationFormat>
  <Paragraphs>241</Paragraphs>
  <Slides>28</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Aptos Narrow</vt:lpstr>
      <vt:lpstr>Arial</vt:lpstr>
      <vt:lpstr>Calibri</vt:lpstr>
      <vt:lpstr>NHSD-Refresh-Theme-NOV1120B</vt:lpstr>
      <vt:lpstr>Professional Strategy for Nursing and Midwifery</vt:lpstr>
      <vt:lpstr>How to use</vt:lpstr>
      <vt:lpstr>Professional Strategy for Nursing and Midwifery</vt:lpstr>
      <vt:lpstr>Co-production: working together in this session</vt:lpstr>
      <vt:lpstr>PowerPoint Presentation</vt:lpstr>
      <vt:lpstr>A changing context for our professions</vt:lpstr>
      <vt:lpstr>PowerPoint Presentation</vt:lpstr>
      <vt:lpstr>A new strategic direction for Nursing and Midwifery</vt:lpstr>
      <vt:lpstr>PowerPoint Presentation</vt:lpstr>
      <vt:lpstr>PowerPoint Presentation</vt:lpstr>
      <vt:lpstr>PowerPoint Presentation</vt:lpstr>
      <vt:lpstr>Co-production with the professions</vt:lpstr>
      <vt:lpstr>Discussion on full scope</vt:lpstr>
      <vt:lpstr>Drivers of change</vt:lpstr>
      <vt:lpstr>Professional reform</vt:lpstr>
      <vt:lpstr>Priority areas</vt:lpstr>
      <vt:lpstr>Working in neighbourhoods and communities</vt:lpstr>
      <vt:lpstr>Focus on prevention, prosperity and health promotion  </vt:lpstr>
      <vt:lpstr>Wider global context and challenges</vt:lpstr>
      <vt:lpstr>Research and innovation-based professions</vt:lpstr>
      <vt:lpstr>Digital and technology</vt:lpstr>
      <vt:lpstr>Modern professional narrative</vt:lpstr>
      <vt:lpstr>Education reform</vt:lpstr>
      <vt:lpstr>Career pathways and post-registration development</vt:lpstr>
      <vt:lpstr>Professional culture</vt:lpstr>
      <vt:lpstr>Submitting your feedback</vt:lpstr>
      <vt:lpstr>Next steps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Gregory Wye</dc:creator>
  <cp:lastModifiedBy>ROBINSON, Kate (NHS ENGLAND)</cp:lastModifiedBy>
  <cp:revision>17</cp:revision>
  <dcterms:created xsi:type="dcterms:W3CDTF">2020-11-30T10:49:03Z</dcterms:created>
  <dcterms:modified xsi:type="dcterms:W3CDTF">2025-09-01T12:50:30Z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56579ddb-1cdf-4035-9a3d-2da04fab6c26</vt:lpwstr>
  </property>
  <property fmtid="{D5CDD505-2E9C-101B-9397-08002B2CF9AE}" pid="3" name="MediaServiceImageTags">
    <vt:lpwstr/>
  </property>
  <property fmtid="{D5CDD505-2E9C-101B-9397-08002B2CF9AE}" pid="4" name="ContentTypeId">
    <vt:lpwstr>0x01010068969D38B87379439664F30449147743</vt:lpwstr>
  </property>
</Properties>
</file>