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modernComment_109_CC054954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60" r:id="rId6"/>
    <p:sldId id="259" r:id="rId7"/>
    <p:sldId id="266" r:id="rId8"/>
    <p:sldId id="261" r:id="rId9"/>
    <p:sldId id="264" r:id="rId10"/>
    <p:sldId id="262" r:id="rId11"/>
    <p:sldId id="265" r:id="rId12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772E85B-4293-7CC2-043D-66113835C19A}" name="COOPER, Sarah (NHS ENGLAND)" initials="SC" userId="S::sarah.cooper49@nhs.net::fb63e1b4-f312-4d7e-b58d-c60f61c740d6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aron Oxford" initials="AO" lastIdx="2" clrIdx="0">
    <p:extLst>
      <p:ext uri="{19B8F6BF-5375-455C-9EA6-DF929625EA0E}">
        <p15:presenceInfo xmlns:p15="http://schemas.microsoft.com/office/powerpoint/2012/main" userId="Aaron Oxford" providerId="None"/>
      </p:ext>
    </p:extLst>
  </p:cmAuthor>
  <p:cmAuthor id="2" name="Jo Whaley" initials="JW" lastIdx="4" clrIdx="1">
    <p:extLst>
      <p:ext uri="{19B8F6BF-5375-455C-9EA6-DF929625EA0E}">
        <p15:presenceInfo xmlns:p15="http://schemas.microsoft.com/office/powerpoint/2012/main" userId="Jo Whaley" providerId="None"/>
      </p:ext>
    </p:extLst>
  </p:cmAuthor>
  <p:cmAuthor id="3" name="Eddy Phillips" initials="EP" lastIdx="15" clrIdx="2">
    <p:extLst>
      <p:ext uri="{19B8F6BF-5375-455C-9EA6-DF929625EA0E}">
        <p15:presenceInfo xmlns:p15="http://schemas.microsoft.com/office/powerpoint/2012/main" userId="Eddy Phillip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027B"/>
    <a:srgbClr val="E8EDEE"/>
    <a:srgbClr val="005EB8"/>
    <a:srgbClr val="8A15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318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omments/modernComment_109_CC054954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294F5B5C-2A52-4AA0-971D-DF1D5E20DDE2}" authorId="{9772E85B-4293-7CC2-043D-66113835C19A}" status="resolved" created="2026-06-09T14:18:31.083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422898516" sldId="265"/>
      <ac:picMk id="6" creationId="{8EECADDE-DD83-4FE7-AEDE-B6C3413C11A5}"/>
    </ac:deMkLst>
    <p188:txBody>
      <a:bodyPr/>
      <a:lstStyle/>
      <a:p>
        <a:r>
          <a:rPr lang="en-GB"/>
          <a:t>Is there a better image for this ?
</a:t>
        </a:r>
      </a:p>
    </p188:txBody>
  </p188:cm>
</p188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2F8E5-AE42-4101-B23D-28CD8F36A584}" type="datetimeFigureOut">
              <a:rPr lang="en-GB" smtClean="0"/>
              <a:t>11/06/2026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2CDD7-1F3B-436A-8354-8D8141B01B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8928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2F8E5-AE42-4101-B23D-28CD8F36A584}" type="datetimeFigureOut">
              <a:rPr lang="en-GB" smtClean="0"/>
              <a:t>11/06/2026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2CDD7-1F3B-436A-8354-8D8141B01B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6515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2F8E5-AE42-4101-B23D-28CD8F36A584}" type="datetimeFigureOut">
              <a:rPr lang="en-GB" smtClean="0"/>
              <a:t>11/06/2026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2CDD7-1F3B-436A-8354-8D8141B01B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257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2F8E5-AE42-4101-B23D-28CD8F36A584}" type="datetimeFigureOut">
              <a:rPr lang="en-GB" smtClean="0"/>
              <a:t>11/06/2026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2CDD7-1F3B-436A-8354-8D8141B01B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820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2F8E5-AE42-4101-B23D-28CD8F36A584}" type="datetimeFigureOut">
              <a:rPr lang="en-GB" smtClean="0"/>
              <a:t>11/06/2026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2CDD7-1F3B-436A-8354-8D8141B01B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2944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2F8E5-AE42-4101-B23D-28CD8F36A584}" type="datetimeFigureOut">
              <a:rPr lang="en-GB" smtClean="0"/>
              <a:t>11/06/2026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2CDD7-1F3B-436A-8354-8D8141B01B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0094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2F8E5-AE42-4101-B23D-28CD8F36A584}" type="datetimeFigureOut">
              <a:rPr lang="en-GB" smtClean="0"/>
              <a:t>11/06/2026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2CDD7-1F3B-436A-8354-8D8141B01B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8760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2F8E5-AE42-4101-B23D-28CD8F36A584}" type="datetimeFigureOut">
              <a:rPr lang="en-GB" smtClean="0"/>
              <a:t>11/06/2026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2CDD7-1F3B-436A-8354-8D8141B01B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8059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2F8E5-AE42-4101-B23D-28CD8F36A584}" type="datetimeFigureOut">
              <a:rPr lang="en-GB" smtClean="0"/>
              <a:t>11/06/2026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2CDD7-1F3B-436A-8354-8D8141B01B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5876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2F8E5-AE42-4101-B23D-28CD8F36A584}" type="datetimeFigureOut">
              <a:rPr lang="en-GB" smtClean="0"/>
              <a:t>11/06/2026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2CDD7-1F3B-436A-8354-8D8141B01B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7539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2F8E5-AE42-4101-B23D-28CD8F36A584}" type="datetimeFigureOut">
              <a:rPr lang="en-GB" smtClean="0"/>
              <a:t>11/06/2026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2CDD7-1F3B-436A-8354-8D8141B01B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2843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2F8E5-AE42-4101-B23D-28CD8F36A584}" type="datetimeFigureOut">
              <a:rPr lang="en-GB" smtClean="0"/>
              <a:t>11/06/2026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B2CDD7-1F3B-436A-8354-8D8141B01B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9145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microsoft.com/office/2018/10/relationships/comments" Target="../comments/modernComment_109_CC05495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A45B5AE-D40E-4970-BE37-1EB985BEA610}"/>
              </a:ext>
            </a:extLst>
          </p:cNvPr>
          <p:cNvCxnSpPr>
            <a:cxnSpLocks/>
          </p:cNvCxnSpPr>
          <p:nvPr/>
        </p:nvCxnSpPr>
        <p:spPr>
          <a:xfrm flipV="1">
            <a:off x="0" y="800109"/>
            <a:ext cx="4212236" cy="7514"/>
          </a:xfrm>
          <a:prstGeom prst="line">
            <a:avLst/>
          </a:prstGeom>
          <a:ln w="1143000" cap="rnd">
            <a:solidFill>
              <a:srgbClr val="C102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F2B20C59-664D-4FA1-AD45-99D069D99BDF}"/>
              </a:ext>
            </a:extLst>
          </p:cNvPr>
          <p:cNvSpPr/>
          <p:nvPr/>
        </p:nvSpPr>
        <p:spPr>
          <a:xfrm>
            <a:off x="3520441" y="10291703"/>
            <a:ext cx="515007" cy="400110"/>
          </a:xfrm>
          <a:prstGeom prst="rect">
            <a:avLst/>
          </a:prstGeom>
          <a:solidFill>
            <a:srgbClr val="005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384C6C-541A-4C1A-B7B2-FADD7908F287}"/>
              </a:ext>
            </a:extLst>
          </p:cNvPr>
          <p:cNvSpPr txBox="1"/>
          <p:nvPr/>
        </p:nvSpPr>
        <p:spPr>
          <a:xfrm>
            <a:off x="3520440" y="10291703"/>
            <a:ext cx="5150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8B4FFA-00D2-4767-A4C0-699F0FA2C2F6}"/>
              </a:ext>
            </a:extLst>
          </p:cNvPr>
          <p:cNvSpPr txBox="1"/>
          <p:nvPr/>
        </p:nvSpPr>
        <p:spPr>
          <a:xfrm>
            <a:off x="294382" y="390925"/>
            <a:ext cx="45924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Allied Health Professionals –</a:t>
            </a:r>
          </a:p>
          <a:p>
            <a:r>
              <a:rPr lang="en-GB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jobs they do</a:t>
            </a:r>
          </a:p>
        </p:txBody>
      </p:sp>
      <p:sp>
        <p:nvSpPr>
          <p:cNvPr id="15" name="Text Box 2">
            <a:extLst>
              <a:ext uri="{FF2B5EF4-FFF2-40B4-BE49-F238E27FC236}">
                <a16:creationId xmlns:a16="http://schemas.microsoft.com/office/drawing/2014/main" id="{E47CA885-0588-445C-A6DD-7177C1902B45}"/>
              </a:ext>
            </a:extLst>
          </p:cNvPr>
          <p:cNvSpPr txBox="1"/>
          <p:nvPr/>
        </p:nvSpPr>
        <p:spPr>
          <a:xfrm>
            <a:off x="3616657" y="5435668"/>
            <a:ext cx="3692339" cy="1390689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400">
              <a:latin typeface="Tw Cen MT" panose="020B0602020104020603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400">
              <a:latin typeface="Tw Cen MT" panose="020B0602020104020603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Box 2">
            <a:extLst>
              <a:ext uri="{FF2B5EF4-FFF2-40B4-BE49-F238E27FC236}">
                <a16:creationId xmlns:a16="http://schemas.microsoft.com/office/drawing/2014/main" id="{915F951E-48B7-4D43-B577-5396F23C0434}"/>
              </a:ext>
            </a:extLst>
          </p:cNvPr>
          <p:cNvSpPr txBox="1"/>
          <p:nvPr/>
        </p:nvSpPr>
        <p:spPr>
          <a:xfrm>
            <a:off x="3616657" y="1971916"/>
            <a:ext cx="3648634" cy="1390689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Allied health professionals (sometimes called AHPs) focus on stopping people from getting ill and improving people’s health and wellbeing.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400" dirty="0">
              <a:latin typeface="Tw Cen MT" panose="020B0602020104020603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They do this by-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looking at your health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diagnosing health problems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giving you treatment.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400" dirty="0">
              <a:latin typeface="Tw Cen MT" panose="020B0602020104020603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Box 2">
            <a:extLst>
              <a:ext uri="{FF2B5EF4-FFF2-40B4-BE49-F238E27FC236}">
                <a16:creationId xmlns:a16="http://schemas.microsoft.com/office/drawing/2014/main" id="{5278F747-9213-4FEA-9C1A-F3609578A48C}"/>
              </a:ext>
            </a:extLst>
          </p:cNvPr>
          <p:cNvSpPr txBox="1"/>
          <p:nvPr/>
        </p:nvSpPr>
        <p:spPr>
          <a:xfrm>
            <a:off x="3616657" y="7661544"/>
            <a:ext cx="3692339" cy="1390689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400">
              <a:latin typeface="Tw Cen MT" panose="020B0602020104020603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There are 14 different jobs that an Allied Health Professional can do.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400">
              <a:latin typeface="Tw Cen MT" panose="020B0602020104020603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7B1BF89-C2FB-402E-B7A2-5A25ED36D4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757" y="4963034"/>
            <a:ext cx="2163798" cy="216379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3BCC9FA-224E-49DC-AADB-2BB71AF173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1146" y="5716018"/>
            <a:ext cx="983760" cy="98376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9227B55E-9626-BACD-E92A-BF314A5FE460}"/>
              </a:ext>
            </a:extLst>
          </p:cNvPr>
          <p:cNvGrpSpPr/>
          <p:nvPr/>
        </p:nvGrpSpPr>
        <p:grpSpPr>
          <a:xfrm>
            <a:off x="470611" y="1927044"/>
            <a:ext cx="2556794" cy="2345165"/>
            <a:chOff x="7986786" y="807623"/>
            <a:chExt cx="2695250" cy="2432790"/>
          </a:xfrm>
        </p:grpSpPr>
        <p:pic>
          <p:nvPicPr>
            <p:cNvPr id="1030" name="Picture 6" descr="Two paramedics in green uniforms standing in front of an ambulance.">
              <a:extLst>
                <a:ext uri="{FF2B5EF4-FFF2-40B4-BE49-F238E27FC236}">
                  <a16:creationId xmlns:a16="http://schemas.microsoft.com/office/drawing/2014/main" id="{2E4D627E-8DE1-B8DC-C11D-8C1AAAB73C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85188" y="807623"/>
              <a:ext cx="1905000" cy="1905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5203B67D-77B8-F3B1-7377-7125A89CCDE6}"/>
                </a:ext>
              </a:extLst>
            </p:cNvPr>
            <p:cNvGrpSpPr/>
            <p:nvPr/>
          </p:nvGrpSpPr>
          <p:grpSpPr>
            <a:xfrm>
              <a:off x="7986786" y="807623"/>
              <a:ext cx="2695250" cy="2432790"/>
              <a:chOff x="8024790" y="815397"/>
              <a:chExt cx="2695250" cy="2432790"/>
            </a:xfrm>
          </p:grpSpPr>
          <p:pic>
            <p:nvPicPr>
              <p:cNvPr id="1028" name="Picture 4" descr="A healthcare professional in a white and green uniform with an ID badge smiling at the camera.">
                <a:extLst>
                  <a:ext uri="{FF2B5EF4-FFF2-40B4-BE49-F238E27FC236}">
                    <a16:creationId xmlns:a16="http://schemas.microsoft.com/office/drawing/2014/main" id="{35DC49B9-DF6D-11DA-D5D2-7F244F0BF40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602" t="-1" b="20439"/>
              <a:stretch>
                <a:fillRect/>
              </a:stretch>
            </p:blipFill>
            <p:spPr bwMode="auto">
              <a:xfrm>
                <a:off x="8024790" y="815397"/>
                <a:ext cx="1450902" cy="16633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6" name="Picture 2" descr="Four individuals standing side by side holding ID cards.">
                <a:extLst>
                  <a:ext uri="{FF2B5EF4-FFF2-40B4-BE49-F238E27FC236}">
                    <a16:creationId xmlns:a16="http://schemas.microsoft.com/office/drawing/2014/main" id="{2413B68D-FF7B-FBCB-5E96-C7FBCF5D03C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9078"/>
              <a:stretch>
                <a:fillRect/>
              </a:stretch>
            </p:blipFill>
            <p:spPr bwMode="auto">
              <a:xfrm>
                <a:off x="8033976" y="1343187"/>
                <a:ext cx="2686064" cy="1905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5BD9188-EFAD-D8CE-9A69-F3B095CB5DD1}"/>
              </a:ext>
            </a:extLst>
          </p:cNvPr>
          <p:cNvGrpSpPr/>
          <p:nvPr/>
        </p:nvGrpSpPr>
        <p:grpSpPr>
          <a:xfrm>
            <a:off x="294382" y="7701753"/>
            <a:ext cx="3107933" cy="2670419"/>
            <a:chOff x="294382" y="7701753"/>
            <a:chExt cx="3107933" cy="2670419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2159A95-5FB7-4D1A-88B7-1E2AE7289357}"/>
                </a:ext>
              </a:extLst>
            </p:cNvPr>
            <p:cNvSpPr/>
            <p:nvPr/>
          </p:nvSpPr>
          <p:spPr>
            <a:xfrm>
              <a:off x="1574955" y="7701753"/>
              <a:ext cx="1827360" cy="120032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72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Rounded MT Bold" panose="020F0704030504030204" pitchFamily="34" charset="0"/>
                </a:rPr>
                <a:t>14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2B2C4AE-3434-FA4A-D051-11D60CEF33F5}"/>
                </a:ext>
              </a:extLst>
            </p:cNvPr>
            <p:cNvGrpSpPr/>
            <p:nvPr/>
          </p:nvGrpSpPr>
          <p:grpSpPr>
            <a:xfrm>
              <a:off x="294382" y="8065513"/>
              <a:ext cx="2378842" cy="2306659"/>
              <a:chOff x="7986786" y="807623"/>
              <a:chExt cx="2695250" cy="2432790"/>
            </a:xfrm>
          </p:grpSpPr>
          <p:pic>
            <p:nvPicPr>
              <p:cNvPr id="9" name="Picture 6" descr="Two paramedics in green uniforms standing in front of an ambulance.">
                <a:extLst>
                  <a:ext uri="{FF2B5EF4-FFF2-40B4-BE49-F238E27FC236}">
                    <a16:creationId xmlns:a16="http://schemas.microsoft.com/office/drawing/2014/main" id="{D21E8464-C0EA-77C7-94BA-248CA3C25C0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85188" y="807623"/>
                <a:ext cx="1905000" cy="1905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24908C18-77EA-2181-7C10-3891FAC8AFC2}"/>
                  </a:ext>
                </a:extLst>
              </p:cNvPr>
              <p:cNvGrpSpPr/>
              <p:nvPr/>
            </p:nvGrpSpPr>
            <p:grpSpPr>
              <a:xfrm>
                <a:off x="7986786" y="807623"/>
                <a:ext cx="2695250" cy="2432790"/>
                <a:chOff x="8024790" y="815397"/>
                <a:chExt cx="2695250" cy="2432790"/>
              </a:xfrm>
            </p:grpSpPr>
            <p:pic>
              <p:nvPicPr>
                <p:cNvPr id="16" name="Picture 4" descr="A healthcare professional in a white and green uniform with an ID badge smiling at the camera.">
                  <a:extLst>
                    <a:ext uri="{FF2B5EF4-FFF2-40B4-BE49-F238E27FC236}">
                      <a16:creationId xmlns:a16="http://schemas.microsoft.com/office/drawing/2014/main" id="{8CEE6357-3C3D-BFD5-F61F-CB9557548C3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0602" t="-1" b="20439"/>
                <a:stretch>
                  <a:fillRect/>
                </a:stretch>
              </p:blipFill>
              <p:spPr bwMode="auto">
                <a:xfrm>
                  <a:off x="8024790" y="815397"/>
                  <a:ext cx="1450902" cy="166339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0" name="Picture 2" descr="Four individuals standing side by side holding ID cards.">
                  <a:extLst>
                    <a:ext uri="{FF2B5EF4-FFF2-40B4-BE49-F238E27FC236}">
                      <a16:creationId xmlns:a16="http://schemas.microsoft.com/office/drawing/2014/main" id="{9815A659-E133-9DBF-0656-4E199ADC702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29078"/>
                <a:stretch>
                  <a:fillRect/>
                </a:stretch>
              </p:blipFill>
              <p:spPr bwMode="auto">
                <a:xfrm>
                  <a:off x="8033976" y="1343187"/>
                  <a:ext cx="2686064" cy="19050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6E453534-17C1-F5AD-5B4C-A422DB91D42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27998" y="300661"/>
            <a:ext cx="1937293" cy="780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516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2B20C59-664D-4FA1-AD45-99D069D99BDF}"/>
              </a:ext>
            </a:extLst>
          </p:cNvPr>
          <p:cNvSpPr/>
          <p:nvPr/>
        </p:nvSpPr>
        <p:spPr>
          <a:xfrm>
            <a:off x="3520441" y="10291703"/>
            <a:ext cx="515007" cy="400110"/>
          </a:xfrm>
          <a:prstGeom prst="rect">
            <a:avLst/>
          </a:prstGeom>
          <a:solidFill>
            <a:srgbClr val="005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384C6C-541A-4C1A-B7B2-FADD7908F287}"/>
              </a:ext>
            </a:extLst>
          </p:cNvPr>
          <p:cNvSpPr txBox="1"/>
          <p:nvPr/>
        </p:nvSpPr>
        <p:spPr>
          <a:xfrm>
            <a:off x="3520440" y="10291703"/>
            <a:ext cx="5150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" name="Text Box 2">
            <a:extLst>
              <a:ext uri="{FF2B5EF4-FFF2-40B4-BE49-F238E27FC236}">
                <a16:creationId xmlns:a16="http://schemas.microsoft.com/office/drawing/2014/main" id="{E47CA885-0588-445C-A6DD-7177C1902B45}"/>
              </a:ext>
            </a:extLst>
          </p:cNvPr>
          <p:cNvSpPr txBox="1"/>
          <p:nvPr/>
        </p:nvSpPr>
        <p:spPr>
          <a:xfrm>
            <a:off x="3319302" y="4548905"/>
            <a:ext cx="3892867" cy="1390689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400">
              <a:latin typeface="Tw Cen MT" panose="020B0602020104020603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400">
              <a:latin typeface="Tw Cen MT" panose="020B0602020104020603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Box 2">
            <a:extLst>
              <a:ext uri="{FF2B5EF4-FFF2-40B4-BE49-F238E27FC236}">
                <a16:creationId xmlns:a16="http://schemas.microsoft.com/office/drawing/2014/main" id="{18B07E10-8AEC-4439-A6AD-71C7F89946DE}"/>
              </a:ext>
            </a:extLst>
          </p:cNvPr>
          <p:cNvSpPr txBox="1"/>
          <p:nvPr/>
        </p:nvSpPr>
        <p:spPr>
          <a:xfrm>
            <a:off x="3916907" y="1141951"/>
            <a:ext cx="3412780" cy="1390689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1) Art therapists </a:t>
            </a:r>
            <a:r>
              <a:rPr lang="en-GB" sz="24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use art as a way to help you express your problems</a:t>
            </a:r>
            <a:r>
              <a:rPr lang="en-GB" sz="2400">
                <a:latin typeface="Tw Cen MT" panose="020B0602020104020603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4" name="Text Box 2">
            <a:extLst>
              <a:ext uri="{FF2B5EF4-FFF2-40B4-BE49-F238E27FC236}">
                <a16:creationId xmlns:a16="http://schemas.microsoft.com/office/drawing/2014/main" id="{23C5F433-F9EC-4CE8-8784-F61CC7356E22}"/>
              </a:ext>
            </a:extLst>
          </p:cNvPr>
          <p:cNvSpPr txBox="1"/>
          <p:nvPr/>
        </p:nvSpPr>
        <p:spPr>
          <a:xfrm>
            <a:off x="3916907" y="4235520"/>
            <a:ext cx="3412780" cy="1390689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2) Drama therapists </a:t>
            </a:r>
            <a:r>
              <a:rPr lang="en-GB" sz="24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use role play, movement and storytelling to help you explore and understand your problems.  </a:t>
            </a:r>
            <a:endParaRPr lang="en-GB" sz="2400" b="1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Box 2">
            <a:extLst>
              <a:ext uri="{FF2B5EF4-FFF2-40B4-BE49-F238E27FC236}">
                <a16:creationId xmlns:a16="http://schemas.microsoft.com/office/drawing/2014/main" id="{64D44931-9EE7-4E52-88E5-2A5CDB4F2432}"/>
              </a:ext>
            </a:extLst>
          </p:cNvPr>
          <p:cNvSpPr txBox="1"/>
          <p:nvPr/>
        </p:nvSpPr>
        <p:spPr>
          <a:xfrm>
            <a:off x="3916907" y="7686809"/>
            <a:ext cx="3295262" cy="1390689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3) Music therapists </a:t>
            </a:r>
            <a:r>
              <a:rPr lang="en-GB" sz="24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use the power of music to help you deal with feelings.</a:t>
            </a:r>
            <a:endParaRPr lang="en-GB" sz="2400" b="1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A07BC4-7D80-467C-8506-34043B68D6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89" y="619162"/>
            <a:ext cx="2976313" cy="29763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F24C48-AA6C-43E9-800F-85D5DBFCC7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55" y="3624256"/>
            <a:ext cx="3239985" cy="32399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D87D3E3-C0E4-494D-AD0A-93517CA963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55" y="7177626"/>
            <a:ext cx="3099333" cy="309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718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2B20C59-664D-4FA1-AD45-99D069D99BDF}"/>
              </a:ext>
            </a:extLst>
          </p:cNvPr>
          <p:cNvSpPr/>
          <p:nvPr/>
        </p:nvSpPr>
        <p:spPr>
          <a:xfrm>
            <a:off x="3520441" y="10291703"/>
            <a:ext cx="515007" cy="400110"/>
          </a:xfrm>
          <a:prstGeom prst="rect">
            <a:avLst/>
          </a:prstGeom>
          <a:solidFill>
            <a:srgbClr val="005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384C6C-541A-4C1A-B7B2-FADD7908F287}"/>
              </a:ext>
            </a:extLst>
          </p:cNvPr>
          <p:cNvSpPr txBox="1"/>
          <p:nvPr/>
        </p:nvSpPr>
        <p:spPr>
          <a:xfrm>
            <a:off x="3520440" y="10291703"/>
            <a:ext cx="5150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0" name="Text Box 2">
            <a:extLst>
              <a:ext uri="{FF2B5EF4-FFF2-40B4-BE49-F238E27FC236}">
                <a16:creationId xmlns:a16="http://schemas.microsoft.com/office/drawing/2014/main" id="{D5242350-74EC-43E7-8120-C5366DCA7387}"/>
              </a:ext>
            </a:extLst>
          </p:cNvPr>
          <p:cNvSpPr txBox="1"/>
          <p:nvPr/>
        </p:nvSpPr>
        <p:spPr>
          <a:xfrm>
            <a:off x="3319302" y="4548905"/>
            <a:ext cx="3892867" cy="1390689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400">
              <a:latin typeface="Tw Cen MT" panose="020B0602020104020603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400">
              <a:latin typeface="Tw Cen MT" panose="020B0602020104020603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2">
            <a:extLst>
              <a:ext uri="{FF2B5EF4-FFF2-40B4-BE49-F238E27FC236}">
                <a16:creationId xmlns:a16="http://schemas.microsoft.com/office/drawing/2014/main" id="{EA148979-39E4-4818-AB58-45E3022712E3}"/>
              </a:ext>
            </a:extLst>
          </p:cNvPr>
          <p:cNvSpPr txBox="1"/>
          <p:nvPr/>
        </p:nvSpPr>
        <p:spPr>
          <a:xfrm>
            <a:off x="3671248" y="881310"/>
            <a:ext cx="3658437" cy="1390689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4) Chiropodists and podiatrists </a:t>
            </a: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are trained to spot and treat conditions to do with your feet. They give advice about how to look after your feet and what type of shoes to wear. </a:t>
            </a:r>
          </a:p>
        </p:txBody>
      </p:sp>
      <p:sp>
        <p:nvSpPr>
          <p:cNvPr id="13" name="Text Box 2">
            <a:extLst>
              <a:ext uri="{FF2B5EF4-FFF2-40B4-BE49-F238E27FC236}">
                <a16:creationId xmlns:a16="http://schemas.microsoft.com/office/drawing/2014/main" id="{930E036E-F0E9-4F6C-BA8A-3530D86F5259}"/>
              </a:ext>
            </a:extLst>
          </p:cNvPr>
          <p:cNvSpPr txBox="1"/>
          <p:nvPr/>
        </p:nvSpPr>
        <p:spPr>
          <a:xfrm>
            <a:off x="3777943" y="5737891"/>
            <a:ext cx="3658437" cy="1390689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5) Dietitians </a:t>
            </a:r>
            <a:r>
              <a:rPr lang="en-GB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give you advice about the kinds of food you should eat. They help to change your diet based on what you need.</a:t>
            </a:r>
            <a:endParaRPr lang="en-GB" sz="2400" b="1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0191F30-6CEE-464F-A440-523CCE125A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06" y="5185107"/>
            <a:ext cx="3132461" cy="3132461"/>
          </a:xfrm>
          <a:prstGeom prst="rect">
            <a:avLst/>
          </a:prstGeom>
        </p:spPr>
      </p:pic>
      <p:pic>
        <p:nvPicPr>
          <p:cNvPr id="3074" name="Picture 2" descr="Body feet f">
            <a:extLst>
              <a:ext uri="{FF2B5EF4-FFF2-40B4-BE49-F238E27FC236}">
                <a16:creationId xmlns:a16="http://schemas.microsoft.com/office/drawing/2014/main" id="{4FCB5D0B-9AF3-4C5A-B984-2A50131CB7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98" y="897547"/>
            <a:ext cx="2748904" cy="2748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7454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BF720B-2BF9-3FC1-81D9-81ACDB550F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7B4C5C5-D3DA-762F-7A55-89C08C5CDD30}"/>
              </a:ext>
            </a:extLst>
          </p:cNvPr>
          <p:cNvSpPr/>
          <p:nvPr/>
        </p:nvSpPr>
        <p:spPr>
          <a:xfrm>
            <a:off x="3520441" y="10291703"/>
            <a:ext cx="515007" cy="400110"/>
          </a:xfrm>
          <a:prstGeom prst="rect">
            <a:avLst/>
          </a:prstGeom>
          <a:solidFill>
            <a:srgbClr val="005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012FF8-EE70-A13A-5CC3-7BD22914DEB3}"/>
              </a:ext>
            </a:extLst>
          </p:cNvPr>
          <p:cNvSpPr txBox="1"/>
          <p:nvPr/>
        </p:nvSpPr>
        <p:spPr>
          <a:xfrm>
            <a:off x="3520440" y="10291703"/>
            <a:ext cx="5150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0" name="Text Box 2">
            <a:extLst>
              <a:ext uri="{FF2B5EF4-FFF2-40B4-BE49-F238E27FC236}">
                <a16:creationId xmlns:a16="http://schemas.microsoft.com/office/drawing/2014/main" id="{DE1C270C-1855-D5BC-739B-155B66BAD08C}"/>
              </a:ext>
            </a:extLst>
          </p:cNvPr>
          <p:cNvSpPr txBox="1"/>
          <p:nvPr/>
        </p:nvSpPr>
        <p:spPr>
          <a:xfrm>
            <a:off x="3319302" y="4548905"/>
            <a:ext cx="3892867" cy="1390689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400">
              <a:latin typeface="Tw Cen MT" panose="020B0602020104020603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400">
              <a:latin typeface="Tw Cen MT" panose="020B0602020104020603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Box 2">
            <a:extLst>
              <a:ext uri="{FF2B5EF4-FFF2-40B4-BE49-F238E27FC236}">
                <a16:creationId xmlns:a16="http://schemas.microsoft.com/office/drawing/2014/main" id="{94EFC5C2-B127-4EF1-F94B-B51921415F3D}"/>
              </a:ext>
            </a:extLst>
          </p:cNvPr>
          <p:cNvSpPr txBox="1"/>
          <p:nvPr/>
        </p:nvSpPr>
        <p:spPr>
          <a:xfrm>
            <a:off x="3532153" y="2070188"/>
            <a:ext cx="3680016" cy="1390689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6) Occupational therapists </a:t>
            </a: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look at life skills you find difficult (like getting washed and dressed) and see if there’s another way you can do it.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They help you to be more independent in activities that matter to you.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400" b="1" dirty="0">
              <a:latin typeface="Tw Cen MT" panose="020B0602020104020603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304B902-607B-7717-193F-9716C4E66B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07" y="3122757"/>
            <a:ext cx="2852295" cy="285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11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2B20C59-664D-4FA1-AD45-99D069D99BDF}"/>
              </a:ext>
            </a:extLst>
          </p:cNvPr>
          <p:cNvSpPr/>
          <p:nvPr/>
        </p:nvSpPr>
        <p:spPr>
          <a:xfrm>
            <a:off x="3520441" y="10291703"/>
            <a:ext cx="515007" cy="400110"/>
          </a:xfrm>
          <a:prstGeom prst="rect">
            <a:avLst/>
          </a:prstGeom>
          <a:solidFill>
            <a:srgbClr val="005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384C6C-541A-4C1A-B7B2-FADD7908F287}"/>
              </a:ext>
            </a:extLst>
          </p:cNvPr>
          <p:cNvSpPr txBox="1"/>
          <p:nvPr/>
        </p:nvSpPr>
        <p:spPr>
          <a:xfrm>
            <a:off x="3520440" y="10291703"/>
            <a:ext cx="5150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2" name="Text Box 2">
            <a:extLst>
              <a:ext uri="{FF2B5EF4-FFF2-40B4-BE49-F238E27FC236}">
                <a16:creationId xmlns:a16="http://schemas.microsoft.com/office/drawing/2014/main" id="{EA148979-39E4-4818-AB58-45E3022712E3}"/>
              </a:ext>
            </a:extLst>
          </p:cNvPr>
          <p:cNvSpPr txBox="1"/>
          <p:nvPr/>
        </p:nvSpPr>
        <p:spPr>
          <a:xfrm>
            <a:off x="3643952" y="563185"/>
            <a:ext cx="3681654" cy="1390689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7) Operating department practitioners </a:t>
            </a: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care for you before, during and after an operation. They help the doctors during operations with things like preparing tools.</a:t>
            </a:r>
          </a:p>
        </p:txBody>
      </p:sp>
      <p:sp>
        <p:nvSpPr>
          <p:cNvPr id="13" name="Text Box 2">
            <a:extLst>
              <a:ext uri="{FF2B5EF4-FFF2-40B4-BE49-F238E27FC236}">
                <a16:creationId xmlns:a16="http://schemas.microsoft.com/office/drawing/2014/main" id="{930E036E-F0E9-4F6C-BA8A-3530D86F5259}"/>
              </a:ext>
            </a:extLst>
          </p:cNvPr>
          <p:cNvSpPr txBox="1"/>
          <p:nvPr/>
        </p:nvSpPr>
        <p:spPr>
          <a:xfrm>
            <a:off x="3643952" y="4495023"/>
            <a:ext cx="3681654" cy="1390689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8) Orthoptists </a:t>
            </a: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spot and treat eye problems. They look at the way your eyes move.</a:t>
            </a:r>
            <a:endParaRPr lang="en-GB" sz="24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b="1" dirty="0">
                <a:latin typeface="Tw Cen MT" panose="020B06020201040206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A5E649-9C07-4A6B-ACEA-FEF291DAB1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36" y="461045"/>
            <a:ext cx="2985657" cy="29856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511DFF0-61D9-4F69-8E61-29F1639CD2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29" y="3724533"/>
            <a:ext cx="3091564" cy="30915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43300A0-6224-4E6B-9B6A-53ACADAEFB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452" y="4969388"/>
            <a:ext cx="2183841" cy="2183841"/>
          </a:xfrm>
          <a:prstGeom prst="rect">
            <a:avLst/>
          </a:prstGeom>
        </p:spPr>
      </p:pic>
      <p:sp>
        <p:nvSpPr>
          <p:cNvPr id="11" name="Text Box 2">
            <a:extLst>
              <a:ext uri="{FF2B5EF4-FFF2-40B4-BE49-F238E27FC236}">
                <a16:creationId xmlns:a16="http://schemas.microsoft.com/office/drawing/2014/main" id="{AF4A3C5A-92B4-422B-9E9F-B3BBAA5682C1}"/>
              </a:ext>
            </a:extLst>
          </p:cNvPr>
          <p:cNvSpPr txBox="1"/>
          <p:nvPr/>
        </p:nvSpPr>
        <p:spPr>
          <a:xfrm>
            <a:off x="3643952" y="7354376"/>
            <a:ext cx="3549845" cy="1390689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9) Osteopaths </a:t>
            </a: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treat and prevent health problems by moving, stretching and massaging your muscles and joints.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400" b="1" dirty="0">
              <a:latin typeface="Tw Cen MT" panose="020B0602020104020603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400" b="1" dirty="0">
              <a:latin typeface="Tw Cen MT" panose="020B0602020104020603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b="1" dirty="0">
                <a:latin typeface="Tw Cen MT" panose="020B06020201040206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188B65E-0881-4D8C-B4EE-155BA54B3C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63" y="7093929"/>
            <a:ext cx="3062230" cy="3062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658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2B20C59-664D-4FA1-AD45-99D069D99BDF}"/>
              </a:ext>
            </a:extLst>
          </p:cNvPr>
          <p:cNvSpPr/>
          <p:nvPr/>
        </p:nvSpPr>
        <p:spPr>
          <a:xfrm>
            <a:off x="3520441" y="10291703"/>
            <a:ext cx="515007" cy="400110"/>
          </a:xfrm>
          <a:prstGeom prst="rect">
            <a:avLst/>
          </a:prstGeom>
          <a:solidFill>
            <a:srgbClr val="005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384C6C-541A-4C1A-B7B2-FADD7908F287}"/>
              </a:ext>
            </a:extLst>
          </p:cNvPr>
          <p:cNvSpPr txBox="1"/>
          <p:nvPr/>
        </p:nvSpPr>
        <p:spPr>
          <a:xfrm>
            <a:off x="3520440" y="10291703"/>
            <a:ext cx="5150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0" name="Text Box 2">
            <a:extLst>
              <a:ext uri="{FF2B5EF4-FFF2-40B4-BE49-F238E27FC236}">
                <a16:creationId xmlns:a16="http://schemas.microsoft.com/office/drawing/2014/main" id="{D5242350-74EC-43E7-8120-C5366DCA7387}"/>
              </a:ext>
            </a:extLst>
          </p:cNvPr>
          <p:cNvSpPr txBox="1"/>
          <p:nvPr/>
        </p:nvSpPr>
        <p:spPr>
          <a:xfrm>
            <a:off x="3319302" y="1287087"/>
            <a:ext cx="3892867" cy="1390689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400">
              <a:latin typeface="Tw Cen MT" panose="020B0602020104020603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400">
              <a:latin typeface="Tw Cen MT" panose="020B0602020104020603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Box 2">
            <a:extLst>
              <a:ext uri="{FF2B5EF4-FFF2-40B4-BE49-F238E27FC236}">
                <a16:creationId xmlns:a16="http://schemas.microsoft.com/office/drawing/2014/main" id="{3F8810B3-88A1-49EB-B063-C355669C59ED}"/>
              </a:ext>
            </a:extLst>
          </p:cNvPr>
          <p:cNvSpPr txBox="1"/>
          <p:nvPr/>
        </p:nvSpPr>
        <p:spPr>
          <a:xfrm>
            <a:off x="3319299" y="3178665"/>
            <a:ext cx="4010385" cy="1390689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400" b="1">
              <a:latin typeface="Tw Cen MT" panose="020B0602020104020603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Box 2">
            <a:extLst>
              <a:ext uri="{FF2B5EF4-FFF2-40B4-BE49-F238E27FC236}">
                <a16:creationId xmlns:a16="http://schemas.microsoft.com/office/drawing/2014/main" id="{6ECFEA01-DE22-43A5-AB4E-C210B2A7509B}"/>
              </a:ext>
            </a:extLst>
          </p:cNvPr>
          <p:cNvSpPr txBox="1"/>
          <p:nvPr/>
        </p:nvSpPr>
        <p:spPr>
          <a:xfrm>
            <a:off x="3779836" y="591742"/>
            <a:ext cx="3353022" cy="1390689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10) Paramedics </a:t>
            </a:r>
            <a:r>
              <a:rPr lang="en-GB" sz="24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deal with emergencies. They give you care when you are seriously ill. They try to help you before you are taken to hospital.</a:t>
            </a:r>
            <a:endParaRPr lang="en-GB" sz="2400" b="1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Box 2">
            <a:extLst>
              <a:ext uri="{FF2B5EF4-FFF2-40B4-BE49-F238E27FC236}">
                <a16:creationId xmlns:a16="http://schemas.microsoft.com/office/drawing/2014/main" id="{8309A014-1A42-4FB2-BC26-D77E3CF8E3AC}"/>
              </a:ext>
            </a:extLst>
          </p:cNvPr>
          <p:cNvSpPr txBox="1"/>
          <p:nvPr/>
        </p:nvSpPr>
        <p:spPr>
          <a:xfrm>
            <a:off x="3777943" y="3955217"/>
            <a:ext cx="3549847" cy="1390689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11) Physiotherapists </a:t>
            </a:r>
            <a:r>
              <a:rPr lang="en-GB" sz="24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help to improve your movement if you’ve had an injury or illness or you are disabled.</a:t>
            </a:r>
            <a:endParaRPr lang="en-GB" sz="2400" b="1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C55354E-4E4F-4905-910B-D2514342F4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24" y="3840764"/>
            <a:ext cx="1958151" cy="195815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457AA1D-EC19-49DF-9B69-C5F5D15CF8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6" r="18226"/>
          <a:stretch/>
        </p:blipFill>
        <p:spPr>
          <a:xfrm>
            <a:off x="963292" y="6660135"/>
            <a:ext cx="2158100" cy="3274929"/>
          </a:xfrm>
          <a:prstGeom prst="rect">
            <a:avLst/>
          </a:prstGeom>
        </p:spPr>
      </p:pic>
      <p:sp>
        <p:nvSpPr>
          <p:cNvPr id="22" name="Text Box 2">
            <a:extLst>
              <a:ext uri="{FF2B5EF4-FFF2-40B4-BE49-F238E27FC236}">
                <a16:creationId xmlns:a16="http://schemas.microsoft.com/office/drawing/2014/main" id="{CC96D989-35C0-4005-AAC5-8FA7EE627923}"/>
              </a:ext>
            </a:extLst>
          </p:cNvPr>
          <p:cNvSpPr txBox="1"/>
          <p:nvPr/>
        </p:nvSpPr>
        <p:spPr>
          <a:xfrm>
            <a:off x="3792269" y="6660135"/>
            <a:ext cx="3434226" cy="1390689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12) Prosthetists </a:t>
            </a:r>
            <a:r>
              <a:rPr lang="en-GB" sz="24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provide </a:t>
            </a:r>
            <a:r>
              <a:rPr lang="en-GB" sz="2400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artificial limbs</a:t>
            </a:r>
            <a:r>
              <a:rPr lang="en-GB" sz="24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to people who don’t have all or part of a body part.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 </a:t>
            </a:r>
            <a:r>
              <a:rPr lang="en-GB" sz="2400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artificial limb </a:t>
            </a:r>
            <a:r>
              <a:rPr lang="en-GB" sz="24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 a manmade limb – for example a new leg.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9D2441-EE65-4D9E-BFD9-43862F4A79D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941"/>
          <a:stretch/>
        </p:blipFill>
        <p:spPr>
          <a:xfrm>
            <a:off x="459852" y="3817692"/>
            <a:ext cx="4408472" cy="2274584"/>
          </a:xfrm>
          <a:prstGeom prst="rect">
            <a:avLst/>
          </a:prstGeom>
        </p:spPr>
      </p:pic>
      <p:pic>
        <p:nvPicPr>
          <p:cNvPr id="2050" name="Picture 2" descr="Two paramedics in green uniforms standing in front of an ambulance.">
            <a:extLst>
              <a:ext uri="{FF2B5EF4-FFF2-40B4-BE49-F238E27FC236}">
                <a16:creationId xmlns:a16="http://schemas.microsoft.com/office/drawing/2014/main" id="{6BB25794-7598-C926-D565-498C7634A3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554" y="591742"/>
            <a:ext cx="2822971" cy="2822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1582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2B20C59-664D-4FA1-AD45-99D069D99BDF}"/>
              </a:ext>
            </a:extLst>
          </p:cNvPr>
          <p:cNvSpPr/>
          <p:nvPr/>
        </p:nvSpPr>
        <p:spPr>
          <a:xfrm>
            <a:off x="3520441" y="10291703"/>
            <a:ext cx="515007" cy="400110"/>
          </a:xfrm>
          <a:prstGeom prst="rect">
            <a:avLst/>
          </a:prstGeom>
          <a:solidFill>
            <a:srgbClr val="005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384C6C-541A-4C1A-B7B2-FADD7908F287}"/>
              </a:ext>
            </a:extLst>
          </p:cNvPr>
          <p:cNvSpPr txBox="1"/>
          <p:nvPr/>
        </p:nvSpPr>
        <p:spPr>
          <a:xfrm>
            <a:off x="3520440" y="10291703"/>
            <a:ext cx="5150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4" name="Text Box 2">
            <a:extLst>
              <a:ext uri="{FF2B5EF4-FFF2-40B4-BE49-F238E27FC236}">
                <a16:creationId xmlns:a16="http://schemas.microsoft.com/office/drawing/2014/main" id="{3F8810B3-88A1-49EB-B063-C355669C59ED}"/>
              </a:ext>
            </a:extLst>
          </p:cNvPr>
          <p:cNvSpPr txBox="1"/>
          <p:nvPr/>
        </p:nvSpPr>
        <p:spPr>
          <a:xfrm>
            <a:off x="3319299" y="7009436"/>
            <a:ext cx="4010385" cy="821736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400" b="1">
              <a:latin typeface="Tw Cen MT" panose="020B0602020104020603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2">
            <a:extLst>
              <a:ext uri="{FF2B5EF4-FFF2-40B4-BE49-F238E27FC236}">
                <a16:creationId xmlns:a16="http://schemas.microsoft.com/office/drawing/2014/main" id="{3F732FBD-29E7-4044-AB45-C0235E1F000F}"/>
              </a:ext>
            </a:extLst>
          </p:cNvPr>
          <p:cNvSpPr txBox="1"/>
          <p:nvPr/>
        </p:nvSpPr>
        <p:spPr>
          <a:xfrm>
            <a:off x="3319298" y="6905767"/>
            <a:ext cx="4010385" cy="959437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b="1">
                <a:latin typeface="Tw Cen MT" panose="020B06020201040206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5" name="Text Box 2">
            <a:extLst>
              <a:ext uri="{FF2B5EF4-FFF2-40B4-BE49-F238E27FC236}">
                <a16:creationId xmlns:a16="http://schemas.microsoft.com/office/drawing/2014/main" id="{7630A5AD-9D95-40BB-A9F5-77B5F78D572D}"/>
              </a:ext>
            </a:extLst>
          </p:cNvPr>
          <p:cNvSpPr txBox="1"/>
          <p:nvPr/>
        </p:nvSpPr>
        <p:spPr>
          <a:xfrm>
            <a:off x="3507628" y="803264"/>
            <a:ext cx="3725686" cy="1390689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13) Orthotists </a:t>
            </a: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give you </a:t>
            </a:r>
            <a:r>
              <a:rPr lang="en-GB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splints, braces </a:t>
            </a: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 special footwear to make you more comfortable.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Splints and braces </a:t>
            </a: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are something you wear to support an injured joint.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400" b="1" dirty="0">
              <a:latin typeface="Tw Cen MT" panose="020B0602020104020603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400" b="1" dirty="0">
              <a:latin typeface="Tw Cen MT" panose="020B0602020104020603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400" b="1" dirty="0">
              <a:latin typeface="Tw Cen MT" panose="020B0602020104020603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EBA2376-40A7-43F7-AFE9-B42D02E6BC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34" y="380590"/>
            <a:ext cx="2236038" cy="22360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EEE27ED-DA9C-4F72-99F0-67D749DABE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524" y="5496513"/>
            <a:ext cx="3777943" cy="377794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3C70DB2-4226-4DE2-839A-8B3B98B647AA}"/>
              </a:ext>
            </a:extLst>
          </p:cNvPr>
          <p:cNvSpPr/>
          <p:nvPr/>
        </p:nvSpPr>
        <p:spPr>
          <a:xfrm>
            <a:off x="3507628" y="5345906"/>
            <a:ext cx="3589613" cy="4718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13) Radiographers.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There are two kinds of radiographers: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4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Diagnostic Radiographers </a:t>
            </a: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use technology (such as x-ray) to look inside the body. They use this to work out what is causing your illness.</a:t>
            </a:r>
          </a:p>
        </p:txBody>
      </p:sp>
      <p:pic>
        <p:nvPicPr>
          <p:cNvPr id="2" name="Picture 2" descr="A woman with a cast on her arm is comforted by another woman.">
            <a:extLst>
              <a:ext uri="{FF2B5EF4-FFF2-40B4-BE49-F238E27FC236}">
                <a16:creationId xmlns:a16="http://schemas.microsoft.com/office/drawing/2014/main" id="{88726D92-2577-B6C2-CBE5-FFF205DEC2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" t="62905" r="69351" b="10845"/>
          <a:stretch>
            <a:fillRect/>
          </a:stretch>
        </p:blipFill>
        <p:spPr bwMode="auto">
          <a:xfrm>
            <a:off x="746044" y="2767235"/>
            <a:ext cx="1987663" cy="1867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1157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2B20C59-664D-4FA1-AD45-99D069D99BDF}"/>
              </a:ext>
            </a:extLst>
          </p:cNvPr>
          <p:cNvSpPr/>
          <p:nvPr/>
        </p:nvSpPr>
        <p:spPr>
          <a:xfrm>
            <a:off x="3520441" y="10291703"/>
            <a:ext cx="515007" cy="400110"/>
          </a:xfrm>
          <a:prstGeom prst="rect">
            <a:avLst/>
          </a:prstGeom>
          <a:solidFill>
            <a:srgbClr val="005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384C6C-541A-4C1A-B7B2-FADD7908F287}"/>
              </a:ext>
            </a:extLst>
          </p:cNvPr>
          <p:cNvSpPr txBox="1"/>
          <p:nvPr/>
        </p:nvSpPr>
        <p:spPr>
          <a:xfrm>
            <a:off x="3520440" y="10291703"/>
            <a:ext cx="5150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4" name="Text Box 2">
            <a:extLst>
              <a:ext uri="{FF2B5EF4-FFF2-40B4-BE49-F238E27FC236}">
                <a16:creationId xmlns:a16="http://schemas.microsoft.com/office/drawing/2014/main" id="{3F8810B3-88A1-49EB-B063-C355669C59ED}"/>
              </a:ext>
            </a:extLst>
          </p:cNvPr>
          <p:cNvSpPr txBox="1"/>
          <p:nvPr/>
        </p:nvSpPr>
        <p:spPr>
          <a:xfrm>
            <a:off x="3319299" y="7009436"/>
            <a:ext cx="4010385" cy="821736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400" b="1">
              <a:latin typeface="Tw Cen MT" panose="020B0602020104020603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2">
            <a:extLst>
              <a:ext uri="{FF2B5EF4-FFF2-40B4-BE49-F238E27FC236}">
                <a16:creationId xmlns:a16="http://schemas.microsoft.com/office/drawing/2014/main" id="{3F732FBD-29E7-4044-AB45-C0235E1F000F}"/>
              </a:ext>
            </a:extLst>
          </p:cNvPr>
          <p:cNvSpPr txBox="1"/>
          <p:nvPr/>
        </p:nvSpPr>
        <p:spPr>
          <a:xfrm>
            <a:off x="3319298" y="6905767"/>
            <a:ext cx="4010385" cy="959437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b="1">
                <a:latin typeface="Tw Cen MT" panose="020B06020201040206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A66A24-D3BB-4A56-8C75-7584B07D3C72}"/>
              </a:ext>
            </a:extLst>
          </p:cNvPr>
          <p:cNvSpPr/>
          <p:nvPr/>
        </p:nvSpPr>
        <p:spPr>
          <a:xfrm>
            <a:off x="4035447" y="1009830"/>
            <a:ext cx="3178168" cy="282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Therapeutic Radiographers </a:t>
            </a:r>
            <a:r>
              <a:rPr lang="en-GB" sz="24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use x-rays and other kinds of radiation to treat medical conditions such as cancer. </a:t>
            </a:r>
            <a:endParaRPr lang="en-GB" sz="2400" b="1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BF8073F-B1BB-47F2-8D93-DDC5352E3E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060" y="356841"/>
            <a:ext cx="3315981" cy="3315981"/>
          </a:xfrm>
          <a:prstGeom prst="rect">
            <a:avLst/>
          </a:prstGeom>
        </p:spPr>
      </p:pic>
      <p:sp>
        <p:nvSpPr>
          <p:cNvPr id="15" name="Text Box 2">
            <a:extLst>
              <a:ext uri="{FF2B5EF4-FFF2-40B4-BE49-F238E27FC236}">
                <a16:creationId xmlns:a16="http://schemas.microsoft.com/office/drawing/2014/main" id="{C22F50E5-BEE3-48B1-A0E5-D31F9D47A580}"/>
              </a:ext>
            </a:extLst>
          </p:cNvPr>
          <p:cNvSpPr txBox="1"/>
          <p:nvPr/>
        </p:nvSpPr>
        <p:spPr>
          <a:xfrm>
            <a:off x="4035447" y="5114008"/>
            <a:ext cx="3319858" cy="1390689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14) Speech and Language Therapists </a:t>
            </a: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support and care for you if you have difficulties with communication, eating, drinking and swallowing. </a:t>
            </a:r>
            <a:endParaRPr lang="en-GB" sz="24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100" name="Picture 4" descr="Two women sitting at a table, engaged in a serious conversation with expressive gestures.">
            <a:extLst>
              <a:ext uri="{FF2B5EF4-FFF2-40B4-BE49-F238E27FC236}">
                <a16:creationId xmlns:a16="http://schemas.microsoft.com/office/drawing/2014/main" id="{D9B08752-6D22-E20F-8415-645C68A77F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68" y="4978084"/>
            <a:ext cx="3315981" cy="3315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41883042-7F93-7D8B-874F-B99AC356D8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524" y="9570820"/>
            <a:ext cx="2513091" cy="628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2898516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91cc6b19-496b-4297-83e5-520c92fb0d56" xsi:nil="true"/>
    <_ip_UnifiedCompliancePolicyUIAction xmlns="c143a6c5-5942-4b69-8d61-fb579588568f" xsi:nil="true"/>
    <_ip_UnifiedCompliancePolicyProperties xmlns="c143a6c5-5942-4b69-8d61-fb579588568f" xsi:nil="true"/>
    <TaxCatchAll xmlns="c143a6c5-5942-4b69-8d61-fb579588568f" xsi:nil="true"/>
    <lcf76f155ced4ddcb4097134ff3c332f xmlns="91cc6b19-496b-4297-83e5-520c92fb0d56">
      <Terms xmlns="http://schemas.microsoft.com/office/infopath/2007/PartnerControls"/>
    </lcf76f155ced4ddcb4097134ff3c332f>
    <Review_x0020_Date xmlns="91cc6b19-496b-4297-83e5-520c92fb0d56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2586F104AFBB4BA86C223AA6ABC79F" ma:contentTypeVersion="19" ma:contentTypeDescription="Create a new document." ma:contentTypeScope="" ma:versionID="b7ab7c0c92d66c055088b6edf0883885">
  <xsd:schema xmlns:xsd="http://www.w3.org/2001/XMLSchema" xmlns:xs="http://www.w3.org/2001/XMLSchema" xmlns:p="http://schemas.microsoft.com/office/2006/metadata/properties" xmlns:ns2="91cc6b19-496b-4297-83e5-520c92fb0d56" xmlns:ns3="c143a6c5-5942-4b69-8d61-fb579588568f" targetNamespace="http://schemas.microsoft.com/office/2006/metadata/properties" ma:root="true" ma:fieldsID="2b52cb43fbc89248f3e001bd731448dd" ns2:_="" ns3:_="">
    <xsd:import namespace="91cc6b19-496b-4297-83e5-520c92fb0d56"/>
    <xsd:import namespace="c143a6c5-5942-4b69-8d61-fb579588568f"/>
    <xsd:element name="properties">
      <xsd:complexType>
        <xsd:sequence>
          <xsd:element name="documentManagement">
            <xsd:complexType>
              <xsd:all>
                <xsd:element ref="ns2:Review_x0020_Date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_ip_UnifiedCompliancePolicyProperties" minOccurs="0"/>
                <xsd:element ref="ns3:_ip_UnifiedCompliancePolicyUIAction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cc6b19-496b-4297-83e5-520c92fb0d56" elementFormDefault="qualified">
    <xsd:import namespace="http://schemas.microsoft.com/office/2006/documentManagement/types"/>
    <xsd:import namespace="http://schemas.microsoft.com/office/infopath/2007/PartnerControls"/>
    <xsd:element name="Review_x0020_Date" ma:index="5" nillable="true" ma:displayName="Review date" ma:indexed="true" ma:internalName="Review_x0020_Date">
      <xsd:simpleType>
        <xsd:restriction base="dms:Text">
          <xsd:maxLength value="255"/>
        </xsd:restriction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c8d5fda-b97d-42c6-97e2-f76465e161c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43a6c5-5942-4b69-8d61-fb579588568f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7" nillable="true" ma:displayName="Unified Compliance Policy Properties" ma:internalName="_ip_UnifiedCompliancePolicyProperties" ma:readOnly="false">
      <xsd:simpleType>
        <xsd:restriction base="dms:Note"/>
      </xsd:simpleType>
    </xsd:element>
    <xsd:element name="_ip_UnifiedCompliancePolicyUIAction" ma:index="18" nillable="true" ma:displayName="Unified Compliance Policy UI Action" ma:hidden="true" ma:internalName="_ip_UnifiedCompliancePolicyUIAction" ma:readOnly="false">
      <xsd:simpleType>
        <xsd:restriction base="dms:Text"/>
      </xsd:simpleType>
    </xsd:element>
    <xsd:element name="TaxCatchAll" ma:index="22" nillable="true" ma:displayName="Taxonomy Catch All Column" ma:hidden="true" ma:list="{7eff57db-22da-4108-9949-25d5ad57bdff}" ma:internalName="TaxCatchAll" ma:showField="CatchAllData" ma:web="c143a6c5-5942-4b69-8d61-fb579588568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66D3B9E-4F1B-4762-9CA1-8FC1F7A68741}">
  <ds:schemaRefs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purl.org/dc/terms/"/>
    <ds:schemaRef ds:uri="http://schemas.microsoft.com/office/infopath/2007/PartnerControls"/>
    <ds:schemaRef ds:uri="c143a6c5-5942-4b69-8d61-fb579588568f"/>
    <ds:schemaRef ds:uri="91cc6b19-496b-4297-83e5-520c92fb0d56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A72900C4-1831-4DCD-84EA-C9774A9C041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3BEF3A5-F4EA-4626-BC24-65BE109C262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1cc6b19-496b-4297-83e5-520c92fb0d56"/>
    <ds:schemaRef ds:uri="c143a6c5-5942-4b69-8d61-fb579588568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37c354b2-85b0-47f5-b222-07b48d774ee3}" enabled="0" method="" siteId="{37c354b2-85b0-47f5-b222-07b48d774ee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</TotalTime>
  <Words>485</Words>
  <Application>Microsoft Office PowerPoint</Application>
  <PresentationFormat>Custom</PresentationFormat>
  <Paragraphs>51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Arial Rounded MT Bold</vt:lpstr>
      <vt:lpstr>Calibri</vt:lpstr>
      <vt:lpstr>Calibri Light</vt:lpstr>
      <vt:lpstr>Tw Cen MT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Chalk</dc:creator>
  <cp:lastModifiedBy>MAJESKY, Kaitlyn (NHS ENGLAND)</cp:lastModifiedBy>
  <cp:revision>3</cp:revision>
  <dcterms:created xsi:type="dcterms:W3CDTF">2019-01-28T14:27:47Z</dcterms:created>
  <dcterms:modified xsi:type="dcterms:W3CDTF">2026-06-11T14:11:46Z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0x010100C32586F104AFBB4BA86C223AA6ABC79F</vt:lpwstr>
  </property>
  <property fmtid="{D5CDD505-2E9C-101B-9397-08002B2CF9AE}" pid="3" name="Order">
    <vt:r8>8900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emplateUrl">
    <vt:lpwstr/>
  </property>
  <property fmtid="{D5CDD505-2E9C-101B-9397-08002B2CF9AE}" pid="8" name="ComplianceAssetId">
    <vt:lpwstr/>
  </property>
  <property fmtid="{D5CDD505-2E9C-101B-9397-08002B2CF9AE}" pid="9" name="MediaServiceImageTags">
    <vt:lpwstr/>
  </property>
</Properties>
</file>